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8"/>
  </p:notesMasterIdLst>
  <p:sldIdLst>
    <p:sldId id="256" r:id="rId5"/>
    <p:sldId id="266" r:id="rId6"/>
    <p:sldId id="268" r:id="rId7"/>
    <p:sldId id="269" r:id="rId8"/>
    <p:sldId id="410" r:id="rId9"/>
    <p:sldId id="1023" r:id="rId10"/>
    <p:sldId id="265" r:id="rId11"/>
    <p:sldId id="267" r:id="rId12"/>
    <p:sldId id="257" r:id="rId13"/>
    <p:sldId id="258" r:id="rId14"/>
    <p:sldId id="3770" r:id="rId15"/>
    <p:sldId id="306" r:id="rId16"/>
    <p:sldId id="461" r:id="rId17"/>
    <p:sldId id="400" r:id="rId18"/>
    <p:sldId id="380" r:id="rId19"/>
    <p:sldId id="458" r:id="rId20"/>
    <p:sldId id="462" r:id="rId21"/>
    <p:sldId id="404" r:id="rId22"/>
    <p:sldId id="642" r:id="rId23"/>
    <p:sldId id="666" r:id="rId24"/>
    <p:sldId id="272" r:id="rId25"/>
    <p:sldId id="643" r:id="rId26"/>
    <p:sldId id="646" r:id="rId27"/>
    <p:sldId id="392" r:id="rId28"/>
    <p:sldId id="394" r:id="rId29"/>
    <p:sldId id="259" r:id="rId30"/>
    <p:sldId id="3769" r:id="rId31"/>
    <p:sldId id="464" r:id="rId32"/>
    <p:sldId id="376" r:id="rId33"/>
    <p:sldId id="3776" r:id="rId34"/>
    <p:sldId id="406" r:id="rId35"/>
    <p:sldId id="473" r:id="rId36"/>
    <p:sldId id="3774" r:id="rId37"/>
    <p:sldId id="373" r:id="rId38"/>
    <p:sldId id="837" r:id="rId39"/>
    <p:sldId id="3775" r:id="rId40"/>
    <p:sldId id="3820" r:id="rId41"/>
    <p:sldId id="260" r:id="rId42"/>
    <p:sldId id="3758" r:id="rId43"/>
    <p:sldId id="657" r:id="rId44"/>
    <p:sldId id="276" r:id="rId45"/>
    <p:sldId id="655" r:id="rId46"/>
    <p:sldId id="652" r:id="rId47"/>
    <p:sldId id="1026" r:id="rId48"/>
    <p:sldId id="1027" r:id="rId49"/>
    <p:sldId id="653" r:id="rId50"/>
    <p:sldId id="1028" r:id="rId51"/>
    <p:sldId id="1029" r:id="rId52"/>
    <p:sldId id="662" r:id="rId53"/>
    <p:sldId id="648" r:id="rId54"/>
    <p:sldId id="3778" r:id="rId55"/>
    <p:sldId id="321" r:id="rId56"/>
    <p:sldId id="650" r:id="rId57"/>
    <p:sldId id="651" r:id="rId58"/>
    <p:sldId id="1903" r:id="rId59"/>
    <p:sldId id="1904" r:id="rId60"/>
    <p:sldId id="1905" r:id="rId61"/>
    <p:sldId id="423" r:id="rId62"/>
    <p:sldId id="424" r:id="rId63"/>
    <p:sldId id="2330" r:id="rId64"/>
    <p:sldId id="2329" r:id="rId65"/>
    <p:sldId id="3760" r:id="rId66"/>
    <p:sldId id="2082" r:id="rId67"/>
    <p:sldId id="1100" r:id="rId68"/>
    <p:sldId id="483" r:id="rId69"/>
    <p:sldId id="3750" r:id="rId70"/>
    <p:sldId id="3756" r:id="rId71"/>
    <p:sldId id="3757" r:id="rId72"/>
    <p:sldId id="2153" r:id="rId73"/>
    <p:sldId id="649" r:id="rId74"/>
    <p:sldId id="770" r:id="rId75"/>
    <p:sldId id="699" r:id="rId76"/>
    <p:sldId id="291" r:id="rId77"/>
    <p:sldId id="3780" r:id="rId78"/>
    <p:sldId id="283" r:id="rId79"/>
    <p:sldId id="654" r:id="rId80"/>
    <p:sldId id="689" r:id="rId81"/>
    <p:sldId id="759" r:id="rId82"/>
    <p:sldId id="349" r:id="rId83"/>
    <p:sldId id="298" r:id="rId84"/>
    <p:sldId id="347" r:id="rId85"/>
    <p:sldId id="3759" r:id="rId86"/>
    <p:sldId id="287" r:id="rId87"/>
    <p:sldId id="865" r:id="rId88"/>
    <p:sldId id="866" r:id="rId89"/>
    <p:sldId id="867" r:id="rId90"/>
    <p:sldId id="1020" r:id="rId91"/>
    <p:sldId id="1021" r:id="rId92"/>
    <p:sldId id="1022" r:id="rId93"/>
    <p:sldId id="869" r:id="rId94"/>
    <p:sldId id="288" r:id="rId95"/>
    <p:sldId id="3781" r:id="rId96"/>
    <p:sldId id="271" r:id="rId97"/>
    <p:sldId id="762" r:id="rId98"/>
    <p:sldId id="3816" r:id="rId99"/>
    <p:sldId id="3789" r:id="rId100"/>
    <p:sldId id="3790" r:id="rId101"/>
    <p:sldId id="3791" r:id="rId102"/>
    <p:sldId id="3792" r:id="rId103"/>
    <p:sldId id="3793" r:id="rId104"/>
    <p:sldId id="466" r:id="rId105"/>
    <p:sldId id="468" r:id="rId106"/>
    <p:sldId id="471" r:id="rId107"/>
    <p:sldId id="480" r:id="rId108"/>
    <p:sldId id="883" r:id="rId109"/>
    <p:sldId id="3821" r:id="rId110"/>
    <p:sldId id="868" r:id="rId111"/>
    <p:sldId id="289" r:id="rId112"/>
    <p:sldId id="647" r:id="rId113"/>
    <p:sldId id="835" r:id="rId114"/>
    <p:sldId id="664" r:id="rId115"/>
    <p:sldId id="836" r:id="rId116"/>
    <p:sldId id="3779" r:id="rId117"/>
    <p:sldId id="785" r:id="rId118"/>
    <p:sldId id="786" r:id="rId119"/>
    <p:sldId id="787" r:id="rId120"/>
    <p:sldId id="788" r:id="rId121"/>
    <p:sldId id="790" r:id="rId122"/>
    <p:sldId id="792" r:id="rId123"/>
    <p:sldId id="793" r:id="rId124"/>
    <p:sldId id="794" r:id="rId125"/>
    <p:sldId id="669" r:id="rId126"/>
    <p:sldId id="671" r:id="rId127"/>
    <p:sldId id="854" r:id="rId128"/>
    <p:sldId id="3777" r:id="rId129"/>
    <p:sldId id="844" r:id="rId130"/>
    <p:sldId id="841" r:id="rId131"/>
    <p:sldId id="842" r:id="rId132"/>
    <p:sldId id="3817" r:id="rId133"/>
    <p:sldId id="843" r:id="rId134"/>
    <p:sldId id="862" r:id="rId135"/>
    <p:sldId id="864" r:id="rId136"/>
    <p:sldId id="434" r:id="rId137"/>
    <p:sldId id="3818" r:id="rId138"/>
    <p:sldId id="443" r:id="rId139"/>
    <p:sldId id="847" r:id="rId140"/>
    <p:sldId id="3822" r:id="rId141"/>
    <p:sldId id="262" r:id="rId142"/>
    <p:sldId id="3761" r:id="rId143"/>
    <p:sldId id="3806" r:id="rId144"/>
    <p:sldId id="3804" r:id="rId145"/>
    <p:sldId id="856" r:id="rId146"/>
    <p:sldId id="857" r:id="rId147"/>
    <p:sldId id="804" r:id="rId148"/>
    <p:sldId id="3805" r:id="rId149"/>
    <p:sldId id="1024" r:id="rId150"/>
    <p:sldId id="3819" r:id="rId151"/>
    <p:sldId id="264" r:id="rId152"/>
    <p:sldId id="3763" r:id="rId153"/>
    <p:sldId id="801" r:id="rId154"/>
    <p:sldId id="294" r:id="rId155"/>
    <p:sldId id="798" r:id="rId156"/>
    <p:sldId id="796" r:id="rId157"/>
    <p:sldId id="799" r:id="rId158"/>
    <p:sldId id="797" r:id="rId159"/>
    <p:sldId id="3814" r:id="rId160"/>
    <p:sldId id="3815" r:id="rId161"/>
    <p:sldId id="828" r:id="rId162"/>
    <p:sldId id="301" r:id="rId163"/>
    <p:sldId id="3810" r:id="rId164"/>
    <p:sldId id="816" r:id="rId165"/>
    <p:sldId id="302" r:id="rId166"/>
    <p:sldId id="817" r:id="rId167"/>
    <p:sldId id="818" r:id="rId168"/>
    <p:sldId id="819" r:id="rId169"/>
    <p:sldId id="820" r:id="rId170"/>
    <p:sldId id="821" r:id="rId171"/>
    <p:sldId id="822" r:id="rId172"/>
    <p:sldId id="823" r:id="rId173"/>
    <p:sldId id="3823" r:id="rId174"/>
    <p:sldId id="827" r:id="rId175"/>
    <p:sldId id="826" r:id="rId176"/>
    <p:sldId id="824" r:id="rId177"/>
  </p:sldIdLst>
  <p:sldSz cx="9144000" cy="6858000" type="screen4x3"/>
  <p:notesSz cx="6858000" cy="9144000"/>
  <p:defaultTextStyle>
    <a:defPPr>
      <a:defRPr lang="pl-P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INTRO" id="{09B61953-C420-4814-8BD6-F9A80F1A781D}">
          <p14:sldIdLst>
            <p14:sldId id="256"/>
            <p14:sldId id="266"/>
            <p14:sldId id="268"/>
            <p14:sldId id="269"/>
            <p14:sldId id="410"/>
            <p14:sldId id="1023"/>
          </p14:sldIdLst>
        </p14:section>
        <p14:section name="PLAN" id="{9BDED6EC-3867-4B40-8C57-0F23C7E89951}">
          <p14:sldIdLst>
            <p14:sldId id="265"/>
            <p14:sldId id="267"/>
            <p14:sldId id="257"/>
          </p14:sldIdLst>
        </p14:section>
        <p14:section name="CO TO CHMURA" id="{07E47219-24A9-46A8-A73A-4E1C9761AE58}">
          <p14:sldIdLst>
            <p14:sldId id="258"/>
            <p14:sldId id="3770"/>
            <p14:sldId id="306"/>
            <p14:sldId id="461"/>
            <p14:sldId id="400"/>
            <p14:sldId id="380"/>
            <p14:sldId id="458"/>
            <p14:sldId id="462"/>
            <p14:sldId id="404"/>
            <p14:sldId id="642"/>
            <p14:sldId id="666"/>
            <p14:sldId id="272"/>
            <p14:sldId id="643"/>
            <p14:sldId id="646"/>
            <p14:sldId id="392"/>
            <p14:sldId id="394"/>
          </p14:sldIdLst>
        </p14:section>
        <p14:section name="RODZAJE CHMUR" id="{F5270939-9627-445F-83FD-F3628096936E}">
          <p14:sldIdLst>
            <p14:sldId id="259"/>
            <p14:sldId id="3769"/>
            <p14:sldId id="464"/>
            <p14:sldId id="376"/>
            <p14:sldId id="3776"/>
            <p14:sldId id="406"/>
            <p14:sldId id="473"/>
            <p14:sldId id="3774"/>
            <p14:sldId id="373"/>
            <p14:sldId id="837"/>
            <p14:sldId id="3775"/>
            <p14:sldId id="3820"/>
          </p14:sldIdLst>
        </p14:section>
        <p14:section name="CHMURA MICROSOFT" id="{5A39EA57-EF1B-4915-8189-21DB6BED4261}">
          <p14:sldIdLst>
            <p14:sldId id="260"/>
            <p14:sldId id="3758"/>
            <p14:sldId id="657"/>
            <p14:sldId id="276"/>
            <p14:sldId id="655"/>
            <p14:sldId id="652"/>
            <p14:sldId id="1026"/>
            <p14:sldId id="1027"/>
            <p14:sldId id="653"/>
            <p14:sldId id="1028"/>
            <p14:sldId id="1029"/>
            <p14:sldId id="662"/>
            <p14:sldId id="648"/>
            <p14:sldId id="3778"/>
            <p14:sldId id="321"/>
            <p14:sldId id="650"/>
            <p14:sldId id="651"/>
            <p14:sldId id="1903"/>
            <p14:sldId id="1904"/>
            <p14:sldId id="1905"/>
            <p14:sldId id="423"/>
            <p14:sldId id="424"/>
            <p14:sldId id="2330"/>
            <p14:sldId id="2329"/>
            <p14:sldId id="3760"/>
            <p14:sldId id="2082"/>
            <p14:sldId id="1100"/>
            <p14:sldId id="483"/>
            <p14:sldId id="3750"/>
            <p14:sldId id="3756"/>
            <p14:sldId id="3757"/>
            <p14:sldId id="2153"/>
            <p14:sldId id="649"/>
            <p14:sldId id="770"/>
            <p14:sldId id="699"/>
            <p14:sldId id="291"/>
            <p14:sldId id="3780"/>
            <p14:sldId id="283"/>
            <p14:sldId id="654"/>
            <p14:sldId id="689"/>
            <p14:sldId id="759"/>
            <p14:sldId id="349"/>
            <p14:sldId id="298"/>
            <p14:sldId id="347"/>
            <p14:sldId id="3759"/>
            <p14:sldId id="287"/>
            <p14:sldId id="865"/>
            <p14:sldId id="866"/>
            <p14:sldId id="867"/>
            <p14:sldId id="1020"/>
            <p14:sldId id="1021"/>
            <p14:sldId id="1022"/>
            <p14:sldId id="869"/>
            <p14:sldId id="288"/>
            <p14:sldId id="3781"/>
            <p14:sldId id="271"/>
            <p14:sldId id="762"/>
            <p14:sldId id="3816"/>
            <p14:sldId id="3789"/>
            <p14:sldId id="3790"/>
            <p14:sldId id="3791"/>
            <p14:sldId id="3792"/>
            <p14:sldId id="3793"/>
            <p14:sldId id="466"/>
            <p14:sldId id="468"/>
            <p14:sldId id="471"/>
            <p14:sldId id="480"/>
            <p14:sldId id="883"/>
            <p14:sldId id="3821"/>
          </p14:sldIdLst>
        </p14:section>
        <p14:section name="AZURE" id="{63179E1A-AEEA-42C2-A965-C1AC32E8C64D}">
          <p14:sldIdLst>
            <p14:sldId id="868"/>
            <p14:sldId id="289"/>
            <p14:sldId id="647"/>
            <p14:sldId id="835"/>
            <p14:sldId id="664"/>
            <p14:sldId id="836"/>
            <p14:sldId id="3779"/>
            <p14:sldId id="785"/>
            <p14:sldId id="786"/>
            <p14:sldId id="787"/>
            <p14:sldId id="788"/>
            <p14:sldId id="790"/>
            <p14:sldId id="792"/>
            <p14:sldId id="793"/>
            <p14:sldId id="794"/>
            <p14:sldId id="669"/>
            <p14:sldId id="671"/>
            <p14:sldId id="854"/>
            <p14:sldId id="3777"/>
            <p14:sldId id="844"/>
            <p14:sldId id="841"/>
            <p14:sldId id="842"/>
            <p14:sldId id="3817"/>
            <p14:sldId id="843"/>
            <p14:sldId id="862"/>
            <p14:sldId id="864"/>
            <p14:sldId id="434"/>
            <p14:sldId id="3818"/>
            <p14:sldId id="443"/>
            <p14:sldId id="847"/>
            <p14:sldId id="3822"/>
          </p14:sldIdLst>
        </p14:section>
        <p14:section name="SUBSKRYPCJA AZURE" id="{27C966F3-85E2-4F8C-8104-22B008D490E7}">
          <p14:sldIdLst>
            <p14:sldId id="262"/>
            <p14:sldId id="3761"/>
            <p14:sldId id="3806"/>
            <p14:sldId id="3804"/>
            <p14:sldId id="856"/>
            <p14:sldId id="857"/>
            <p14:sldId id="804"/>
            <p14:sldId id="3805"/>
            <p14:sldId id="1024"/>
            <p14:sldId id="3819"/>
          </p14:sldIdLst>
        </p14:section>
        <p14:section name="CENY I KOSZTY" id="{63698271-2ED1-4218-AB7D-22DBA5244A76}">
          <p14:sldIdLst>
            <p14:sldId id="264"/>
            <p14:sldId id="3763"/>
            <p14:sldId id="801"/>
            <p14:sldId id="294"/>
            <p14:sldId id="798"/>
            <p14:sldId id="796"/>
            <p14:sldId id="799"/>
            <p14:sldId id="797"/>
            <p14:sldId id="3814"/>
            <p14:sldId id="3815"/>
            <p14:sldId id="828"/>
            <p14:sldId id="301"/>
            <p14:sldId id="3810"/>
            <p14:sldId id="816"/>
            <p14:sldId id="302"/>
            <p14:sldId id="817"/>
            <p14:sldId id="818"/>
            <p14:sldId id="819"/>
            <p14:sldId id="820"/>
            <p14:sldId id="821"/>
            <p14:sldId id="822"/>
            <p14:sldId id="823"/>
            <p14:sldId id="3823"/>
          </p14:sldIdLst>
        </p14:section>
        <p14:section name="END" id="{7B52C20E-32FA-4658-ABC6-9E11129D2535}">
          <p14:sldIdLst>
            <p14:sldId id="827"/>
            <p14:sldId id="826"/>
            <p14:sldId id="8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183169"/>
    <a:srgbClr val="3D5281"/>
    <a:srgbClr val="7786A7"/>
    <a:srgbClr val="3464D0"/>
    <a:srgbClr val="2441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E70445-9A80-4739-9735-4F16E56D78F5}" v="909" dt="2021-10-16T06:18:32.0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69" autoAdjust="0"/>
    <p:restoredTop sz="78141" autoAdjust="0"/>
  </p:normalViewPr>
  <p:slideViewPr>
    <p:cSldViewPr>
      <p:cViewPr>
        <p:scale>
          <a:sx n="66" d="100"/>
          <a:sy n="66" d="100"/>
        </p:scale>
        <p:origin x="1507" y="72"/>
      </p:cViewPr>
      <p:guideLst>
        <p:guide orient="horz" pos="2160"/>
        <p:guide pos="2880"/>
      </p:guideLst>
    </p:cSldViewPr>
  </p:slideViewPr>
  <p:notesTextViewPr>
    <p:cViewPr>
      <p:scale>
        <a:sx n="125" d="100"/>
        <a:sy n="125" d="100"/>
      </p:scale>
      <p:origin x="0" y="0"/>
    </p:cViewPr>
  </p:notesTextViewPr>
  <p:sorterViewPr>
    <p:cViewPr>
      <p:scale>
        <a:sx n="75" d="100"/>
        <a:sy n="75" d="100"/>
      </p:scale>
      <p:origin x="0" y="-41613"/>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tableStyles" Target="tableStyles.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B068CC-7A85-47C2-856A-43148825F41C}"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pl-PL"/>
        </a:p>
      </dgm:t>
    </dgm:pt>
    <dgm:pt modelId="{0125D6E6-B18B-4ABF-8307-EE147BD6965F}">
      <dgm:prSet phldrT="[Text]"/>
      <dgm:spPr/>
      <dgm:t>
        <a:bodyPr/>
        <a:lstStyle/>
        <a:p>
          <a:r>
            <a:rPr lang="pl-PL" dirty="0" err="1"/>
            <a:t>Compute</a:t>
          </a:r>
          <a:r>
            <a:rPr lang="pl-PL" dirty="0"/>
            <a:t> </a:t>
          </a:r>
          <a:r>
            <a:rPr lang="pl-PL" dirty="0" err="1"/>
            <a:t>connectivity</a:t>
          </a:r>
          <a:endParaRPr lang="pl-PL" dirty="0"/>
        </a:p>
      </dgm:t>
    </dgm:pt>
    <dgm:pt modelId="{4D464E89-991C-44BF-8992-1328BD200EAA}" type="parTrans" cxnId="{A6E7EB36-5523-4685-ACC5-C2E7CC3CC56D}">
      <dgm:prSet/>
      <dgm:spPr/>
      <dgm:t>
        <a:bodyPr/>
        <a:lstStyle/>
        <a:p>
          <a:endParaRPr lang="pl-PL"/>
        </a:p>
      </dgm:t>
    </dgm:pt>
    <dgm:pt modelId="{B2AC1C49-5F20-49B6-B9D8-5AA157DB6A17}" type="sibTrans" cxnId="{A6E7EB36-5523-4685-ACC5-C2E7CC3CC56D}">
      <dgm:prSet/>
      <dgm:spPr/>
      <dgm:t>
        <a:bodyPr/>
        <a:lstStyle/>
        <a:p>
          <a:endParaRPr lang="pl-PL"/>
        </a:p>
      </dgm:t>
    </dgm:pt>
    <dgm:pt modelId="{142E1828-E52A-4D41-9E3B-0F85802D5F80}">
      <dgm:prSet phldrT="[Text]"/>
      <dgm:spPr/>
      <dgm:t>
        <a:bodyPr/>
        <a:lstStyle/>
        <a:p>
          <a:r>
            <a:rPr lang="pl-PL" dirty="0"/>
            <a:t>Usługa jest dostępna z zewnątrz</a:t>
          </a:r>
        </a:p>
      </dgm:t>
    </dgm:pt>
    <dgm:pt modelId="{BB143750-20FC-4226-AE1D-9EF681E1286C}" type="parTrans" cxnId="{50122253-C6D7-4D17-81D6-D0806486CC45}">
      <dgm:prSet/>
      <dgm:spPr/>
      <dgm:t>
        <a:bodyPr/>
        <a:lstStyle/>
        <a:p>
          <a:endParaRPr lang="pl-PL"/>
        </a:p>
      </dgm:t>
    </dgm:pt>
    <dgm:pt modelId="{6A086B70-3C68-42EA-BE57-33995866F19D}" type="sibTrans" cxnId="{50122253-C6D7-4D17-81D6-D0806486CC45}">
      <dgm:prSet/>
      <dgm:spPr/>
      <dgm:t>
        <a:bodyPr/>
        <a:lstStyle/>
        <a:p>
          <a:endParaRPr lang="pl-PL"/>
        </a:p>
      </dgm:t>
    </dgm:pt>
    <dgm:pt modelId="{F11B08C1-1E0B-48D3-A849-BD14DB1976FF}">
      <dgm:prSet phldrT="[Text]"/>
      <dgm:spPr/>
      <dgm:t>
        <a:bodyPr/>
        <a:lstStyle/>
        <a:p>
          <a:r>
            <a:rPr lang="pl-PL" dirty="0"/>
            <a:t>Można nią zarządzać</a:t>
          </a:r>
        </a:p>
      </dgm:t>
    </dgm:pt>
    <dgm:pt modelId="{3D5D2728-3679-452C-98B0-ECA09B233357}" type="parTrans" cxnId="{38F659B4-9402-4759-8FF4-94AD5291E55B}">
      <dgm:prSet/>
      <dgm:spPr/>
      <dgm:t>
        <a:bodyPr/>
        <a:lstStyle/>
        <a:p>
          <a:endParaRPr lang="pl-PL"/>
        </a:p>
      </dgm:t>
    </dgm:pt>
    <dgm:pt modelId="{7B951419-50D9-476A-9686-7F671AC029C6}" type="sibTrans" cxnId="{38F659B4-9402-4759-8FF4-94AD5291E55B}">
      <dgm:prSet/>
      <dgm:spPr/>
      <dgm:t>
        <a:bodyPr/>
        <a:lstStyle/>
        <a:p>
          <a:endParaRPr lang="pl-PL"/>
        </a:p>
      </dgm:t>
    </dgm:pt>
    <dgm:pt modelId="{46C0C445-F23B-4448-837C-444A329E3D4C}">
      <dgm:prSet phldrT="[Text]"/>
      <dgm:spPr/>
      <dgm:t>
        <a:bodyPr/>
        <a:lstStyle/>
        <a:p>
          <a:r>
            <a:rPr lang="pl-PL" dirty="0" err="1"/>
            <a:t>Instance</a:t>
          </a:r>
          <a:r>
            <a:rPr lang="pl-PL" dirty="0"/>
            <a:t> monitoring</a:t>
          </a:r>
        </a:p>
      </dgm:t>
    </dgm:pt>
    <dgm:pt modelId="{0D3C6C01-8656-458D-A1E4-5F751D8EBB16}" type="parTrans" cxnId="{F401B3D5-3EE6-4A3A-99D5-0DD254BAE89A}">
      <dgm:prSet/>
      <dgm:spPr/>
      <dgm:t>
        <a:bodyPr/>
        <a:lstStyle/>
        <a:p>
          <a:endParaRPr lang="pl-PL"/>
        </a:p>
      </dgm:t>
    </dgm:pt>
    <dgm:pt modelId="{D01DC8AD-A265-40A4-BB7F-6550049D2B77}" type="sibTrans" cxnId="{F401B3D5-3EE6-4A3A-99D5-0DD254BAE89A}">
      <dgm:prSet/>
      <dgm:spPr/>
      <dgm:t>
        <a:bodyPr/>
        <a:lstStyle/>
        <a:p>
          <a:endParaRPr lang="pl-PL"/>
        </a:p>
      </dgm:t>
    </dgm:pt>
    <dgm:pt modelId="{3387CBC0-4F78-4B65-989D-FA2CD7150BE8}">
      <dgm:prSet phldrT="[Text]"/>
      <dgm:spPr/>
      <dgm:t>
        <a:bodyPr/>
        <a:lstStyle/>
        <a:p>
          <a:r>
            <a:rPr lang="pl-PL" dirty="0"/>
            <a:t>Wszystkie role są monitorowane</a:t>
          </a:r>
        </a:p>
      </dgm:t>
    </dgm:pt>
    <dgm:pt modelId="{2EB2DAF9-A7C7-4A37-9B87-963C874AA458}" type="parTrans" cxnId="{EF230528-D028-4559-BA4E-5DAEF3661EC1}">
      <dgm:prSet/>
      <dgm:spPr/>
      <dgm:t>
        <a:bodyPr/>
        <a:lstStyle/>
        <a:p>
          <a:endParaRPr lang="pl-PL"/>
        </a:p>
      </dgm:t>
    </dgm:pt>
    <dgm:pt modelId="{9A4CD703-455B-4CE8-8303-0858A4AD1E62}" type="sibTrans" cxnId="{EF230528-D028-4559-BA4E-5DAEF3661EC1}">
      <dgm:prSet/>
      <dgm:spPr/>
      <dgm:t>
        <a:bodyPr/>
        <a:lstStyle/>
        <a:p>
          <a:endParaRPr lang="pl-PL"/>
        </a:p>
      </dgm:t>
    </dgm:pt>
    <dgm:pt modelId="{4A4A17E1-8AA1-471F-BA53-889460A8A847}">
      <dgm:prSet phldrT="[Text]"/>
      <dgm:spPr/>
      <dgm:t>
        <a:bodyPr/>
        <a:lstStyle/>
        <a:p>
          <a:r>
            <a:rPr lang="pl-PL" dirty="0"/>
            <a:t>Jeśli rola nie działa to podejmowana jest akcja</a:t>
          </a:r>
        </a:p>
      </dgm:t>
    </dgm:pt>
    <dgm:pt modelId="{B77543E2-9F63-41AC-8345-377F5F2A481E}" type="parTrans" cxnId="{7586853F-39F6-4E86-ADC2-6B88F7720E61}">
      <dgm:prSet/>
      <dgm:spPr/>
      <dgm:t>
        <a:bodyPr/>
        <a:lstStyle/>
        <a:p>
          <a:endParaRPr lang="pl-PL"/>
        </a:p>
      </dgm:t>
    </dgm:pt>
    <dgm:pt modelId="{97728B1D-9E46-4201-8EA7-2C36DCCA60D3}" type="sibTrans" cxnId="{7586853F-39F6-4E86-ADC2-6B88F7720E61}">
      <dgm:prSet/>
      <dgm:spPr/>
      <dgm:t>
        <a:bodyPr/>
        <a:lstStyle/>
        <a:p>
          <a:endParaRPr lang="pl-PL"/>
        </a:p>
      </dgm:t>
    </dgm:pt>
    <dgm:pt modelId="{EF2E8FC1-DDC6-4EF5-9137-F333B150C7D7}">
      <dgm:prSet phldrT="[Text]"/>
      <dgm:spPr/>
      <dgm:t>
        <a:bodyPr/>
        <a:lstStyle/>
        <a:p>
          <a:r>
            <a:rPr lang="pl-PL" dirty="0"/>
            <a:t>Storage </a:t>
          </a:r>
          <a:r>
            <a:rPr lang="pl-PL" dirty="0" err="1"/>
            <a:t>availability</a:t>
          </a:r>
          <a:endParaRPr lang="pl-PL" dirty="0"/>
        </a:p>
      </dgm:t>
    </dgm:pt>
    <dgm:pt modelId="{EDC58AF2-E90C-4229-849D-647F49827F6C}" type="parTrans" cxnId="{1DAAE1C2-D6D3-4D57-B2E7-1E53A25A89F7}">
      <dgm:prSet/>
      <dgm:spPr/>
      <dgm:t>
        <a:bodyPr/>
        <a:lstStyle/>
        <a:p>
          <a:endParaRPr lang="pl-PL"/>
        </a:p>
      </dgm:t>
    </dgm:pt>
    <dgm:pt modelId="{2BCFA46E-2716-4D72-B748-9DBA86FA0638}" type="sibTrans" cxnId="{1DAAE1C2-D6D3-4D57-B2E7-1E53A25A89F7}">
      <dgm:prSet/>
      <dgm:spPr/>
      <dgm:t>
        <a:bodyPr/>
        <a:lstStyle/>
        <a:p>
          <a:endParaRPr lang="pl-PL"/>
        </a:p>
      </dgm:t>
    </dgm:pt>
    <dgm:pt modelId="{96370606-9A4A-4F76-9860-678060037FD8}">
      <dgm:prSet phldrT="[Text]"/>
      <dgm:spPr/>
      <dgm:t>
        <a:bodyPr/>
        <a:lstStyle/>
        <a:p>
          <a:r>
            <a:rPr lang="pl-PL" dirty="0"/>
            <a:t>Magazyn jest dostępny</a:t>
          </a:r>
        </a:p>
      </dgm:t>
    </dgm:pt>
    <dgm:pt modelId="{BF183CFE-4B0E-4F7A-A085-036576C3DD04}" type="parTrans" cxnId="{9B5A31E9-0CFD-4C7A-ADFC-60BE59F0EAAD}">
      <dgm:prSet/>
      <dgm:spPr/>
      <dgm:t>
        <a:bodyPr/>
        <a:lstStyle/>
        <a:p>
          <a:endParaRPr lang="pl-PL"/>
        </a:p>
      </dgm:t>
    </dgm:pt>
    <dgm:pt modelId="{0B629347-8FAD-407B-BB66-8D590FBBEBD9}" type="sibTrans" cxnId="{9B5A31E9-0CFD-4C7A-ADFC-60BE59F0EAAD}">
      <dgm:prSet/>
      <dgm:spPr/>
      <dgm:t>
        <a:bodyPr/>
        <a:lstStyle/>
        <a:p>
          <a:endParaRPr lang="pl-PL"/>
        </a:p>
      </dgm:t>
    </dgm:pt>
    <dgm:pt modelId="{AB0A14BF-0A80-46AF-B2AE-2341365A201C}">
      <dgm:prSet phldrT="[Text]"/>
      <dgm:spPr/>
      <dgm:t>
        <a:bodyPr/>
        <a:lstStyle/>
        <a:p>
          <a:r>
            <a:rPr lang="pl-PL" dirty="0"/>
            <a:t>Zapytania do magazynu są realizowane</a:t>
          </a:r>
        </a:p>
      </dgm:t>
    </dgm:pt>
    <dgm:pt modelId="{0F0275B3-46C2-455B-B92E-883C7FCCE677}" type="parTrans" cxnId="{1BD2A683-AE60-4EF8-BC05-81A1B94E697B}">
      <dgm:prSet/>
      <dgm:spPr/>
      <dgm:t>
        <a:bodyPr/>
        <a:lstStyle/>
        <a:p>
          <a:endParaRPr lang="pl-PL"/>
        </a:p>
      </dgm:t>
    </dgm:pt>
    <dgm:pt modelId="{9A57DD5D-738D-4B04-8862-28993416F5E7}" type="sibTrans" cxnId="{1BD2A683-AE60-4EF8-BC05-81A1B94E697B}">
      <dgm:prSet/>
      <dgm:spPr/>
      <dgm:t>
        <a:bodyPr/>
        <a:lstStyle/>
        <a:p>
          <a:endParaRPr lang="pl-PL"/>
        </a:p>
      </dgm:t>
    </dgm:pt>
    <dgm:pt modelId="{84F7E2FF-868F-4169-81D0-BEF30D42BFC3}">
      <dgm:prSet phldrT="[Text]"/>
      <dgm:spPr/>
      <dgm:t>
        <a:bodyPr/>
        <a:lstStyle/>
        <a:p>
          <a:r>
            <a:rPr lang="pl-PL" dirty="0"/>
            <a:t>Database </a:t>
          </a:r>
          <a:r>
            <a:rPr lang="pl-PL" dirty="0" err="1"/>
            <a:t>availability</a:t>
          </a:r>
          <a:endParaRPr lang="pl-PL" dirty="0"/>
        </a:p>
      </dgm:t>
    </dgm:pt>
    <dgm:pt modelId="{D9829C54-A2B9-4ED3-9DF8-04334B61644D}" type="parTrans" cxnId="{F7A44455-5F28-4ED3-9B33-5EE1C30B5BC8}">
      <dgm:prSet/>
      <dgm:spPr/>
      <dgm:t>
        <a:bodyPr/>
        <a:lstStyle/>
        <a:p>
          <a:endParaRPr lang="pl-PL"/>
        </a:p>
      </dgm:t>
    </dgm:pt>
    <dgm:pt modelId="{1E1F332C-FF20-454A-97B3-E84C5F64152A}" type="sibTrans" cxnId="{F7A44455-5F28-4ED3-9B33-5EE1C30B5BC8}">
      <dgm:prSet/>
      <dgm:spPr/>
      <dgm:t>
        <a:bodyPr/>
        <a:lstStyle/>
        <a:p>
          <a:endParaRPr lang="pl-PL"/>
        </a:p>
      </dgm:t>
    </dgm:pt>
    <dgm:pt modelId="{93F66D15-B177-480F-8E0E-9BF927E2CBE3}">
      <dgm:prSet phldrT="[Text]"/>
      <dgm:spPr/>
      <dgm:t>
        <a:bodyPr/>
        <a:lstStyle/>
        <a:p>
          <a:r>
            <a:rPr lang="pl-PL" dirty="0"/>
            <a:t>Content </a:t>
          </a:r>
          <a:r>
            <a:rPr lang="pl-PL" dirty="0" err="1"/>
            <a:t>delivery</a:t>
          </a:r>
          <a:endParaRPr lang="pl-PL" dirty="0"/>
        </a:p>
      </dgm:t>
    </dgm:pt>
    <dgm:pt modelId="{805F6A1F-1B4D-4CCE-95A1-9FED19B72C02}" type="parTrans" cxnId="{B9F3860A-B932-44DD-A2F9-E67F3FF61FC7}">
      <dgm:prSet/>
      <dgm:spPr/>
      <dgm:t>
        <a:bodyPr/>
        <a:lstStyle/>
        <a:p>
          <a:endParaRPr lang="pl-PL"/>
        </a:p>
      </dgm:t>
    </dgm:pt>
    <dgm:pt modelId="{1FEB4B40-E38B-4DE2-937A-C171F5E28E2C}" type="sibTrans" cxnId="{B9F3860A-B932-44DD-A2F9-E67F3FF61FC7}">
      <dgm:prSet/>
      <dgm:spPr/>
      <dgm:t>
        <a:bodyPr/>
        <a:lstStyle/>
        <a:p>
          <a:endParaRPr lang="pl-PL"/>
        </a:p>
      </dgm:t>
    </dgm:pt>
    <dgm:pt modelId="{A3D30B66-24DC-4D7B-A874-6973129A3212}">
      <dgm:prSet phldrT="[Text]"/>
      <dgm:spPr/>
      <dgm:t>
        <a:bodyPr/>
        <a:lstStyle/>
        <a:p>
          <a:r>
            <a:rPr lang="pl-PL" dirty="0"/>
            <a:t>Serwis odpowiada na zapytania Klienta</a:t>
          </a:r>
        </a:p>
      </dgm:t>
    </dgm:pt>
    <dgm:pt modelId="{3F10922C-385F-4C9F-B982-C29F0E04C6EC}" type="parTrans" cxnId="{B25392D1-10EE-4C5D-8AEC-0352858AF0F8}">
      <dgm:prSet/>
      <dgm:spPr/>
      <dgm:t>
        <a:bodyPr/>
        <a:lstStyle/>
        <a:p>
          <a:endParaRPr lang="pl-PL"/>
        </a:p>
      </dgm:t>
    </dgm:pt>
    <dgm:pt modelId="{50947FEC-94BE-44D3-B7FB-E87095DC6448}" type="sibTrans" cxnId="{B25392D1-10EE-4C5D-8AEC-0352858AF0F8}">
      <dgm:prSet/>
      <dgm:spPr/>
      <dgm:t>
        <a:bodyPr/>
        <a:lstStyle/>
        <a:p>
          <a:endParaRPr lang="pl-PL"/>
        </a:p>
      </dgm:t>
    </dgm:pt>
    <dgm:pt modelId="{21CD5941-A95C-4A04-A613-BD56707DAE97}">
      <dgm:prSet phldrT="[Text]"/>
      <dgm:spPr/>
      <dgm:t>
        <a:bodyPr/>
        <a:lstStyle/>
        <a:p>
          <a:r>
            <a:rPr lang="pl-PL" dirty="0"/>
            <a:t>Dostarcza żądaną zawartość bez błędów</a:t>
          </a:r>
        </a:p>
      </dgm:t>
    </dgm:pt>
    <dgm:pt modelId="{D7204046-06E6-4603-883C-C13EDFAB3897}" type="parTrans" cxnId="{03D4BC0F-EEB5-4EBE-B18D-D7409B8B7FBC}">
      <dgm:prSet/>
      <dgm:spPr/>
      <dgm:t>
        <a:bodyPr/>
        <a:lstStyle/>
        <a:p>
          <a:endParaRPr lang="pl-PL"/>
        </a:p>
      </dgm:t>
    </dgm:pt>
    <dgm:pt modelId="{E321CF83-A714-4CD1-AD78-046C5B36C7A7}" type="sibTrans" cxnId="{03D4BC0F-EEB5-4EBE-B18D-D7409B8B7FBC}">
      <dgm:prSet/>
      <dgm:spPr/>
      <dgm:t>
        <a:bodyPr/>
        <a:lstStyle/>
        <a:p>
          <a:endParaRPr lang="pl-PL"/>
        </a:p>
      </dgm:t>
    </dgm:pt>
    <dgm:pt modelId="{A9FC1402-3D12-4404-B0B8-7ACED0BABE2B}">
      <dgm:prSet phldrT="[Text]"/>
      <dgm:spPr/>
      <dgm:t>
        <a:bodyPr/>
        <a:lstStyle/>
        <a:p>
          <a:r>
            <a:rPr lang="pl-PL" dirty="0"/>
            <a:t>Bazy są podłączone do bramy internetowej</a:t>
          </a:r>
        </a:p>
      </dgm:t>
    </dgm:pt>
    <dgm:pt modelId="{65E927D9-AC03-4A84-8268-FC1DD52DBEC2}" type="parTrans" cxnId="{0A24D612-D54E-4E1C-85B6-A06747E5BBDC}">
      <dgm:prSet/>
      <dgm:spPr/>
      <dgm:t>
        <a:bodyPr/>
        <a:lstStyle/>
        <a:p>
          <a:endParaRPr lang="pl-PL"/>
        </a:p>
      </dgm:t>
    </dgm:pt>
    <dgm:pt modelId="{81053320-86FC-4589-8F2C-F6B7E907D3B0}" type="sibTrans" cxnId="{0A24D612-D54E-4E1C-85B6-A06747E5BBDC}">
      <dgm:prSet/>
      <dgm:spPr/>
      <dgm:t>
        <a:bodyPr/>
        <a:lstStyle/>
        <a:p>
          <a:endParaRPr lang="pl-PL"/>
        </a:p>
      </dgm:t>
    </dgm:pt>
    <dgm:pt modelId="{3613EC7E-17CD-4BA7-A4FC-CC3E8059A15B}">
      <dgm:prSet phldrT="[Text]"/>
      <dgm:spPr/>
      <dgm:t>
        <a:bodyPr/>
        <a:lstStyle/>
        <a:p>
          <a:r>
            <a:rPr lang="pl-PL" dirty="0"/>
            <a:t>Bazy są monitorowane</a:t>
          </a:r>
        </a:p>
      </dgm:t>
    </dgm:pt>
    <dgm:pt modelId="{E1A9F71D-1D60-4F20-A426-32CFDDC8D638}" type="parTrans" cxnId="{E32BD5B4-3D87-40C3-AF5E-5002A0972A49}">
      <dgm:prSet/>
      <dgm:spPr/>
      <dgm:t>
        <a:bodyPr/>
        <a:lstStyle/>
        <a:p>
          <a:endParaRPr lang="pl-PL"/>
        </a:p>
      </dgm:t>
    </dgm:pt>
    <dgm:pt modelId="{FF59E0A1-2232-49FE-A925-45CEF3C16978}" type="sibTrans" cxnId="{E32BD5B4-3D87-40C3-AF5E-5002A0972A49}">
      <dgm:prSet/>
      <dgm:spPr/>
      <dgm:t>
        <a:bodyPr/>
        <a:lstStyle/>
        <a:p>
          <a:endParaRPr lang="pl-PL"/>
        </a:p>
      </dgm:t>
    </dgm:pt>
    <dgm:pt modelId="{1E08AC58-0F28-4EEB-A00B-BD433F9A0347}" type="pres">
      <dgm:prSet presAssocID="{C7B068CC-7A85-47C2-856A-43148825F41C}" presName="Name0" presStyleCnt="0">
        <dgm:presLayoutVars>
          <dgm:dir/>
          <dgm:animLvl val="lvl"/>
          <dgm:resizeHandles val="exact"/>
        </dgm:presLayoutVars>
      </dgm:prSet>
      <dgm:spPr/>
    </dgm:pt>
    <dgm:pt modelId="{A3D187BC-539A-4DD9-B22C-5B00316B6688}" type="pres">
      <dgm:prSet presAssocID="{0125D6E6-B18B-4ABF-8307-EE147BD6965F}" presName="linNode" presStyleCnt="0"/>
      <dgm:spPr/>
    </dgm:pt>
    <dgm:pt modelId="{43D0162C-EFED-418E-976F-D837B41CE6A2}" type="pres">
      <dgm:prSet presAssocID="{0125D6E6-B18B-4ABF-8307-EE147BD6965F}" presName="parentText" presStyleLbl="node1" presStyleIdx="0" presStyleCnt="5" custScaleX="70940" custLinFactNeighborX="-8162">
        <dgm:presLayoutVars>
          <dgm:chMax val="1"/>
          <dgm:bulletEnabled val="1"/>
        </dgm:presLayoutVars>
      </dgm:prSet>
      <dgm:spPr/>
    </dgm:pt>
    <dgm:pt modelId="{35FB1950-9684-4566-B992-84A6937B9216}" type="pres">
      <dgm:prSet presAssocID="{0125D6E6-B18B-4ABF-8307-EE147BD6965F}" presName="descendantText" presStyleLbl="alignAccFollowNode1" presStyleIdx="0" presStyleCnt="5" custLinFactNeighborX="-16354">
        <dgm:presLayoutVars>
          <dgm:bulletEnabled val="1"/>
        </dgm:presLayoutVars>
      </dgm:prSet>
      <dgm:spPr/>
    </dgm:pt>
    <dgm:pt modelId="{28DA6B22-5E46-49CB-BD5E-946B54892C24}" type="pres">
      <dgm:prSet presAssocID="{B2AC1C49-5F20-49B6-B9D8-5AA157DB6A17}" presName="sp" presStyleCnt="0"/>
      <dgm:spPr/>
    </dgm:pt>
    <dgm:pt modelId="{64CC410A-6EEF-4371-B09D-08AAF128DEAE}" type="pres">
      <dgm:prSet presAssocID="{46C0C445-F23B-4448-837C-444A329E3D4C}" presName="linNode" presStyleCnt="0"/>
      <dgm:spPr/>
    </dgm:pt>
    <dgm:pt modelId="{84B677F0-BF5F-43F1-BF1F-A82A118039EC}" type="pres">
      <dgm:prSet presAssocID="{46C0C445-F23B-4448-837C-444A329E3D4C}" presName="parentText" presStyleLbl="node1" presStyleIdx="1" presStyleCnt="5" custScaleX="70940" custLinFactNeighborX="-8162">
        <dgm:presLayoutVars>
          <dgm:chMax val="1"/>
          <dgm:bulletEnabled val="1"/>
        </dgm:presLayoutVars>
      </dgm:prSet>
      <dgm:spPr/>
    </dgm:pt>
    <dgm:pt modelId="{2C6AD85E-0A24-48C7-B787-B32D9C9BCE7F}" type="pres">
      <dgm:prSet presAssocID="{46C0C445-F23B-4448-837C-444A329E3D4C}" presName="descendantText" presStyleLbl="alignAccFollowNode1" presStyleIdx="1" presStyleCnt="5" custLinFactNeighborX="-16354">
        <dgm:presLayoutVars>
          <dgm:bulletEnabled val="1"/>
        </dgm:presLayoutVars>
      </dgm:prSet>
      <dgm:spPr/>
    </dgm:pt>
    <dgm:pt modelId="{90048966-DEC5-4BE3-B849-E61C2BFE57B2}" type="pres">
      <dgm:prSet presAssocID="{D01DC8AD-A265-40A4-BB7F-6550049D2B77}" presName="sp" presStyleCnt="0"/>
      <dgm:spPr/>
    </dgm:pt>
    <dgm:pt modelId="{057A74EE-A12B-4833-A0B5-C3B2000FB1B5}" type="pres">
      <dgm:prSet presAssocID="{EF2E8FC1-DDC6-4EF5-9137-F333B150C7D7}" presName="linNode" presStyleCnt="0"/>
      <dgm:spPr/>
    </dgm:pt>
    <dgm:pt modelId="{94624420-4B4F-46F5-A76A-6316BA9EE8DA}" type="pres">
      <dgm:prSet presAssocID="{EF2E8FC1-DDC6-4EF5-9137-F333B150C7D7}" presName="parentText" presStyleLbl="node1" presStyleIdx="2" presStyleCnt="5" custScaleX="70980" custLinFactNeighborX="-8162">
        <dgm:presLayoutVars>
          <dgm:chMax val="1"/>
          <dgm:bulletEnabled val="1"/>
        </dgm:presLayoutVars>
      </dgm:prSet>
      <dgm:spPr/>
    </dgm:pt>
    <dgm:pt modelId="{25D6FDCE-1620-461B-9ECF-2A552973D8CF}" type="pres">
      <dgm:prSet presAssocID="{EF2E8FC1-DDC6-4EF5-9137-F333B150C7D7}" presName="descendantText" presStyleLbl="alignAccFollowNode1" presStyleIdx="2" presStyleCnt="5" custLinFactNeighborX="-16354">
        <dgm:presLayoutVars>
          <dgm:bulletEnabled val="1"/>
        </dgm:presLayoutVars>
      </dgm:prSet>
      <dgm:spPr/>
    </dgm:pt>
    <dgm:pt modelId="{80C3E1A5-4300-46BD-8BC9-25D07BAAB698}" type="pres">
      <dgm:prSet presAssocID="{2BCFA46E-2716-4D72-B748-9DBA86FA0638}" presName="sp" presStyleCnt="0"/>
      <dgm:spPr/>
    </dgm:pt>
    <dgm:pt modelId="{51B744D7-9BC7-4806-BAFC-B8B1FB05054C}" type="pres">
      <dgm:prSet presAssocID="{84F7E2FF-868F-4169-81D0-BEF30D42BFC3}" presName="linNode" presStyleCnt="0"/>
      <dgm:spPr/>
    </dgm:pt>
    <dgm:pt modelId="{E301DB74-8EF5-4178-8AA2-349F05A72129}" type="pres">
      <dgm:prSet presAssocID="{84F7E2FF-868F-4169-81D0-BEF30D42BFC3}" presName="parentText" presStyleLbl="node1" presStyleIdx="3" presStyleCnt="5" custScaleX="70980" custLinFactNeighborX="-8162">
        <dgm:presLayoutVars>
          <dgm:chMax val="1"/>
          <dgm:bulletEnabled val="1"/>
        </dgm:presLayoutVars>
      </dgm:prSet>
      <dgm:spPr/>
    </dgm:pt>
    <dgm:pt modelId="{42D25BE3-AB89-4AFB-8A90-597F111D8927}" type="pres">
      <dgm:prSet presAssocID="{84F7E2FF-868F-4169-81D0-BEF30D42BFC3}" presName="descendantText" presStyleLbl="alignAccFollowNode1" presStyleIdx="3" presStyleCnt="5" custLinFactNeighborX="-16354">
        <dgm:presLayoutVars>
          <dgm:bulletEnabled val="1"/>
        </dgm:presLayoutVars>
      </dgm:prSet>
      <dgm:spPr/>
    </dgm:pt>
    <dgm:pt modelId="{66B0FD2A-477A-49C5-B9D4-E3351FE6CD4F}" type="pres">
      <dgm:prSet presAssocID="{1E1F332C-FF20-454A-97B3-E84C5F64152A}" presName="sp" presStyleCnt="0"/>
      <dgm:spPr/>
    </dgm:pt>
    <dgm:pt modelId="{79C8F7E5-503E-44E0-92AA-B728A5AC196E}" type="pres">
      <dgm:prSet presAssocID="{93F66D15-B177-480F-8E0E-9BF927E2CBE3}" presName="linNode" presStyleCnt="0"/>
      <dgm:spPr/>
    </dgm:pt>
    <dgm:pt modelId="{E3ADB66F-1510-4814-9A3D-3CA826165535}" type="pres">
      <dgm:prSet presAssocID="{93F66D15-B177-480F-8E0E-9BF927E2CBE3}" presName="parentText" presStyleLbl="node1" presStyleIdx="4" presStyleCnt="5" custScaleX="70980" custLinFactNeighborX="-8162">
        <dgm:presLayoutVars>
          <dgm:chMax val="1"/>
          <dgm:bulletEnabled val="1"/>
        </dgm:presLayoutVars>
      </dgm:prSet>
      <dgm:spPr/>
    </dgm:pt>
    <dgm:pt modelId="{9CCAF35A-ECC7-470C-8832-A995566A0EEE}" type="pres">
      <dgm:prSet presAssocID="{93F66D15-B177-480F-8E0E-9BF927E2CBE3}" presName="descendantText" presStyleLbl="alignAccFollowNode1" presStyleIdx="4" presStyleCnt="5" custLinFactNeighborX="-16354">
        <dgm:presLayoutVars>
          <dgm:bulletEnabled val="1"/>
        </dgm:presLayoutVars>
      </dgm:prSet>
      <dgm:spPr/>
    </dgm:pt>
  </dgm:ptLst>
  <dgm:cxnLst>
    <dgm:cxn modelId="{B9F3860A-B932-44DD-A2F9-E67F3FF61FC7}" srcId="{C7B068CC-7A85-47C2-856A-43148825F41C}" destId="{93F66D15-B177-480F-8E0E-9BF927E2CBE3}" srcOrd="4" destOrd="0" parTransId="{805F6A1F-1B4D-4CCE-95A1-9FED19B72C02}" sibTransId="{1FEB4B40-E38B-4DE2-937A-C171F5E28E2C}"/>
    <dgm:cxn modelId="{03D4BC0F-EEB5-4EBE-B18D-D7409B8B7FBC}" srcId="{93F66D15-B177-480F-8E0E-9BF927E2CBE3}" destId="{21CD5941-A95C-4A04-A613-BD56707DAE97}" srcOrd="1" destOrd="0" parTransId="{D7204046-06E6-4603-883C-C13EDFAB3897}" sibTransId="{E321CF83-A714-4CD1-AD78-046C5B36C7A7}"/>
    <dgm:cxn modelId="{1E1D9210-D918-4BCF-93EC-AD31A39F6727}" type="presOf" srcId="{AB0A14BF-0A80-46AF-B2AE-2341365A201C}" destId="{25D6FDCE-1620-461B-9ECF-2A552973D8CF}" srcOrd="0" destOrd="1" presId="urn:microsoft.com/office/officeart/2005/8/layout/vList5"/>
    <dgm:cxn modelId="{0A24D612-D54E-4E1C-85B6-A06747E5BBDC}" srcId="{84F7E2FF-868F-4169-81D0-BEF30D42BFC3}" destId="{A9FC1402-3D12-4404-B0B8-7ACED0BABE2B}" srcOrd="0" destOrd="0" parTransId="{65E927D9-AC03-4A84-8268-FC1DD52DBEC2}" sibTransId="{81053320-86FC-4589-8F2C-F6B7E907D3B0}"/>
    <dgm:cxn modelId="{02609C23-69FD-478A-A2D3-1C3725164F33}" type="presOf" srcId="{3387CBC0-4F78-4B65-989D-FA2CD7150BE8}" destId="{2C6AD85E-0A24-48C7-B787-B32D9C9BCE7F}" srcOrd="0" destOrd="0" presId="urn:microsoft.com/office/officeart/2005/8/layout/vList5"/>
    <dgm:cxn modelId="{EF230528-D028-4559-BA4E-5DAEF3661EC1}" srcId="{46C0C445-F23B-4448-837C-444A329E3D4C}" destId="{3387CBC0-4F78-4B65-989D-FA2CD7150BE8}" srcOrd="0" destOrd="0" parTransId="{2EB2DAF9-A7C7-4A37-9B87-963C874AA458}" sibTransId="{9A4CD703-455B-4CE8-8303-0858A4AD1E62}"/>
    <dgm:cxn modelId="{BC785E2C-FF28-4109-9452-5003E259D98D}" type="presOf" srcId="{F11B08C1-1E0B-48D3-A849-BD14DB1976FF}" destId="{35FB1950-9684-4566-B992-84A6937B9216}" srcOrd="0" destOrd="1" presId="urn:microsoft.com/office/officeart/2005/8/layout/vList5"/>
    <dgm:cxn modelId="{A6E7EB36-5523-4685-ACC5-C2E7CC3CC56D}" srcId="{C7B068CC-7A85-47C2-856A-43148825F41C}" destId="{0125D6E6-B18B-4ABF-8307-EE147BD6965F}" srcOrd="0" destOrd="0" parTransId="{4D464E89-991C-44BF-8992-1328BD200EAA}" sibTransId="{B2AC1C49-5F20-49B6-B9D8-5AA157DB6A17}"/>
    <dgm:cxn modelId="{0C947938-3781-4514-8AB8-AD679B2A3DFC}" type="presOf" srcId="{4A4A17E1-8AA1-471F-BA53-889460A8A847}" destId="{2C6AD85E-0A24-48C7-B787-B32D9C9BCE7F}" srcOrd="0" destOrd="1" presId="urn:microsoft.com/office/officeart/2005/8/layout/vList5"/>
    <dgm:cxn modelId="{FA56093E-2DB0-4A09-A608-F625967157DF}" type="presOf" srcId="{EF2E8FC1-DDC6-4EF5-9137-F333B150C7D7}" destId="{94624420-4B4F-46F5-A76A-6316BA9EE8DA}" srcOrd="0" destOrd="0" presId="urn:microsoft.com/office/officeart/2005/8/layout/vList5"/>
    <dgm:cxn modelId="{7586853F-39F6-4E86-ADC2-6B88F7720E61}" srcId="{46C0C445-F23B-4448-837C-444A329E3D4C}" destId="{4A4A17E1-8AA1-471F-BA53-889460A8A847}" srcOrd="1" destOrd="0" parTransId="{B77543E2-9F63-41AC-8345-377F5F2A481E}" sibTransId="{97728B1D-9E46-4201-8EA7-2C36DCCA60D3}"/>
    <dgm:cxn modelId="{6F83F943-A197-4FD3-B3E4-F661BAE1435C}" type="presOf" srcId="{0125D6E6-B18B-4ABF-8307-EE147BD6965F}" destId="{43D0162C-EFED-418E-976F-D837B41CE6A2}" srcOrd="0" destOrd="0" presId="urn:microsoft.com/office/officeart/2005/8/layout/vList5"/>
    <dgm:cxn modelId="{90FC0D64-EEBA-4C1E-AF31-29BC6BD24ECB}" type="presOf" srcId="{142E1828-E52A-4D41-9E3B-0F85802D5F80}" destId="{35FB1950-9684-4566-B992-84A6937B9216}" srcOrd="0" destOrd="0" presId="urn:microsoft.com/office/officeart/2005/8/layout/vList5"/>
    <dgm:cxn modelId="{86DA9A45-9C54-4ABA-B8E5-748758F7C4B2}" type="presOf" srcId="{A9FC1402-3D12-4404-B0B8-7ACED0BABE2B}" destId="{42D25BE3-AB89-4AFB-8A90-597F111D8927}" srcOrd="0" destOrd="0" presId="urn:microsoft.com/office/officeart/2005/8/layout/vList5"/>
    <dgm:cxn modelId="{881E144A-B38F-4379-86AE-1E11476532F9}" type="presOf" srcId="{84F7E2FF-868F-4169-81D0-BEF30D42BFC3}" destId="{E301DB74-8EF5-4178-8AA2-349F05A72129}" srcOrd="0" destOrd="0" presId="urn:microsoft.com/office/officeart/2005/8/layout/vList5"/>
    <dgm:cxn modelId="{50122253-C6D7-4D17-81D6-D0806486CC45}" srcId="{0125D6E6-B18B-4ABF-8307-EE147BD6965F}" destId="{142E1828-E52A-4D41-9E3B-0F85802D5F80}" srcOrd="0" destOrd="0" parTransId="{BB143750-20FC-4226-AE1D-9EF681E1286C}" sibTransId="{6A086B70-3C68-42EA-BE57-33995866F19D}"/>
    <dgm:cxn modelId="{F7A44455-5F28-4ED3-9B33-5EE1C30B5BC8}" srcId="{C7B068CC-7A85-47C2-856A-43148825F41C}" destId="{84F7E2FF-868F-4169-81D0-BEF30D42BFC3}" srcOrd="3" destOrd="0" parTransId="{D9829C54-A2B9-4ED3-9DF8-04334B61644D}" sibTransId="{1E1F332C-FF20-454A-97B3-E84C5F64152A}"/>
    <dgm:cxn modelId="{1BD2A683-AE60-4EF8-BC05-81A1B94E697B}" srcId="{EF2E8FC1-DDC6-4EF5-9137-F333B150C7D7}" destId="{AB0A14BF-0A80-46AF-B2AE-2341365A201C}" srcOrd="1" destOrd="0" parTransId="{0F0275B3-46C2-455B-B92E-883C7FCCE677}" sibTransId="{9A57DD5D-738D-4B04-8862-28993416F5E7}"/>
    <dgm:cxn modelId="{1E53108D-175B-4503-93E3-76C1D3961051}" type="presOf" srcId="{C7B068CC-7A85-47C2-856A-43148825F41C}" destId="{1E08AC58-0F28-4EEB-A00B-BD433F9A0347}" srcOrd="0" destOrd="0" presId="urn:microsoft.com/office/officeart/2005/8/layout/vList5"/>
    <dgm:cxn modelId="{B82C2993-1893-4B11-811A-442E8987DC5A}" type="presOf" srcId="{A3D30B66-24DC-4D7B-A874-6973129A3212}" destId="{9CCAF35A-ECC7-470C-8832-A995566A0EEE}" srcOrd="0" destOrd="0" presId="urn:microsoft.com/office/officeart/2005/8/layout/vList5"/>
    <dgm:cxn modelId="{7305BB99-168D-4659-A806-3D87829FD9BB}" type="presOf" srcId="{3613EC7E-17CD-4BA7-A4FC-CC3E8059A15B}" destId="{42D25BE3-AB89-4AFB-8A90-597F111D8927}" srcOrd="0" destOrd="1" presId="urn:microsoft.com/office/officeart/2005/8/layout/vList5"/>
    <dgm:cxn modelId="{79341EA9-00F3-4346-83D9-840E48F5FCBF}" type="presOf" srcId="{46C0C445-F23B-4448-837C-444A329E3D4C}" destId="{84B677F0-BF5F-43F1-BF1F-A82A118039EC}" srcOrd="0" destOrd="0" presId="urn:microsoft.com/office/officeart/2005/8/layout/vList5"/>
    <dgm:cxn modelId="{38F659B4-9402-4759-8FF4-94AD5291E55B}" srcId="{0125D6E6-B18B-4ABF-8307-EE147BD6965F}" destId="{F11B08C1-1E0B-48D3-A849-BD14DB1976FF}" srcOrd="1" destOrd="0" parTransId="{3D5D2728-3679-452C-98B0-ECA09B233357}" sibTransId="{7B951419-50D9-476A-9686-7F671AC029C6}"/>
    <dgm:cxn modelId="{E32BD5B4-3D87-40C3-AF5E-5002A0972A49}" srcId="{84F7E2FF-868F-4169-81D0-BEF30D42BFC3}" destId="{3613EC7E-17CD-4BA7-A4FC-CC3E8059A15B}" srcOrd="1" destOrd="0" parTransId="{E1A9F71D-1D60-4F20-A426-32CFDDC8D638}" sibTransId="{FF59E0A1-2232-49FE-A925-45CEF3C16978}"/>
    <dgm:cxn modelId="{1DAAE1C2-D6D3-4D57-B2E7-1E53A25A89F7}" srcId="{C7B068CC-7A85-47C2-856A-43148825F41C}" destId="{EF2E8FC1-DDC6-4EF5-9137-F333B150C7D7}" srcOrd="2" destOrd="0" parTransId="{EDC58AF2-E90C-4229-849D-647F49827F6C}" sibTransId="{2BCFA46E-2716-4D72-B748-9DBA86FA0638}"/>
    <dgm:cxn modelId="{0C1485CF-E284-4BB3-94B2-B3FB55BE6E68}" type="presOf" srcId="{93F66D15-B177-480F-8E0E-9BF927E2CBE3}" destId="{E3ADB66F-1510-4814-9A3D-3CA826165535}" srcOrd="0" destOrd="0" presId="urn:microsoft.com/office/officeart/2005/8/layout/vList5"/>
    <dgm:cxn modelId="{B25392D1-10EE-4C5D-8AEC-0352858AF0F8}" srcId="{93F66D15-B177-480F-8E0E-9BF927E2CBE3}" destId="{A3D30B66-24DC-4D7B-A874-6973129A3212}" srcOrd="0" destOrd="0" parTransId="{3F10922C-385F-4C9F-B982-C29F0E04C6EC}" sibTransId="{50947FEC-94BE-44D3-B7FB-E87095DC6448}"/>
    <dgm:cxn modelId="{439F7DD2-65B7-437A-932D-0E9BFB37A1D6}" type="presOf" srcId="{21CD5941-A95C-4A04-A613-BD56707DAE97}" destId="{9CCAF35A-ECC7-470C-8832-A995566A0EEE}" srcOrd="0" destOrd="1" presId="urn:microsoft.com/office/officeart/2005/8/layout/vList5"/>
    <dgm:cxn modelId="{F401B3D5-3EE6-4A3A-99D5-0DD254BAE89A}" srcId="{C7B068CC-7A85-47C2-856A-43148825F41C}" destId="{46C0C445-F23B-4448-837C-444A329E3D4C}" srcOrd="1" destOrd="0" parTransId="{0D3C6C01-8656-458D-A1E4-5F751D8EBB16}" sibTransId="{D01DC8AD-A265-40A4-BB7F-6550049D2B77}"/>
    <dgm:cxn modelId="{9B5A31E9-0CFD-4C7A-ADFC-60BE59F0EAAD}" srcId="{EF2E8FC1-DDC6-4EF5-9137-F333B150C7D7}" destId="{96370606-9A4A-4F76-9860-678060037FD8}" srcOrd="0" destOrd="0" parTransId="{BF183CFE-4B0E-4F7A-A085-036576C3DD04}" sibTransId="{0B629347-8FAD-407B-BB66-8D590FBBEBD9}"/>
    <dgm:cxn modelId="{A1862CEF-9B3B-40D8-956D-D9F2365F9606}" type="presOf" srcId="{96370606-9A4A-4F76-9860-678060037FD8}" destId="{25D6FDCE-1620-461B-9ECF-2A552973D8CF}" srcOrd="0" destOrd="0" presId="urn:microsoft.com/office/officeart/2005/8/layout/vList5"/>
    <dgm:cxn modelId="{D03D10C9-A46B-4EB5-B508-E338081AF127}" type="presParOf" srcId="{1E08AC58-0F28-4EEB-A00B-BD433F9A0347}" destId="{A3D187BC-539A-4DD9-B22C-5B00316B6688}" srcOrd="0" destOrd="0" presId="urn:microsoft.com/office/officeart/2005/8/layout/vList5"/>
    <dgm:cxn modelId="{AA80D1A6-5841-4EAF-9378-F98B5D804E14}" type="presParOf" srcId="{A3D187BC-539A-4DD9-B22C-5B00316B6688}" destId="{43D0162C-EFED-418E-976F-D837B41CE6A2}" srcOrd="0" destOrd="0" presId="urn:microsoft.com/office/officeart/2005/8/layout/vList5"/>
    <dgm:cxn modelId="{F4E29628-3129-418B-944C-7BFB5165825A}" type="presParOf" srcId="{A3D187BC-539A-4DD9-B22C-5B00316B6688}" destId="{35FB1950-9684-4566-B992-84A6937B9216}" srcOrd="1" destOrd="0" presId="urn:microsoft.com/office/officeart/2005/8/layout/vList5"/>
    <dgm:cxn modelId="{79CFCBFE-169C-44E1-907E-4965CE3FB041}" type="presParOf" srcId="{1E08AC58-0F28-4EEB-A00B-BD433F9A0347}" destId="{28DA6B22-5E46-49CB-BD5E-946B54892C24}" srcOrd="1" destOrd="0" presId="urn:microsoft.com/office/officeart/2005/8/layout/vList5"/>
    <dgm:cxn modelId="{4E1C9261-5199-44FF-8A8B-5563833F8232}" type="presParOf" srcId="{1E08AC58-0F28-4EEB-A00B-BD433F9A0347}" destId="{64CC410A-6EEF-4371-B09D-08AAF128DEAE}" srcOrd="2" destOrd="0" presId="urn:microsoft.com/office/officeart/2005/8/layout/vList5"/>
    <dgm:cxn modelId="{4920DD8D-3CDE-4907-B374-CB8A72CA8349}" type="presParOf" srcId="{64CC410A-6EEF-4371-B09D-08AAF128DEAE}" destId="{84B677F0-BF5F-43F1-BF1F-A82A118039EC}" srcOrd="0" destOrd="0" presId="urn:microsoft.com/office/officeart/2005/8/layout/vList5"/>
    <dgm:cxn modelId="{BA6F35D8-B0B4-4DCB-A01E-2B3CD8DB1046}" type="presParOf" srcId="{64CC410A-6EEF-4371-B09D-08AAF128DEAE}" destId="{2C6AD85E-0A24-48C7-B787-B32D9C9BCE7F}" srcOrd="1" destOrd="0" presId="urn:microsoft.com/office/officeart/2005/8/layout/vList5"/>
    <dgm:cxn modelId="{D97A2037-B579-4F47-B717-298B920458D4}" type="presParOf" srcId="{1E08AC58-0F28-4EEB-A00B-BD433F9A0347}" destId="{90048966-DEC5-4BE3-B849-E61C2BFE57B2}" srcOrd="3" destOrd="0" presId="urn:microsoft.com/office/officeart/2005/8/layout/vList5"/>
    <dgm:cxn modelId="{F9103712-24D4-4C0E-BB2A-EDA29AA5FE54}" type="presParOf" srcId="{1E08AC58-0F28-4EEB-A00B-BD433F9A0347}" destId="{057A74EE-A12B-4833-A0B5-C3B2000FB1B5}" srcOrd="4" destOrd="0" presId="urn:microsoft.com/office/officeart/2005/8/layout/vList5"/>
    <dgm:cxn modelId="{ECE17CC0-D8C7-4E8F-8C65-76AFD7C06266}" type="presParOf" srcId="{057A74EE-A12B-4833-A0B5-C3B2000FB1B5}" destId="{94624420-4B4F-46F5-A76A-6316BA9EE8DA}" srcOrd="0" destOrd="0" presId="urn:microsoft.com/office/officeart/2005/8/layout/vList5"/>
    <dgm:cxn modelId="{042C73A9-0550-40AD-A7F3-21CCD7726D71}" type="presParOf" srcId="{057A74EE-A12B-4833-A0B5-C3B2000FB1B5}" destId="{25D6FDCE-1620-461B-9ECF-2A552973D8CF}" srcOrd="1" destOrd="0" presId="urn:microsoft.com/office/officeart/2005/8/layout/vList5"/>
    <dgm:cxn modelId="{F87688C7-A898-4D05-B584-AFA543632C7F}" type="presParOf" srcId="{1E08AC58-0F28-4EEB-A00B-BD433F9A0347}" destId="{80C3E1A5-4300-46BD-8BC9-25D07BAAB698}" srcOrd="5" destOrd="0" presId="urn:microsoft.com/office/officeart/2005/8/layout/vList5"/>
    <dgm:cxn modelId="{E62E51DA-43E0-45ED-8A8C-AAD8D20C2D3A}" type="presParOf" srcId="{1E08AC58-0F28-4EEB-A00B-BD433F9A0347}" destId="{51B744D7-9BC7-4806-BAFC-B8B1FB05054C}" srcOrd="6" destOrd="0" presId="urn:microsoft.com/office/officeart/2005/8/layout/vList5"/>
    <dgm:cxn modelId="{2488CFE9-3E2C-4656-BFFE-0201D580763F}" type="presParOf" srcId="{51B744D7-9BC7-4806-BAFC-B8B1FB05054C}" destId="{E301DB74-8EF5-4178-8AA2-349F05A72129}" srcOrd="0" destOrd="0" presId="urn:microsoft.com/office/officeart/2005/8/layout/vList5"/>
    <dgm:cxn modelId="{7576ECC6-3FDA-4585-9255-CE41ADBACACD}" type="presParOf" srcId="{51B744D7-9BC7-4806-BAFC-B8B1FB05054C}" destId="{42D25BE3-AB89-4AFB-8A90-597F111D8927}" srcOrd="1" destOrd="0" presId="urn:microsoft.com/office/officeart/2005/8/layout/vList5"/>
    <dgm:cxn modelId="{D278822E-1B2D-43D7-A804-FC0D252923AF}" type="presParOf" srcId="{1E08AC58-0F28-4EEB-A00B-BD433F9A0347}" destId="{66B0FD2A-477A-49C5-B9D4-E3351FE6CD4F}" srcOrd="7" destOrd="0" presId="urn:microsoft.com/office/officeart/2005/8/layout/vList5"/>
    <dgm:cxn modelId="{BAA2D414-9474-484D-BD17-BA90ADFAC0EC}" type="presParOf" srcId="{1E08AC58-0F28-4EEB-A00B-BD433F9A0347}" destId="{79C8F7E5-503E-44E0-92AA-B728A5AC196E}" srcOrd="8" destOrd="0" presId="urn:microsoft.com/office/officeart/2005/8/layout/vList5"/>
    <dgm:cxn modelId="{30A173C2-C286-48ED-B3F3-8352D8534B3F}" type="presParOf" srcId="{79C8F7E5-503E-44E0-92AA-B728A5AC196E}" destId="{E3ADB66F-1510-4814-9A3D-3CA826165535}" srcOrd="0" destOrd="0" presId="urn:microsoft.com/office/officeart/2005/8/layout/vList5"/>
    <dgm:cxn modelId="{322DA97B-E765-4E4F-961B-E887793D603F}" type="presParOf" srcId="{79C8F7E5-503E-44E0-92AA-B728A5AC196E}" destId="{9CCAF35A-ECC7-470C-8832-A995566A0EE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B1950-9684-4566-B992-84A6937B9216}">
      <dsp:nvSpPr>
        <dsp:cNvPr id="0" name=""/>
        <dsp:cNvSpPr/>
      </dsp:nvSpPr>
      <dsp:spPr>
        <a:xfrm rot="5400000">
          <a:off x="4431921" y="-2244268"/>
          <a:ext cx="719447" cy="5391959"/>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pl-PL" sz="1700" kern="1200" dirty="0"/>
            <a:t>Usługa jest dostępna z zewnątrz</a:t>
          </a:r>
        </a:p>
        <a:p>
          <a:pPr marL="171450" lvl="1" indent="-171450" algn="l" defTabSz="755650">
            <a:lnSpc>
              <a:spcPct val="90000"/>
            </a:lnSpc>
            <a:spcBef>
              <a:spcPct val="0"/>
            </a:spcBef>
            <a:spcAft>
              <a:spcPct val="15000"/>
            </a:spcAft>
            <a:buChar char="•"/>
          </a:pPr>
          <a:r>
            <a:rPr lang="pl-PL" sz="1700" kern="1200" dirty="0"/>
            <a:t>Można nią zarządzać</a:t>
          </a:r>
        </a:p>
      </dsp:txBody>
      <dsp:txXfrm rot="-5400000">
        <a:off x="2095666" y="127108"/>
        <a:ext cx="5356838" cy="649205"/>
      </dsp:txXfrm>
    </dsp:sp>
    <dsp:sp modelId="{43D0162C-EFED-418E-976F-D837B41CE6A2}">
      <dsp:nvSpPr>
        <dsp:cNvPr id="0" name=""/>
        <dsp:cNvSpPr/>
      </dsp:nvSpPr>
      <dsp:spPr>
        <a:xfrm>
          <a:off x="0" y="2056"/>
          <a:ext cx="2151593" cy="8993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pl-PL" sz="2300" kern="1200" dirty="0" err="1"/>
            <a:t>Compute</a:t>
          </a:r>
          <a:r>
            <a:rPr lang="pl-PL" sz="2300" kern="1200" dirty="0"/>
            <a:t> </a:t>
          </a:r>
          <a:r>
            <a:rPr lang="pl-PL" sz="2300" kern="1200" dirty="0" err="1"/>
            <a:t>connectivity</a:t>
          </a:r>
          <a:endParaRPr lang="pl-PL" sz="2300" kern="1200" dirty="0"/>
        </a:p>
      </dsp:txBody>
      <dsp:txXfrm>
        <a:off x="43901" y="45957"/>
        <a:ext cx="2063791" cy="811506"/>
      </dsp:txXfrm>
    </dsp:sp>
    <dsp:sp modelId="{2C6AD85E-0A24-48C7-B787-B32D9C9BCE7F}">
      <dsp:nvSpPr>
        <dsp:cNvPr id="0" name=""/>
        <dsp:cNvSpPr/>
      </dsp:nvSpPr>
      <dsp:spPr>
        <a:xfrm rot="5400000">
          <a:off x="4431921" y="-1299993"/>
          <a:ext cx="719447" cy="5391959"/>
        </a:xfrm>
        <a:prstGeom prst="round2SameRect">
          <a:avLst/>
        </a:prstGeom>
        <a:solidFill>
          <a:schemeClr val="accent5">
            <a:tint val="40000"/>
            <a:alpha val="90000"/>
            <a:hueOff val="-1684941"/>
            <a:satOff val="-5708"/>
            <a:lumOff val="-732"/>
            <a:alphaOff val="0"/>
          </a:schemeClr>
        </a:solidFill>
        <a:ln w="25400" cap="flat" cmpd="sng" algn="ctr">
          <a:solidFill>
            <a:schemeClr val="accent5">
              <a:tint val="40000"/>
              <a:alpha val="90000"/>
              <a:hueOff val="-1684941"/>
              <a:satOff val="-5708"/>
              <a:lumOff val="-7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pl-PL" sz="1700" kern="1200" dirty="0"/>
            <a:t>Wszystkie role są monitorowane</a:t>
          </a:r>
        </a:p>
        <a:p>
          <a:pPr marL="171450" lvl="1" indent="-171450" algn="l" defTabSz="755650">
            <a:lnSpc>
              <a:spcPct val="90000"/>
            </a:lnSpc>
            <a:spcBef>
              <a:spcPct val="0"/>
            </a:spcBef>
            <a:spcAft>
              <a:spcPct val="15000"/>
            </a:spcAft>
            <a:buChar char="•"/>
          </a:pPr>
          <a:r>
            <a:rPr lang="pl-PL" sz="1700" kern="1200" dirty="0"/>
            <a:t>Jeśli rola nie działa to podejmowana jest akcja</a:t>
          </a:r>
        </a:p>
      </dsp:txBody>
      <dsp:txXfrm rot="-5400000">
        <a:off x="2095666" y="1071383"/>
        <a:ext cx="5356838" cy="649205"/>
      </dsp:txXfrm>
    </dsp:sp>
    <dsp:sp modelId="{84B677F0-BF5F-43F1-BF1F-A82A118039EC}">
      <dsp:nvSpPr>
        <dsp:cNvPr id="0" name=""/>
        <dsp:cNvSpPr/>
      </dsp:nvSpPr>
      <dsp:spPr>
        <a:xfrm>
          <a:off x="0" y="946331"/>
          <a:ext cx="2151593" cy="899308"/>
        </a:xfrm>
        <a:prstGeom prst="roundRect">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pl-PL" sz="2300" kern="1200" dirty="0" err="1"/>
            <a:t>Instance</a:t>
          </a:r>
          <a:r>
            <a:rPr lang="pl-PL" sz="2300" kern="1200" dirty="0"/>
            <a:t> monitoring</a:t>
          </a:r>
        </a:p>
      </dsp:txBody>
      <dsp:txXfrm>
        <a:off x="43901" y="990232"/>
        <a:ext cx="2063791" cy="811506"/>
      </dsp:txXfrm>
    </dsp:sp>
    <dsp:sp modelId="{25D6FDCE-1620-461B-9ECF-2A552973D8CF}">
      <dsp:nvSpPr>
        <dsp:cNvPr id="0" name=""/>
        <dsp:cNvSpPr/>
      </dsp:nvSpPr>
      <dsp:spPr>
        <a:xfrm rot="5400000">
          <a:off x="4433134" y="-355719"/>
          <a:ext cx="719447" cy="5391959"/>
        </a:xfrm>
        <a:prstGeom prst="round2SameRect">
          <a:avLst/>
        </a:prstGeom>
        <a:solidFill>
          <a:schemeClr val="accent5">
            <a:tint val="40000"/>
            <a:alpha val="90000"/>
            <a:hueOff val="-3369881"/>
            <a:satOff val="-11416"/>
            <a:lumOff val="-1464"/>
            <a:alphaOff val="0"/>
          </a:schemeClr>
        </a:solidFill>
        <a:ln w="25400" cap="flat" cmpd="sng" algn="ctr">
          <a:solidFill>
            <a:schemeClr val="accent5">
              <a:tint val="40000"/>
              <a:alpha val="90000"/>
              <a:hueOff val="-3369881"/>
              <a:satOff val="-11416"/>
              <a:lumOff val="-14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pl-PL" sz="1700" kern="1200" dirty="0"/>
            <a:t>Magazyn jest dostępny</a:t>
          </a:r>
        </a:p>
        <a:p>
          <a:pPr marL="171450" lvl="1" indent="-171450" algn="l" defTabSz="755650">
            <a:lnSpc>
              <a:spcPct val="90000"/>
            </a:lnSpc>
            <a:spcBef>
              <a:spcPct val="0"/>
            </a:spcBef>
            <a:spcAft>
              <a:spcPct val="15000"/>
            </a:spcAft>
            <a:buChar char="•"/>
          </a:pPr>
          <a:r>
            <a:rPr lang="pl-PL" sz="1700" kern="1200" dirty="0"/>
            <a:t>Zapytania do magazynu są realizowane</a:t>
          </a:r>
        </a:p>
      </dsp:txBody>
      <dsp:txXfrm rot="-5400000">
        <a:off x="2096879" y="2015657"/>
        <a:ext cx="5356838" cy="649205"/>
      </dsp:txXfrm>
    </dsp:sp>
    <dsp:sp modelId="{94624420-4B4F-46F5-A76A-6316BA9EE8DA}">
      <dsp:nvSpPr>
        <dsp:cNvPr id="0" name=""/>
        <dsp:cNvSpPr/>
      </dsp:nvSpPr>
      <dsp:spPr>
        <a:xfrm>
          <a:off x="0" y="1890605"/>
          <a:ext cx="2152807" cy="899308"/>
        </a:xfrm>
        <a:prstGeom prst="roundRect">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pl-PL" sz="2300" kern="1200" dirty="0"/>
            <a:t>Storage </a:t>
          </a:r>
          <a:r>
            <a:rPr lang="pl-PL" sz="2300" kern="1200" dirty="0" err="1"/>
            <a:t>availability</a:t>
          </a:r>
          <a:endParaRPr lang="pl-PL" sz="2300" kern="1200" dirty="0"/>
        </a:p>
      </dsp:txBody>
      <dsp:txXfrm>
        <a:off x="43901" y="1934506"/>
        <a:ext cx="2065005" cy="811506"/>
      </dsp:txXfrm>
    </dsp:sp>
    <dsp:sp modelId="{42D25BE3-AB89-4AFB-8A90-597F111D8927}">
      <dsp:nvSpPr>
        <dsp:cNvPr id="0" name=""/>
        <dsp:cNvSpPr/>
      </dsp:nvSpPr>
      <dsp:spPr>
        <a:xfrm rot="5400000">
          <a:off x="4433134" y="588554"/>
          <a:ext cx="719447" cy="5391959"/>
        </a:xfrm>
        <a:prstGeom prst="round2SameRect">
          <a:avLst/>
        </a:prstGeom>
        <a:solidFill>
          <a:schemeClr val="accent5">
            <a:tint val="40000"/>
            <a:alpha val="90000"/>
            <a:hueOff val="-5054821"/>
            <a:satOff val="-17124"/>
            <a:lumOff val="-2196"/>
            <a:alphaOff val="0"/>
          </a:schemeClr>
        </a:solidFill>
        <a:ln w="25400" cap="flat" cmpd="sng" algn="ctr">
          <a:solidFill>
            <a:schemeClr val="accent5">
              <a:tint val="40000"/>
              <a:alpha val="90000"/>
              <a:hueOff val="-5054821"/>
              <a:satOff val="-17124"/>
              <a:lumOff val="-2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pl-PL" sz="1700" kern="1200" dirty="0"/>
            <a:t>Bazy są podłączone do bramy internetowej</a:t>
          </a:r>
        </a:p>
        <a:p>
          <a:pPr marL="171450" lvl="1" indent="-171450" algn="l" defTabSz="755650">
            <a:lnSpc>
              <a:spcPct val="90000"/>
            </a:lnSpc>
            <a:spcBef>
              <a:spcPct val="0"/>
            </a:spcBef>
            <a:spcAft>
              <a:spcPct val="15000"/>
            </a:spcAft>
            <a:buChar char="•"/>
          </a:pPr>
          <a:r>
            <a:rPr lang="pl-PL" sz="1700" kern="1200" dirty="0"/>
            <a:t>Bazy są monitorowane</a:t>
          </a:r>
        </a:p>
      </dsp:txBody>
      <dsp:txXfrm rot="-5400000">
        <a:off x="2096879" y="2959931"/>
        <a:ext cx="5356838" cy="649205"/>
      </dsp:txXfrm>
    </dsp:sp>
    <dsp:sp modelId="{E301DB74-8EF5-4178-8AA2-349F05A72129}">
      <dsp:nvSpPr>
        <dsp:cNvPr id="0" name=""/>
        <dsp:cNvSpPr/>
      </dsp:nvSpPr>
      <dsp:spPr>
        <a:xfrm>
          <a:off x="0" y="2834879"/>
          <a:ext cx="2152807" cy="899308"/>
        </a:xfrm>
        <a:prstGeom prst="roundRect">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pl-PL" sz="2300" kern="1200" dirty="0"/>
            <a:t>Database </a:t>
          </a:r>
          <a:r>
            <a:rPr lang="pl-PL" sz="2300" kern="1200" dirty="0" err="1"/>
            <a:t>availability</a:t>
          </a:r>
          <a:endParaRPr lang="pl-PL" sz="2300" kern="1200" dirty="0"/>
        </a:p>
      </dsp:txBody>
      <dsp:txXfrm>
        <a:off x="43901" y="2878780"/>
        <a:ext cx="2065005" cy="811506"/>
      </dsp:txXfrm>
    </dsp:sp>
    <dsp:sp modelId="{9CCAF35A-ECC7-470C-8832-A995566A0EEE}">
      <dsp:nvSpPr>
        <dsp:cNvPr id="0" name=""/>
        <dsp:cNvSpPr/>
      </dsp:nvSpPr>
      <dsp:spPr>
        <a:xfrm rot="5400000">
          <a:off x="4433134" y="1532829"/>
          <a:ext cx="719447" cy="5391959"/>
        </a:xfrm>
        <a:prstGeom prst="round2SameRect">
          <a:avLst/>
        </a:prstGeom>
        <a:solidFill>
          <a:schemeClr val="accent5">
            <a:tint val="40000"/>
            <a:alpha val="90000"/>
            <a:hueOff val="-6739762"/>
            <a:satOff val="-22832"/>
            <a:lumOff val="-2928"/>
            <a:alphaOff val="0"/>
          </a:schemeClr>
        </a:solidFill>
        <a:ln w="25400" cap="flat" cmpd="sng" algn="ctr">
          <a:solidFill>
            <a:schemeClr val="accent5">
              <a:tint val="40000"/>
              <a:alpha val="90000"/>
              <a:hueOff val="-6739762"/>
              <a:satOff val="-22832"/>
              <a:lumOff val="-29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pl-PL" sz="1700" kern="1200" dirty="0"/>
            <a:t>Serwis odpowiada na zapytania Klienta</a:t>
          </a:r>
        </a:p>
        <a:p>
          <a:pPr marL="171450" lvl="1" indent="-171450" algn="l" defTabSz="755650">
            <a:lnSpc>
              <a:spcPct val="90000"/>
            </a:lnSpc>
            <a:spcBef>
              <a:spcPct val="0"/>
            </a:spcBef>
            <a:spcAft>
              <a:spcPct val="15000"/>
            </a:spcAft>
            <a:buChar char="•"/>
          </a:pPr>
          <a:r>
            <a:rPr lang="pl-PL" sz="1700" kern="1200" dirty="0"/>
            <a:t>Dostarcza żądaną zawartość bez błędów</a:t>
          </a:r>
        </a:p>
      </dsp:txBody>
      <dsp:txXfrm rot="-5400000">
        <a:off x="2096879" y="3904206"/>
        <a:ext cx="5356838" cy="649205"/>
      </dsp:txXfrm>
    </dsp:sp>
    <dsp:sp modelId="{E3ADB66F-1510-4814-9A3D-3CA826165535}">
      <dsp:nvSpPr>
        <dsp:cNvPr id="0" name=""/>
        <dsp:cNvSpPr/>
      </dsp:nvSpPr>
      <dsp:spPr>
        <a:xfrm>
          <a:off x="0" y="3779154"/>
          <a:ext cx="2152807" cy="899308"/>
        </a:xfrm>
        <a:prstGeom prst="roundRect">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pl-PL" sz="2300" kern="1200" dirty="0"/>
            <a:t>Content </a:t>
          </a:r>
          <a:r>
            <a:rPr lang="pl-PL" sz="2300" kern="1200" dirty="0" err="1"/>
            <a:t>delivery</a:t>
          </a:r>
          <a:endParaRPr lang="pl-PL" sz="2300" kern="1200" dirty="0"/>
        </a:p>
      </dsp:txBody>
      <dsp:txXfrm>
        <a:off x="43901" y="3823055"/>
        <a:ext cx="2065005" cy="81150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B784B275-6CBA-4590-9009-99C8D0EBCFD7}" type="datetimeFigureOut">
              <a:rPr lang="pl-PL"/>
              <a:pPr>
                <a:defRPr/>
              </a:pPr>
              <a:t>16.10.2021</a:t>
            </a:fld>
            <a:endParaRPr lang="pl-PL"/>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l-PL" noProof="0"/>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A6019992-CE81-4E3C-9E47-4F4036ABD3DA}" type="slidenum">
              <a:rPr lang="pl-PL"/>
              <a:pPr>
                <a:defRPr/>
              </a:pPr>
              <a:t>‹#›</a:t>
            </a:fld>
            <a:endParaRPr lang="pl-P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1</a:t>
            </a:fld>
            <a:endParaRPr lang="pl-PL"/>
          </a:p>
        </p:txBody>
      </p:sp>
    </p:spTree>
    <p:extLst>
      <p:ext uri="{BB962C8B-B14F-4D97-AF65-F5344CB8AC3E}">
        <p14:creationId xmlns:p14="http://schemas.microsoft.com/office/powerpoint/2010/main" val="3071300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pl-PL" dirty="0" err="1"/>
              <a:t>Azure</a:t>
            </a:r>
            <a:r>
              <a:rPr lang="pl-PL" dirty="0"/>
              <a:t> </a:t>
            </a:r>
            <a:r>
              <a:rPr lang="pl-PL" dirty="0" err="1"/>
              <a:t>Announcements</a:t>
            </a:r>
            <a:r>
              <a:rPr lang="pl-PL" dirty="0"/>
              <a:t> - https://azure.microsoft.com/en-us/blog/topics/announcements/</a:t>
            </a:r>
          </a:p>
          <a:p>
            <a:pPr marL="171450" indent="-171450">
              <a:buFont typeface="Arial" panose="020B0604020202020204" pitchFamily="34" charset="0"/>
              <a:buChar char="•"/>
            </a:pPr>
            <a:r>
              <a:rPr lang="pl-PL" dirty="0" err="1"/>
              <a:t>Azure</a:t>
            </a:r>
            <a:r>
              <a:rPr lang="pl-PL" dirty="0"/>
              <a:t> </a:t>
            </a:r>
            <a:r>
              <a:rPr lang="pl-PL" dirty="0" err="1"/>
              <a:t>Updates</a:t>
            </a:r>
            <a:r>
              <a:rPr lang="pl-PL" dirty="0"/>
              <a:t> - https://azure.microsoft.com/en-us/updates/</a:t>
            </a:r>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21</a:t>
            </a:fld>
            <a:endParaRPr lang="pl-PL"/>
          </a:p>
        </p:txBody>
      </p:sp>
    </p:spTree>
    <p:extLst>
      <p:ext uri="{BB962C8B-B14F-4D97-AF65-F5344CB8AC3E}">
        <p14:creationId xmlns:p14="http://schemas.microsoft.com/office/powerpoint/2010/main" val="2648801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50418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0A7327B1-EA79-42BA-8B82-860D37DAB89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332934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2128CC-9229-4B2F-A944-1E6D7696C250}" type="slidenum">
              <a:rPr lang="en-US" smtClean="0"/>
              <a:pPr/>
              <a:t>24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dirty="0"/>
              <a:t>Based on how customers</a:t>
            </a:r>
            <a:r>
              <a:rPr lang="en-US" baseline="0" dirty="0"/>
              <a:t> tell us they plan to use cloud computing  in their environment we are targeting three types of clouds:</a:t>
            </a:r>
            <a:br>
              <a:rPr lang="en-US" baseline="0" dirty="0"/>
            </a:br>
            <a:r>
              <a:rPr lang="en-US" baseline="0" dirty="0"/>
              <a:t>1) A public cloud (delivered as the Windows Azure platform) where customers can take advantage of the benefits of Microsoft’s global scale and data center optimization practices</a:t>
            </a:r>
          </a:p>
          <a:p>
            <a:r>
              <a:rPr lang="en-US" baseline="0" dirty="0"/>
              <a:t>2) A private cloud (delivered as Windows Server with System Center and the Dynamic Data Center Toolkit) where customers can create a cloud environment inside their own network.</a:t>
            </a:r>
          </a:p>
          <a:p>
            <a:r>
              <a:rPr lang="en-US" baseline="0" dirty="0"/>
              <a:t>3) A dedicated cloud (delivered in the future) where a customers takes advantage of the economics of a public cloud environment with dedicated infrastructure. </a:t>
            </a:r>
            <a:r>
              <a:rPr lang="en-US" b="1" baseline="0" dirty="0"/>
              <a:t>[NB: </a:t>
            </a:r>
            <a:r>
              <a:rPr lang="en-US" b="0" baseline="0" dirty="0"/>
              <a:t>This is a future strategy where we will offer dedicated Windows Azure to customers in the Microsoft data centers, which is the best of both worlds – safety and isolation that comes from dedicated H/W, the elasticity and automated service management of the cloud, and the years of Microsoft experience operating and optimizing data centers at scale. It takes Microsoft to operate across all three clouds. We do not offer this SKU now.]</a:t>
            </a:r>
            <a:endParaRPr lang="en-US" b="1" baseline="0" dirty="0"/>
          </a:p>
          <a:p>
            <a:endParaRPr lang="en-US" baseline="0" dirty="0"/>
          </a:p>
          <a:p>
            <a:r>
              <a:rPr lang="en-US" baseline="0" dirty="0"/>
              <a:t>Customers tell us they expect to deploy a hybrid model where some workloads are inside their own network and others outside in a public cloud environment. </a:t>
            </a:r>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761F0386-F861-41FA-A6B2-ACB02305D35F}" type="datetime1">
              <a:rPr lang="en-US" smtClean="0"/>
              <a:pPr/>
              <a:t>10/16/2021</a:t>
            </a:fld>
            <a:endParaRPr lang="en-US" dirty="0"/>
          </a:p>
        </p:txBody>
      </p:sp>
      <p:sp>
        <p:nvSpPr>
          <p:cNvPr id="6" name="Footer Placeholder 5"/>
          <p:cNvSpPr>
            <a:spLocks noGrp="1"/>
          </p:cNvSpPr>
          <p:nvPr>
            <p:ph type="ftr" sz="quarter" idx="12"/>
          </p:nvPr>
        </p:nvSpPr>
        <p:spPr/>
        <p:txBody>
          <a:bodyPr/>
          <a:lstStyle/>
          <a:p>
            <a:r>
              <a:rPr lang="en-US" dirty="0">
                <a:solidFill>
                  <a:srgbClr val="000000"/>
                </a:solidFill>
              </a:rPr>
              <a:t>© 2008 Microsoft Corporation. All rights reserved. Microsoft, Windows, Windows Vista and other product names are or may be registered trademarks and/or trademarks in the U.S. and/or other countries.</a:t>
            </a:r>
          </a:p>
          <a:p>
            <a:r>
              <a:rPr lang="en-US"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rPr>
            </a:br>
            <a:r>
              <a:rPr lang="en-US"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28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pl-PL" dirty="0"/>
              <a:t>Ilu z</a:t>
            </a:r>
            <a:r>
              <a:rPr lang="pl-PL" baseline="0" dirty="0"/>
              <a:t> Was ma samochód?</a:t>
            </a:r>
          </a:p>
          <a:p>
            <a:pPr marL="171450" indent="-171450">
              <a:buFontTx/>
              <a:buChar char="-"/>
            </a:pPr>
            <a:r>
              <a:rPr lang="pl-PL" baseline="0" dirty="0"/>
              <a:t>Ilu z Was </a:t>
            </a:r>
            <a:r>
              <a:rPr lang="pl-PL" baseline="0"/>
              <a:t>jechało kiedyś taksówką?</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916683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8:30-10:00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10.10-11.40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12.10-13.40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13.50-15.20 – 1.5h</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37</a:t>
            </a:fld>
            <a:endParaRPr lang="pl-PL"/>
          </a:p>
        </p:txBody>
      </p:sp>
    </p:spTree>
    <p:extLst>
      <p:ext uri="{BB962C8B-B14F-4D97-AF65-F5344CB8AC3E}">
        <p14:creationId xmlns:p14="http://schemas.microsoft.com/office/powerpoint/2010/main" val="646199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https://channel9.msdn.com/Events/Ignite/Microsoft-Ignite-Orlando-2017/BRK3203</a:t>
            </a:r>
            <a:endParaRPr lang="pl-PL" dirty="0"/>
          </a:p>
          <a:p>
            <a:r>
              <a:rPr lang="en-US" dirty="0"/>
              <a:t>https://channel9.msdn.com/Events/Build/2018/BRK2508</a:t>
            </a:r>
            <a:endParaRPr lang="pl-PL" dirty="0"/>
          </a:p>
          <a:p>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40</a:t>
            </a:fld>
            <a:endParaRPr lang="pl-PL"/>
          </a:p>
        </p:txBody>
      </p:sp>
    </p:spTree>
    <p:extLst>
      <p:ext uri="{BB962C8B-B14F-4D97-AF65-F5344CB8AC3E}">
        <p14:creationId xmlns:p14="http://schemas.microsoft.com/office/powerpoint/2010/main" val="446704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https://www.youtube.com/watch?v=D8hMu4jJAwo</a:t>
            </a:r>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41</a:t>
            </a:fld>
            <a:endParaRPr lang="pl-PL"/>
          </a:p>
        </p:txBody>
      </p:sp>
    </p:spTree>
    <p:extLst>
      <p:ext uri="{BB962C8B-B14F-4D97-AF65-F5344CB8AC3E}">
        <p14:creationId xmlns:p14="http://schemas.microsoft.com/office/powerpoint/2010/main" val="4016368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https://azure.microsoft.com/is-is/global-infrastructure/geographies/</a:t>
            </a:r>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44</a:t>
            </a:fld>
            <a:endParaRPr lang="pl-PL"/>
          </a:p>
        </p:txBody>
      </p:sp>
    </p:spTree>
    <p:extLst>
      <p:ext uri="{BB962C8B-B14F-4D97-AF65-F5344CB8AC3E}">
        <p14:creationId xmlns:p14="http://schemas.microsoft.com/office/powerpoint/2010/main" val="2766885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200" b="0" i="0" u="none" strike="noStrike" kern="1200" dirty="0">
                <a:solidFill>
                  <a:schemeClr val="tx1"/>
                </a:solidFill>
                <a:effectLst/>
                <a:latin typeface="+mn-lt"/>
                <a:ea typeface="+mn-ea"/>
                <a:cs typeface="+mn-cs"/>
              </a:rPr>
              <a:t>Ta część ma za zadanie przybliżyć i wytłumaczyć słuchaczom pojęcie chmury obliczeniowej. Poruszane tematy mają wprowadzić pojęcia IaaS, </a:t>
            </a:r>
            <a:r>
              <a:rPr lang="pl-PL" sz="1200" b="0" i="0" u="none" strike="noStrike" kern="1200" dirty="0" err="1">
                <a:solidFill>
                  <a:schemeClr val="tx1"/>
                </a:solidFill>
                <a:effectLst/>
                <a:latin typeface="+mn-lt"/>
                <a:ea typeface="+mn-ea"/>
                <a:cs typeface="+mn-cs"/>
              </a:rPr>
              <a:t>Paas</a:t>
            </a:r>
            <a:r>
              <a:rPr lang="pl-PL" sz="1200" b="0" i="0" u="none" strike="noStrike" kern="1200" dirty="0">
                <a:solidFill>
                  <a:schemeClr val="tx1"/>
                </a:solidFill>
                <a:effectLst/>
                <a:latin typeface="+mn-lt"/>
                <a:ea typeface="+mn-ea"/>
                <a:cs typeface="+mn-cs"/>
              </a:rPr>
              <a:t> i SaaS oraz inne potrzebne podczas dalszych zajęć. Omówione zostaną dostępne serwisy Microsoft </a:t>
            </a:r>
            <a:r>
              <a:rPr lang="pl-PL" sz="1200" b="0" i="0" u="none" strike="noStrike" kern="1200" dirty="0" err="1">
                <a:solidFill>
                  <a:schemeClr val="tx1"/>
                </a:solidFill>
                <a:effectLst/>
                <a:latin typeface="+mn-lt"/>
                <a:ea typeface="+mn-ea"/>
                <a:cs typeface="+mn-cs"/>
              </a:rPr>
              <a:t>Azure</a:t>
            </a:r>
            <a:r>
              <a:rPr lang="pl-PL" sz="1200" b="0" i="0" u="none" strike="noStrike" kern="1200" dirty="0">
                <a:solidFill>
                  <a:schemeClr val="tx1"/>
                </a:solidFill>
                <a:effectLst/>
                <a:latin typeface="+mn-lt"/>
                <a:ea typeface="+mn-ea"/>
                <a:cs typeface="+mn-cs"/>
              </a:rPr>
              <a:t>.  Słuchacz zostanie zapoznany z portalem Microsoft </a:t>
            </a:r>
            <a:r>
              <a:rPr lang="pl-PL" sz="1200" b="0" i="0" u="none" strike="noStrike" kern="1200" dirty="0" err="1">
                <a:solidFill>
                  <a:schemeClr val="tx1"/>
                </a:solidFill>
                <a:effectLst/>
                <a:latin typeface="+mn-lt"/>
                <a:ea typeface="+mn-ea"/>
                <a:cs typeface="+mn-cs"/>
              </a:rPr>
              <a:t>Azure</a:t>
            </a:r>
            <a:r>
              <a:rPr lang="pl-PL" sz="1200" b="0" i="0" u="none" strike="noStrike" kern="1200" dirty="0">
                <a:solidFill>
                  <a:schemeClr val="tx1"/>
                </a:solidFill>
                <a:effectLst/>
                <a:latin typeface="+mn-lt"/>
                <a:ea typeface="+mn-ea"/>
                <a:cs typeface="+mn-cs"/>
              </a:rPr>
              <a:t>, jego funkcjonalnościami, możliwościami zarządzania użytkownikami i rolami, a także możliwościami pozyskania subskrypcji, zarzadzania nią oraz szacowania i optymalizacji kosztów.</a:t>
            </a:r>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2</a:t>
            </a:fld>
            <a:endParaRPr lang="pl-PL"/>
          </a:p>
        </p:txBody>
      </p:sp>
    </p:spTree>
    <p:extLst>
      <p:ext uri="{BB962C8B-B14F-4D97-AF65-F5344CB8AC3E}">
        <p14:creationId xmlns:p14="http://schemas.microsoft.com/office/powerpoint/2010/main" val="2346683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10/16/2021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695BFF1-AE0E-49B7-B570-3E0C95141997}"/>
              </a:ext>
            </a:extLst>
          </p:cNvPr>
          <p:cNvSpPr>
            <a:spLocks noGrp="1"/>
          </p:cNvSpPr>
          <p:nvPr>
            <p:ph type="body" idx="1"/>
          </p:nvPr>
        </p:nvSpPr>
        <p:spPr/>
        <p:txBody>
          <a:bodyPr/>
          <a:lstStyle/>
          <a:p>
            <a:r>
              <a:rPr lang="pl-PL" dirty="0"/>
              <a:t>2 DC</a:t>
            </a:r>
          </a:p>
          <a:p>
            <a:r>
              <a:rPr lang="pl-PL" dirty="0"/>
              <a:t>64 MW</a:t>
            </a:r>
            <a:endParaRPr lang="en-US" dirty="0"/>
          </a:p>
        </p:txBody>
      </p:sp>
    </p:spTree>
    <p:extLst>
      <p:ext uri="{BB962C8B-B14F-4D97-AF65-F5344CB8AC3E}">
        <p14:creationId xmlns:p14="http://schemas.microsoft.com/office/powerpoint/2010/main" val="2680858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10/16/2021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F6CFC4E-E20A-4070-AAB9-142F788D63AB}"/>
              </a:ext>
            </a:extLst>
          </p:cNvPr>
          <p:cNvSpPr>
            <a:spLocks noGrp="1"/>
          </p:cNvSpPr>
          <p:nvPr>
            <p:ph type="body" idx="1"/>
          </p:nvPr>
        </p:nvSpPr>
        <p:spPr/>
        <p:txBody>
          <a:bodyPr/>
          <a:lstStyle/>
          <a:p>
            <a:r>
              <a:rPr lang="pl-PL" dirty="0"/>
              <a:t>DC 2015</a:t>
            </a:r>
          </a:p>
          <a:p>
            <a:endParaRPr lang="en-US" dirty="0"/>
          </a:p>
        </p:txBody>
      </p:sp>
    </p:spTree>
    <p:extLst>
      <p:ext uri="{BB962C8B-B14F-4D97-AF65-F5344CB8AC3E}">
        <p14:creationId xmlns:p14="http://schemas.microsoft.com/office/powerpoint/2010/main" val="4002953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10/16/2021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316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2 DC</a:t>
            </a:r>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60</a:t>
            </a:fld>
            <a:endParaRPr lang="pl-PL"/>
          </a:p>
        </p:txBody>
      </p:sp>
    </p:spTree>
    <p:extLst>
      <p:ext uri="{BB962C8B-B14F-4D97-AF65-F5344CB8AC3E}">
        <p14:creationId xmlns:p14="http://schemas.microsoft.com/office/powerpoint/2010/main" val="2195157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10/16/2021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2177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0A81FC-6C97-4FA9-9A3C-C5A2014332F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4906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FAFC13-A57C-499C-80A0-F24F23E8F3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1447979-3298-4C3A-ACDE-D8E3B2FC66D9}"/>
              </a:ext>
            </a:extLst>
          </p:cNvPr>
          <p:cNvSpPr>
            <a:spLocks noGrp="1"/>
          </p:cNvSpPr>
          <p:nvPr>
            <p:ph type="body" idx="1"/>
          </p:nvPr>
        </p:nvSpPr>
        <p:spPr/>
        <p:txBody>
          <a:bodyPr/>
          <a:lstStyle/>
          <a:p>
            <a:r>
              <a:rPr lang="pl-PL" dirty="0"/>
              <a:t>Gen 2 – zwykłe serwery, bez SSD, 2010</a:t>
            </a:r>
          </a:p>
          <a:p>
            <a:r>
              <a:rPr lang="pl-PL" dirty="0"/>
              <a:t>Gen 3 – większe maszyny</a:t>
            </a:r>
          </a:p>
          <a:p>
            <a:r>
              <a:rPr lang="pl-PL" dirty="0" err="1"/>
              <a:t>Godzilla</a:t>
            </a:r>
            <a:r>
              <a:rPr lang="pl-PL" dirty="0"/>
              <a:t> – największe maszyny wtedy</a:t>
            </a:r>
          </a:p>
          <a:p>
            <a:r>
              <a:rPr lang="pl-PL" dirty="0"/>
              <a:t>Gen 6 – wdrażane teraz</a:t>
            </a:r>
          </a:p>
          <a:p>
            <a:r>
              <a:rPr lang="pl-PL" dirty="0" err="1"/>
              <a:t>Beast</a:t>
            </a:r>
            <a:r>
              <a:rPr lang="pl-PL" dirty="0"/>
              <a:t> – 4 TB RAM (na prośbę Klientów bardzo wymagających)</a:t>
            </a:r>
          </a:p>
          <a:p>
            <a:r>
              <a:rPr lang="pl-PL" dirty="0" err="1"/>
              <a:t>Beast</a:t>
            </a:r>
            <a:r>
              <a:rPr lang="pl-PL" dirty="0"/>
              <a:t> v2 – 12 TB RAM</a:t>
            </a:r>
            <a:endParaRPr lang="en-US" dirty="0"/>
          </a:p>
        </p:txBody>
      </p:sp>
    </p:spTree>
    <p:extLst>
      <p:ext uri="{BB962C8B-B14F-4D97-AF65-F5344CB8AC3E}">
        <p14:creationId xmlns:p14="http://schemas.microsoft.com/office/powerpoint/2010/main" val="3598777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FAFC13-A57C-499C-80A0-F24F23E8F3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968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FAFC13-A57C-499C-80A0-F24F23E8F3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0920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FAFC13-A57C-499C-80A0-F24F23E8F3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03E9B08-612C-407D-87BF-8E8970155266}"/>
              </a:ext>
            </a:extLst>
          </p:cNvPr>
          <p:cNvSpPr>
            <a:spLocks noGrp="1"/>
          </p:cNvSpPr>
          <p:nvPr>
            <p:ph type="body" idx="1"/>
          </p:nvPr>
        </p:nvSpPr>
        <p:spPr/>
        <p:txBody>
          <a:bodyPr/>
          <a:lstStyle/>
          <a:p>
            <a:r>
              <a:rPr lang="pl-PL" dirty="0"/>
              <a:t>ND – </a:t>
            </a:r>
            <a:r>
              <a:rPr lang="pl-PL" dirty="0" err="1"/>
              <a:t>Deep</a:t>
            </a:r>
            <a:r>
              <a:rPr lang="pl-PL" dirty="0"/>
              <a:t> Learning</a:t>
            </a:r>
          </a:p>
          <a:p>
            <a:r>
              <a:rPr lang="pl-PL" dirty="0"/>
              <a:t>Lv2 – Hi-</a:t>
            </a:r>
            <a:r>
              <a:rPr lang="pl-PL" dirty="0" err="1"/>
              <a:t>density</a:t>
            </a:r>
            <a:r>
              <a:rPr lang="pl-PL" dirty="0"/>
              <a:t> SSD</a:t>
            </a:r>
            <a:endParaRPr lang="en-US" dirty="0"/>
          </a:p>
        </p:txBody>
      </p:sp>
    </p:spTree>
    <p:extLst>
      <p:ext uri="{BB962C8B-B14F-4D97-AF65-F5344CB8AC3E}">
        <p14:creationId xmlns:p14="http://schemas.microsoft.com/office/powerpoint/2010/main" val="804925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8:30-10:00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10.10-11.40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12.10-13.40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13.50-15.20 – 1.5h</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9</a:t>
            </a:fld>
            <a:endParaRPr lang="pl-PL"/>
          </a:p>
        </p:txBody>
      </p:sp>
    </p:spTree>
    <p:extLst>
      <p:ext uri="{BB962C8B-B14F-4D97-AF65-F5344CB8AC3E}">
        <p14:creationId xmlns:p14="http://schemas.microsoft.com/office/powerpoint/2010/main" val="646199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72</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10/16/2021 8:47 AM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028759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extLst>
      <p:ext uri="{BB962C8B-B14F-4D97-AF65-F5344CB8AC3E}">
        <p14:creationId xmlns:p14="http://schemas.microsoft.com/office/powerpoint/2010/main" val="3169902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Fizyc</a:t>
            </a:r>
            <a:r>
              <a:rPr lang="pl-PL" baseline="0" dirty="0"/>
              <a:t>zne:</a:t>
            </a:r>
          </a:p>
          <a:p>
            <a:pPr marL="171450" indent="-171450">
              <a:buFontTx/>
              <a:buChar char="-"/>
            </a:pPr>
            <a:r>
              <a:rPr lang="pl-PL" baseline="0" dirty="0"/>
              <a:t>Kamery</a:t>
            </a:r>
          </a:p>
          <a:p>
            <a:pPr marL="171450" indent="-171450">
              <a:buFontTx/>
              <a:buChar char="-"/>
            </a:pPr>
            <a:r>
              <a:rPr lang="pl-PL" dirty="0"/>
              <a:t>Patrole</a:t>
            </a:r>
          </a:p>
          <a:p>
            <a:pPr marL="171450" indent="-171450">
              <a:buFontTx/>
              <a:buChar char="-"/>
            </a:pPr>
            <a:r>
              <a:rPr lang="pl-PL" dirty="0"/>
              <a:t>Alarmy</a:t>
            </a:r>
          </a:p>
          <a:p>
            <a:pPr marL="171450" indent="-171450">
              <a:buFontTx/>
              <a:buChar char="-"/>
            </a:pPr>
            <a:r>
              <a:rPr lang="pl-PL" dirty="0"/>
              <a:t>Różne</a:t>
            </a:r>
            <a:r>
              <a:rPr lang="pl-PL" baseline="0" dirty="0"/>
              <a:t> metody weryfikacji (teren DC, budynek, </a:t>
            </a:r>
            <a:r>
              <a:rPr lang="pl-PL" baseline="0" dirty="0" err="1"/>
              <a:t>server</a:t>
            </a:r>
            <a:r>
              <a:rPr lang="pl-PL" baseline="0" dirty="0"/>
              <a:t> </a:t>
            </a:r>
            <a:r>
              <a:rPr lang="pl-PL" baseline="0" dirty="0" err="1"/>
              <a:t>room</a:t>
            </a:r>
            <a:r>
              <a:rPr lang="pl-PL" baseline="0" dirty="0"/>
              <a:t>)</a:t>
            </a:r>
            <a:endParaRPr lang="pl-PL" dirty="0"/>
          </a:p>
          <a:p>
            <a:pPr marL="171450" indent="-171450">
              <a:buFontTx/>
              <a:buChar char="-"/>
            </a:pPr>
            <a:endParaRPr lang="pl-P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2658609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1713633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4848181B-726C-442E-8EFD-722CFFF0DDA4}" type="slidenum">
              <a:rPr lang="pl-PL" smtClean="0"/>
              <a:pPr/>
              <a:t>81</a:t>
            </a:fld>
            <a:endParaRPr lang="pl-PL"/>
          </a:p>
        </p:txBody>
      </p:sp>
    </p:spTree>
    <p:extLst>
      <p:ext uri="{BB962C8B-B14F-4D97-AF65-F5344CB8AC3E}">
        <p14:creationId xmlns:p14="http://schemas.microsoft.com/office/powerpoint/2010/main" val="2579598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85</a:t>
            </a:fld>
            <a:endParaRPr lang="pl-PL"/>
          </a:p>
        </p:txBody>
      </p:sp>
    </p:spTree>
    <p:extLst>
      <p:ext uri="{BB962C8B-B14F-4D97-AF65-F5344CB8AC3E}">
        <p14:creationId xmlns:p14="http://schemas.microsoft.com/office/powerpoint/2010/main" val="2910007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https://docs.microsoft.com/en-us/office365/enterprise/subscriptions-licenses-accounts-and-tenants-for-microsoft-cloud-offerings</a:t>
            </a:r>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86</a:t>
            </a:fld>
            <a:endParaRPr lang="pl-PL"/>
          </a:p>
        </p:txBody>
      </p:sp>
    </p:spTree>
    <p:extLst>
      <p:ext uri="{BB962C8B-B14F-4D97-AF65-F5344CB8AC3E}">
        <p14:creationId xmlns:p14="http://schemas.microsoft.com/office/powerpoint/2010/main" val="77326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3037" lvl="1" indent="0" defTabSz="914259" fontAlgn="base">
              <a:spcBef>
                <a:spcPts val="600"/>
              </a:spcBef>
              <a:spcAft>
                <a:spcPts val="300"/>
              </a:spcAft>
              <a:buNone/>
            </a:pPr>
            <a:r>
              <a:rPr lang="en-US" sz="2000" dirty="0">
                <a:solidFill>
                  <a:schemeClr val="bg2"/>
                </a:solidFill>
              </a:rPr>
              <a:t>Considerations:</a:t>
            </a:r>
          </a:p>
          <a:p>
            <a:pPr marL="173037" lvl="1" indent="0" defTabSz="914259" fontAlgn="base">
              <a:spcBef>
                <a:spcPts val="600"/>
              </a:spcBef>
              <a:spcAft>
                <a:spcPts val="300"/>
              </a:spcAft>
              <a:buNone/>
            </a:pPr>
            <a:endParaRPr lang="en-US" sz="2000" dirty="0">
              <a:solidFill>
                <a:schemeClr val="bg2"/>
              </a:solidFill>
            </a:endParaRPr>
          </a:p>
          <a:p>
            <a:pPr marL="173037" lvl="1" indent="0" defTabSz="914259" fontAlgn="base">
              <a:spcBef>
                <a:spcPts val="600"/>
              </a:spcBef>
              <a:spcAft>
                <a:spcPts val="300"/>
              </a:spcAft>
              <a:buNone/>
            </a:pPr>
            <a:r>
              <a:rPr lang="en-US" sz="2000" dirty="0">
                <a:solidFill>
                  <a:schemeClr val="bg2"/>
                </a:solidFill>
              </a:rPr>
              <a:t>Separate identities and credentials for Office 365 Services if there are existing On-Premises directories and services</a:t>
            </a:r>
          </a:p>
          <a:p>
            <a:pPr marL="173037" lvl="1" indent="0" defTabSz="914259" fontAlgn="base">
              <a:spcBef>
                <a:spcPts val="600"/>
              </a:spcBef>
              <a:spcAft>
                <a:spcPts val="300"/>
              </a:spcAft>
              <a:buNone/>
            </a:pPr>
            <a:r>
              <a:rPr lang="en-US" sz="2000" kern="1600" dirty="0">
                <a:solidFill>
                  <a:schemeClr val="bg2"/>
                </a:solidFill>
                <a:cs typeface="Segoe UI" pitchFamily="34" charset="0"/>
              </a:rPr>
              <a:t>Separate Password policies for Online and On-Premises applications</a:t>
            </a:r>
            <a:endParaRPr lang="en-US" sz="2000" dirty="0">
              <a:solidFill>
                <a:schemeClr val="bg2"/>
              </a:solidFill>
            </a:endParaRPr>
          </a:p>
          <a:p>
            <a:pPr marL="173037" lvl="1" indent="0" defTabSz="914259" fontAlgn="base">
              <a:spcBef>
                <a:spcPts val="600"/>
              </a:spcBef>
              <a:spcAft>
                <a:spcPts val="300"/>
              </a:spcAft>
              <a:buNone/>
            </a:pPr>
            <a:r>
              <a:rPr lang="en-US" sz="2000" dirty="0">
                <a:solidFill>
                  <a:schemeClr val="bg2"/>
                </a:solidFill>
              </a:rPr>
              <a:t>No Single Sign-on to applications Online and On-Premises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dirty="0"/>
          </a:p>
        </p:txBody>
      </p:sp>
      <p:sp>
        <p:nvSpPr>
          <p:cNvPr id="4" name="Date Placeholder 3"/>
          <p:cNvSpPr>
            <a:spLocks noGrp="1"/>
          </p:cNvSpPr>
          <p:nvPr>
            <p:ph type="dt" idx="10"/>
          </p:nvPr>
        </p:nvSpPr>
        <p:spPr/>
        <p:txBody>
          <a:bodyPr/>
          <a:lstStyle/>
          <a:p>
            <a:fld id="{D6DDADEE-5CA5-468A-9BF3-116CAE57484D}" type="datetime1">
              <a:rPr lang="en-US" smtClean="0"/>
              <a:t>10/16/2021</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87</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58622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dirty="0"/>
              <a:t>Considerations: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dirty="0"/>
          </a:p>
          <a:p>
            <a:pPr marL="173037" lvl="1" indent="0" defTabSz="914259" fontAlgn="base">
              <a:lnSpc>
                <a:spcPct val="90000"/>
              </a:lnSpc>
              <a:spcBef>
                <a:spcPts val="1200"/>
              </a:spcBef>
              <a:spcAft>
                <a:spcPts val="0"/>
              </a:spcAft>
              <a:buNone/>
            </a:pPr>
            <a:r>
              <a:rPr lang="en-US" sz="2000" dirty="0">
                <a:solidFill>
                  <a:schemeClr val="bg2"/>
                </a:solidFill>
              </a:rPr>
              <a:t>Additional server for directory and password synchronization</a:t>
            </a:r>
          </a:p>
          <a:p>
            <a:pPr marL="173037" lvl="1" indent="0" defTabSz="914259" fontAlgn="base">
              <a:lnSpc>
                <a:spcPct val="90000"/>
              </a:lnSpc>
              <a:spcBef>
                <a:spcPts val="1200"/>
              </a:spcBef>
              <a:spcAft>
                <a:spcPts val="0"/>
              </a:spcAft>
              <a:buNone/>
            </a:pPr>
            <a:r>
              <a:rPr lang="en-US" sz="2000" dirty="0">
                <a:solidFill>
                  <a:schemeClr val="bg2"/>
                </a:solidFill>
              </a:rPr>
              <a:t>Requires FIM for multi-forest and Non-AD</a:t>
            </a:r>
          </a:p>
          <a:p>
            <a:pPr marL="173037" lvl="1" indent="0" defTabSz="914259" fontAlgn="base">
              <a:lnSpc>
                <a:spcPct val="90000"/>
              </a:lnSpc>
              <a:spcBef>
                <a:spcPts val="1200"/>
              </a:spcBef>
              <a:spcAft>
                <a:spcPts val="0"/>
              </a:spcAft>
              <a:buNone/>
            </a:pPr>
            <a:r>
              <a:rPr lang="en-US" sz="2000" dirty="0">
                <a:solidFill>
                  <a:schemeClr val="bg2"/>
                </a:solidFill>
              </a:rPr>
              <a:t>Additional cost for password synchronization if the On-Premises directory store is not AD</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dirty="0"/>
          </a:p>
        </p:txBody>
      </p:sp>
      <p:sp>
        <p:nvSpPr>
          <p:cNvPr id="4" name="Date Placeholder 3"/>
          <p:cNvSpPr>
            <a:spLocks noGrp="1"/>
          </p:cNvSpPr>
          <p:nvPr>
            <p:ph type="dt" idx="10"/>
          </p:nvPr>
        </p:nvSpPr>
        <p:spPr/>
        <p:txBody>
          <a:bodyPr/>
          <a:lstStyle/>
          <a:p>
            <a:fld id="{D6DDADEE-5CA5-468A-9BF3-116CAE57484D}" type="datetime1">
              <a:rPr lang="en-US" smtClean="0"/>
              <a:t>10/16/2021</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88</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6912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dirty="0"/>
          </a:p>
        </p:txBody>
      </p:sp>
      <p:sp>
        <p:nvSpPr>
          <p:cNvPr id="4" name="Date Placeholder 3"/>
          <p:cNvSpPr>
            <a:spLocks noGrp="1"/>
          </p:cNvSpPr>
          <p:nvPr>
            <p:ph type="dt" idx="10"/>
          </p:nvPr>
        </p:nvSpPr>
        <p:spPr/>
        <p:txBody>
          <a:bodyPr/>
          <a:lstStyle/>
          <a:p>
            <a:fld id="{D6DDADEE-5CA5-468A-9BF3-116CAE57484D}" type="datetime1">
              <a:rPr lang="en-US" smtClean="0"/>
              <a:t>10/16/2021</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89</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6179" defTabSz="93146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81616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https://azure.microsoft.com/en-us/overview/what-is-cloud-computing/</a:t>
            </a:r>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10</a:t>
            </a:fld>
            <a:endParaRPr lang="pl-PL"/>
          </a:p>
        </p:txBody>
      </p:sp>
    </p:spTree>
    <p:extLst>
      <p:ext uri="{BB962C8B-B14F-4D97-AF65-F5344CB8AC3E}">
        <p14:creationId xmlns:p14="http://schemas.microsoft.com/office/powerpoint/2010/main" val="1175619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pl-PL" sz="400">
                <a:gradFill>
                  <a:gsLst>
                    <a:gs pos="0">
                      <a:schemeClr val="tx1"/>
                    </a:gs>
                    <a:gs pos="100000">
                      <a:schemeClr val="tx1"/>
                    </a:gs>
                  </a:gsLst>
                  <a:lin ang="5400000" scaled="0"/>
                </a:gradFill>
                <a:latin typeface="Segoe UI" pitchFamily="34" charset="0"/>
              </a:rPr>
              <a:t>© Microsoft Corporation. Wszelkie prawa zastrzeżone. </a:t>
            </a:r>
            <a:endParaRPr lang="pl-PL"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10/16/2021 8:47 AM</a:t>
            </a:fld>
            <a:endParaRPr lang="pl-PL"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pl-PL" dirty="0"/>
          </a:p>
        </p:txBody>
      </p:sp>
    </p:spTree>
    <p:extLst>
      <p:ext uri="{BB962C8B-B14F-4D97-AF65-F5344CB8AC3E}">
        <p14:creationId xmlns:p14="http://schemas.microsoft.com/office/powerpoint/2010/main" val="1112443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E6BCAE-AFB3-4EFE-9F75-D3C0429E61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848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pl-PL" sz="400">
                <a:gradFill>
                  <a:gsLst>
                    <a:gs pos="0">
                      <a:schemeClr val="tx1"/>
                    </a:gs>
                    <a:gs pos="100000">
                      <a:schemeClr val="tx1"/>
                    </a:gs>
                  </a:gsLst>
                  <a:lin ang="5400000" scaled="0"/>
                </a:gradFill>
                <a:latin typeface="Segoe UI" pitchFamily="34" charset="0"/>
              </a:rPr>
              <a:t>© Microsoft Corporation. Wszelkie prawa zastrzeżone. </a:t>
            </a:r>
            <a:endParaRPr lang="pl-PL" sz="400" dirty="0">
              <a:gradFill>
                <a:gsLst>
                  <a:gs pos="0">
                    <a:schemeClr val="tx1"/>
                  </a:gs>
                  <a:gs pos="100000">
                    <a:schemeClr val="tx1"/>
                  </a:gs>
                </a:gsLst>
                <a:lin ang="5400000" scaled="0"/>
              </a:gradFill>
              <a:latin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10/16/2021 8:47 AM</a:t>
            </a:fld>
            <a:endParaRPr lang="pl-PL"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pl-PL" dirty="0"/>
          </a:p>
        </p:txBody>
      </p:sp>
    </p:spTree>
    <p:extLst>
      <p:ext uri="{BB962C8B-B14F-4D97-AF65-F5344CB8AC3E}">
        <p14:creationId xmlns:p14="http://schemas.microsoft.com/office/powerpoint/2010/main" val="1412587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102</a:t>
            </a:fld>
            <a:endParaRPr lang="pl-PL"/>
          </a:p>
        </p:txBody>
      </p:sp>
    </p:spTree>
    <p:extLst>
      <p:ext uri="{BB962C8B-B14F-4D97-AF65-F5344CB8AC3E}">
        <p14:creationId xmlns:p14="http://schemas.microsoft.com/office/powerpoint/2010/main" val="3984089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BE00FD66-58B4-4A59-9041-890B989680C5}" type="datetime1">
              <a:rPr lang="en-US" smtClean="0"/>
              <a:t>10/16/2021</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t>105</a:t>
            </a:fld>
            <a:endParaRPr lang="en-US" dirty="0"/>
          </a:p>
        </p:txBody>
      </p:sp>
      <p:sp>
        <p:nvSpPr>
          <p:cNvPr id="6" name="Header Placeholder 5"/>
          <p:cNvSpPr>
            <a:spLocks noGrp="1"/>
          </p:cNvSpPr>
          <p:nvPr>
            <p:ph type="hdr" sz="quarter" idx="12"/>
          </p:nvPr>
        </p:nvSpPr>
        <p:spPr/>
        <p:txBody>
          <a:bodyPr/>
          <a:lstStyle/>
          <a:p>
            <a:r>
              <a:rPr lang="en-US" dirty="0"/>
              <a:t>Microsoft Office</a:t>
            </a:r>
          </a:p>
        </p:txBody>
      </p:sp>
      <p:sp>
        <p:nvSpPr>
          <p:cNvPr id="7" name="Footer Placeholder 6"/>
          <p:cNvSpPr>
            <a:spLocks noGrp="1"/>
          </p:cNvSpPr>
          <p:nvPr>
            <p:ph type="ftr" sz="quarter" idx="13"/>
          </p:nvPr>
        </p:nvSpPr>
        <p:spPr/>
        <p:txBody>
          <a:bodyPr/>
          <a:lstStyle/>
          <a:p>
            <a:pPr marL="236179" defTabSz="93146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179" defTabSz="931467"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3642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8:30-10:00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10.10-11.40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12.10-13.40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13.50-15.20 – 1.5h</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106</a:t>
            </a:fld>
            <a:endParaRPr lang="pl-PL"/>
          </a:p>
        </p:txBody>
      </p:sp>
    </p:spTree>
    <p:extLst>
      <p:ext uri="{BB962C8B-B14F-4D97-AF65-F5344CB8AC3E}">
        <p14:creationId xmlns:p14="http://schemas.microsoft.com/office/powerpoint/2010/main" val="646199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E90E0B-D119-462A-ADF0-5E7C0B481D59}"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4328795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https://azure.microsoft.com/pl-pl/blog/windows-azure-storage-4-trillion-objects-and-counting/</a:t>
            </a: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E9C9E2-4F66-4727-BFFF-194B4CCF1B92}"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115</a:t>
            </a:fld>
            <a:endParaRPr lang="en-US" dirty="0">
              <a:solidFill>
                <a:prstClr val="black"/>
              </a:solidFill>
            </a:endParaRPr>
          </a:p>
        </p:txBody>
      </p:sp>
    </p:spTree>
    <p:extLst>
      <p:ext uri="{BB962C8B-B14F-4D97-AF65-F5344CB8AC3E}">
        <p14:creationId xmlns:p14="http://schemas.microsoft.com/office/powerpoint/2010/main" val="19678767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E76DAC-4389-45FA-ACC3-E28A6BAE08AE}"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1147340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75659E-D8FA-4F9E-8546-5AE0E347C6D2}"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269143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a:defRPr/>
            </a:pPr>
            <a:fld id="{A6019992-CE81-4E3C-9E47-4F4036ABD3DA}" type="slidenum">
              <a:rPr lang="pl-PL" smtClean="0"/>
              <a:pPr>
                <a:defRPr/>
              </a:pPr>
              <a:t>11</a:t>
            </a:fld>
            <a:endParaRPr lang="pl-PL"/>
          </a:p>
        </p:txBody>
      </p:sp>
    </p:spTree>
    <p:extLst>
      <p:ext uri="{BB962C8B-B14F-4D97-AF65-F5344CB8AC3E}">
        <p14:creationId xmlns:p14="http://schemas.microsoft.com/office/powerpoint/2010/main" val="3341976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9269" lvl="1" indent="0" defTabSz="941362">
              <a:spcAft>
                <a:spcPts val="343"/>
              </a:spcAft>
              <a:buNone/>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7CB637-B354-4D31-9737-BDB0C7C1EA04}"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118</a:t>
            </a:fld>
            <a:endParaRPr lang="en-US" dirty="0">
              <a:solidFill>
                <a:prstClr val="black"/>
              </a:solidFill>
            </a:endParaRPr>
          </a:p>
        </p:txBody>
      </p:sp>
    </p:spTree>
    <p:extLst>
      <p:ext uri="{BB962C8B-B14F-4D97-AF65-F5344CB8AC3E}">
        <p14:creationId xmlns:p14="http://schemas.microsoft.com/office/powerpoint/2010/main" val="3024469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119</a:t>
            </a:fld>
            <a:endParaRPr lang="en-US" dirty="0">
              <a:solidFill>
                <a:prstClr val="black"/>
              </a:solidFill>
            </a:endParaRPr>
          </a:p>
        </p:txBody>
      </p:sp>
    </p:spTree>
    <p:extLst>
      <p:ext uri="{BB962C8B-B14F-4D97-AF65-F5344CB8AC3E}">
        <p14:creationId xmlns:p14="http://schemas.microsoft.com/office/powerpoint/2010/main" val="3606846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120</a:t>
            </a:fld>
            <a:endParaRPr lang="en-US" dirty="0">
              <a:solidFill>
                <a:prstClr val="black"/>
              </a:solidFill>
            </a:endParaRPr>
          </a:p>
        </p:txBody>
      </p:sp>
    </p:spTree>
    <p:extLst>
      <p:ext uri="{BB962C8B-B14F-4D97-AF65-F5344CB8AC3E}">
        <p14:creationId xmlns:p14="http://schemas.microsoft.com/office/powerpoint/2010/main" val="2641528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82055B-8D21-4958-B1A6-DF7545B40AC4}"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121</a:t>
            </a:fld>
            <a:endParaRPr lang="en-US" dirty="0">
              <a:solidFill>
                <a:prstClr val="black"/>
              </a:solidFill>
            </a:endParaRPr>
          </a:p>
        </p:txBody>
      </p:sp>
    </p:spTree>
    <p:extLst>
      <p:ext uri="{BB962C8B-B14F-4D97-AF65-F5344CB8AC3E}">
        <p14:creationId xmlns:p14="http://schemas.microsoft.com/office/powerpoint/2010/main" val="23706475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122</a:t>
            </a:fld>
            <a:endParaRPr lang="en-US" dirty="0">
              <a:solidFill>
                <a:prstClr val="black"/>
              </a:solidFill>
            </a:endParaRPr>
          </a:p>
        </p:txBody>
      </p:sp>
    </p:spTree>
    <p:extLst>
      <p:ext uri="{BB962C8B-B14F-4D97-AF65-F5344CB8AC3E}">
        <p14:creationId xmlns:p14="http://schemas.microsoft.com/office/powerpoint/2010/main" val="15412670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123</a:t>
            </a:fld>
            <a:endParaRPr lang="en-US" dirty="0">
              <a:solidFill>
                <a:prstClr val="black"/>
              </a:solidFill>
            </a:endParaRPr>
          </a:p>
        </p:txBody>
      </p:sp>
    </p:spTree>
    <p:extLst>
      <p:ext uri="{BB962C8B-B14F-4D97-AF65-F5344CB8AC3E}">
        <p14:creationId xmlns:p14="http://schemas.microsoft.com/office/powerpoint/2010/main" val="27695218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https://docs.microsoft.com/en-us/azure/virtual-machines/windows/acu</a:t>
            </a:r>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131</a:t>
            </a:fld>
            <a:endParaRPr lang="pl-PL"/>
          </a:p>
        </p:txBody>
      </p:sp>
    </p:spTree>
    <p:extLst>
      <p:ext uri="{BB962C8B-B14F-4D97-AF65-F5344CB8AC3E}">
        <p14:creationId xmlns:p14="http://schemas.microsoft.com/office/powerpoint/2010/main" val="3607528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https://azure.microsoft.com/en-us/pricing/details/virtual-machines/series/</a:t>
            </a:r>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132</a:t>
            </a:fld>
            <a:endParaRPr lang="pl-PL"/>
          </a:p>
        </p:txBody>
      </p:sp>
    </p:spTree>
    <p:extLst>
      <p:ext uri="{BB962C8B-B14F-4D97-AF65-F5344CB8AC3E}">
        <p14:creationId xmlns:p14="http://schemas.microsoft.com/office/powerpoint/2010/main" val="3181201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alpha val="99000"/>
                  </a:prstClr>
                </a:solidFill>
              </a:rPr>
              <a:pPr/>
              <a:t>135</a:t>
            </a:fld>
            <a:endParaRPr lang="en-US" dirty="0">
              <a:solidFill>
                <a:prstClr val="black">
                  <a:alpha val="99000"/>
                </a:prstClr>
              </a:solidFill>
            </a:endParaRPr>
          </a:p>
        </p:txBody>
      </p:sp>
    </p:spTree>
    <p:extLst>
      <p:ext uri="{BB962C8B-B14F-4D97-AF65-F5344CB8AC3E}">
        <p14:creationId xmlns:p14="http://schemas.microsoft.com/office/powerpoint/2010/main" val="37585812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8:30-10:00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10.10-11.40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12.10-13.40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13.50-15.20 – 1.5h</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137</a:t>
            </a:fld>
            <a:endParaRPr lang="pl-PL"/>
          </a:p>
        </p:txBody>
      </p:sp>
    </p:spTree>
    <p:extLst>
      <p:ext uri="{BB962C8B-B14F-4D97-AF65-F5344CB8AC3E}">
        <p14:creationId xmlns:p14="http://schemas.microsoft.com/office/powerpoint/2010/main" val="64619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pl-PL" dirty="0"/>
              <a:t>Ilu z</a:t>
            </a:r>
            <a:r>
              <a:rPr lang="pl-PL" baseline="0" dirty="0"/>
              <a:t> Was ma samochód?</a:t>
            </a:r>
          </a:p>
          <a:p>
            <a:pPr marL="171450" indent="-171450">
              <a:buFontTx/>
              <a:buChar char="-"/>
            </a:pPr>
            <a:r>
              <a:rPr lang="pl-PL" baseline="0" dirty="0"/>
              <a:t>Ilu z Was </a:t>
            </a:r>
            <a:r>
              <a:rPr lang="pl-PL" baseline="0"/>
              <a:t>jechało kiedyś taksówką?</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https://azure.microsoft.com/pl-pl/blog/organizing-subscriptions-and-resource-groups-within-the-enterprise/</a:t>
            </a:r>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143</a:t>
            </a:fld>
            <a:endParaRPr lang="pl-PL"/>
          </a:p>
        </p:txBody>
      </p:sp>
    </p:spTree>
    <p:extLst>
      <p:ext uri="{BB962C8B-B14F-4D97-AF65-F5344CB8AC3E}">
        <p14:creationId xmlns:p14="http://schemas.microsoft.com/office/powerpoint/2010/main" val="41436850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https://marckean.com/2016/06/01/azure-vs-azure-ad-accounts-tenants-subscriptions/</a:t>
            </a:r>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146</a:t>
            </a:fld>
            <a:endParaRPr lang="pl-PL"/>
          </a:p>
        </p:txBody>
      </p:sp>
    </p:spTree>
    <p:extLst>
      <p:ext uri="{BB962C8B-B14F-4D97-AF65-F5344CB8AC3E}">
        <p14:creationId xmlns:p14="http://schemas.microsoft.com/office/powerpoint/2010/main" val="2296487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https://azure.microsoft.com/en-us/pricing/calculator/</a:t>
            </a:r>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159</a:t>
            </a:fld>
            <a:endParaRPr lang="pl-PL"/>
          </a:p>
        </p:txBody>
      </p:sp>
    </p:spTree>
    <p:extLst>
      <p:ext uri="{BB962C8B-B14F-4D97-AF65-F5344CB8AC3E}">
        <p14:creationId xmlns:p14="http://schemas.microsoft.com/office/powerpoint/2010/main" val="35875810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800" dirty="0">
                <a:effectLst/>
                <a:latin typeface="Calibri" panose="020F0502020204030204" pitchFamily="34" charset="0"/>
                <a:ea typeface="Calibri" panose="020F0502020204030204" pitchFamily="34" charset="0"/>
              </a:rPr>
              <a:t>8:30-10:00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10.10-11.40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12.10-13.40 – 1.5h</a:t>
            </a:r>
            <a:endParaRPr lang="en-US" sz="1800" dirty="0">
              <a:effectLst/>
              <a:latin typeface="Calibri" panose="020F0502020204030204" pitchFamily="34" charset="0"/>
              <a:ea typeface="Calibri" panose="020F0502020204030204" pitchFamily="34" charset="0"/>
            </a:endParaRPr>
          </a:p>
          <a:p>
            <a:r>
              <a:rPr lang="pl-PL" sz="1800" dirty="0">
                <a:effectLst/>
                <a:latin typeface="Calibri" panose="020F0502020204030204" pitchFamily="34" charset="0"/>
                <a:ea typeface="Calibri" panose="020F0502020204030204" pitchFamily="34" charset="0"/>
              </a:rPr>
              <a:t>13.50-15.20 – 1.5h</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A6019992-CE81-4E3C-9E47-4F4036ABD3DA}" type="slidenum">
              <a:rPr lang="pl-PL" smtClean="0"/>
              <a:pPr>
                <a:defRPr/>
              </a:pPr>
              <a:t>170</a:t>
            </a:fld>
            <a:endParaRPr lang="pl-PL"/>
          </a:p>
        </p:txBody>
      </p:sp>
    </p:spTree>
    <p:extLst>
      <p:ext uri="{BB962C8B-B14F-4D97-AF65-F5344CB8AC3E}">
        <p14:creationId xmlns:p14="http://schemas.microsoft.com/office/powerpoint/2010/main" val="646199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34CA4-0776-4EDD-A4B7-C3035D83D489}"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255238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34CA4-0776-4EDD-A4B7-C3035D83D489}" type="datetime1">
              <a:rPr lang="en-US" smtClean="0">
                <a:solidFill>
                  <a:prstClr val="black"/>
                </a:solidFill>
              </a:rPr>
              <a:pPr/>
              <a:t>10/16/2021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259624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xfrm>
            <a:off x="917575" y="744538"/>
            <a:ext cx="4962525" cy="3722687"/>
          </a:xfrm>
          <a:noFill/>
          <a:ln>
            <a:solidFill>
              <a:srgbClr val="000000"/>
            </a:solidFill>
            <a:miter lim="800000"/>
            <a:headEnd/>
            <a:tailEnd/>
          </a:ln>
        </p:spPr>
      </p:sp>
      <p:sp>
        <p:nvSpPr>
          <p:cNvPr id="113667" name="Notes Placeholder 2"/>
          <p:cNvSpPr>
            <a:spLocks noGrp="1"/>
          </p:cNvSpPr>
          <p:nvPr>
            <p:ph type="body" idx="1"/>
          </p:nvPr>
        </p:nvSpPr>
        <p:spPr bwMode="auto">
          <a:xfrm>
            <a:off x="679768" y="4714184"/>
            <a:ext cx="5438140" cy="4469424"/>
          </a:xfrm>
          <a:noFill/>
        </p:spPr>
        <p:txBody>
          <a:bodyPr wrap="square" lIns="91747" tIns="45873" rIns="91747" bIns="45873" numCol="1" anchor="t" anchorCtr="0" compatLnSpc="1">
            <a:prstTxWarp prst="textNoShape">
              <a:avLst/>
            </a:prstTxWarp>
          </a:bodyPr>
          <a:lstStyle/>
          <a:p>
            <a:pPr>
              <a:spcBef>
                <a:spcPct val="0"/>
              </a:spcBef>
            </a:pPr>
            <a:endParaRPr lang="en-US" dirty="0"/>
          </a:p>
        </p:txBody>
      </p:sp>
      <p:sp>
        <p:nvSpPr>
          <p:cNvPr id="113668" name="Slide Number Placeholder 3"/>
          <p:cNvSpPr txBox="1">
            <a:spLocks noGrp="1"/>
          </p:cNvSpPr>
          <p:nvPr/>
        </p:nvSpPr>
        <p:spPr bwMode="auto">
          <a:xfrm>
            <a:off x="6117908" y="9430091"/>
            <a:ext cx="678194" cy="496411"/>
          </a:xfrm>
          <a:prstGeom prst="rect">
            <a:avLst/>
          </a:prstGeom>
          <a:noFill/>
          <a:ln w="9525">
            <a:noFill/>
            <a:miter lim="800000"/>
            <a:headEnd/>
            <a:tailEnd/>
          </a:ln>
        </p:spPr>
        <p:txBody>
          <a:bodyPr lIns="91747" tIns="45873" rIns="91747" bIns="45873" anchor="b"/>
          <a:lstStyle/>
          <a:p>
            <a:pPr algn="r" defTabSz="896938"/>
            <a:fld id="{E72B86C1-124B-4695-8808-45DCA0E4FA37}" type="slidenum">
              <a:rPr lang="en-US" sz="1200">
                <a:solidFill>
                  <a:srgbClr val="000000"/>
                </a:solidFill>
              </a:rPr>
              <a:pPr algn="r" defTabSz="896938"/>
              <a:t>20</a:t>
            </a:fld>
            <a:endParaRPr lang="en-US" sz="1200" dirty="0">
              <a:solidFill>
                <a:srgbClr val="000000"/>
              </a:solidFill>
            </a:endParaRPr>
          </a:p>
        </p:txBody>
      </p:sp>
    </p:spTree>
    <p:extLst>
      <p:ext uri="{BB962C8B-B14F-4D97-AF65-F5344CB8AC3E}">
        <p14:creationId xmlns:p14="http://schemas.microsoft.com/office/powerpoint/2010/main" val="2246789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a:t>Kliknij, aby edytować styl wzorca tytułu</a:t>
            </a:r>
          </a:p>
        </p:txBody>
      </p:sp>
      <p:sp>
        <p:nvSpPr>
          <p:cNvPr id="3" name="Podtytuł 2"/>
          <p:cNvSpPr>
            <a:spLocks noGrp="1"/>
          </p:cNvSpPr>
          <p:nvPr>
            <p:ph type="subTitle" idx="1"/>
          </p:nvPr>
        </p:nvSpPr>
        <p:spPr>
          <a:xfrm>
            <a:off x="685800" y="3886200"/>
            <a:ext cx="77724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p>
        </p:txBody>
      </p:sp>
      <p:pic>
        <p:nvPicPr>
          <p:cNvPr id="3074" name="Picture 2" descr="Wyższa Szkoła Bankowa w Warszawie - pomaturze.pl">
            <a:extLst>
              <a:ext uri="{FF2B5EF4-FFF2-40B4-BE49-F238E27FC236}">
                <a16:creationId xmlns:a16="http://schemas.microsoft.com/office/drawing/2014/main" id="{B473A108-2D6D-4220-8791-F81CD085945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2808312" cy="6940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defRPr/>
            </a:lvl1pPr>
          </a:lstStyle>
          <a:p>
            <a:r>
              <a:rPr lang="pl-PL"/>
              <a:t>Kliknij, aby edytować styl wzorca tytułu</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 wzorca tytułu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3"/>
          <p:cNvSpPr>
            <a:spLocks noGrp="1"/>
          </p:cNvSpPr>
          <p:nvPr>
            <p:ph type="dt" sz="half" idx="10"/>
          </p:nvPr>
        </p:nvSpPr>
        <p:spPr>
          <a:xfrm>
            <a:off x="457200" y="6356350"/>
            <a:ext cx="2133600" cy="365125"/>
          </a:xfrm>
          <a:prstGeom prst="rect">
            <a:avLst/>
          </a:prstGeom>
        </p:spPr>
        <p:txBody>
          <a:bodyPr/>
          <a:lstStyle>
            <a:lvl1pPr>
              <a:defRPr/>
            </a:lvl1pPr>
          </a:lstStyle>
          <a:p>
            <a:pPr>
              <a:defRPr/>
            </a:pPr>
            <a:fld id="{99E99C68-C1B3-4AAC-8409-7E958B80DBA7}" type="datetimeFigureOut">
              <a:rPr lang="pl-PL"/>
              <a:pPr>
                <a:defRPr/>
              </a:pPr>
              <a:t>16.10.2021</a:t>
            </a:fld>
            <a:endParaRPr lang="pl-PL"/>
          </a:p>
        </p:txBody>
      </p:sp>
      <p:sp>
        <p:nvSpPr>
          <p:cNvPr id="3" name="Symbol zastępczy stopki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pl-PL"/>
          </a:p>
        </p:txBody>
      </p:sp>
      <p:sp>
        <p:nvSpPr>
          <p:cNvPr id="4" name="Symbol zastępczy numeru slajdu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EA6AD5A4-9D05-4550-81D5-C745D2842574}" type="slidenum">
              <a:rPr lang="pl-PL"/>
              <a:pPr>
                <a:defRPr/>
              </a:pPr>
              <a:t>‹#›</a:t>
            </a:fld>
            <a:endParaRPr lang="pl-P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Kliknij, aby edytować styl wzorca tytułu</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Kliknij, aby edytować styl wzorca tytułu</a:t>
            </a:r>
          </a:p>
        </p:txBody>
      </p:sp>
      <p:sp>
        <p:nvSpPr>
          <p:cNvPr id="3" name="Symbol zastępczy obrazu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 wzorca tytułu</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4638"/>
            <a:ext cx="2057400" cy="5851525"/>
          </a:xfrm>
        </p:spPr>
        <p:txBody>
          <a:bodyPr vert="eaVert"/>
          <a:lstStyle/>
          <a:p>
            <a:r>
              <a:rPr lang="pl-PL"/>
              <a:t>Kliknij, aby edytować styl wzorca tytułu</a:t>
            </a:r>
          </a:p>
        </p:txBody>
      </p:sp>
      <p:sp>
        <p:nvSpPr>
          <p:cNvPr id="3" name="Symbol zastępczy tytułu pionowego 2"/>
          <p:cNvSpPr>
            <a:spLocks noGrp="1"/>
          </p:cNvSpPr>
          <p:nvPr>
            <p:ph type="body" orient="vert" idx="1"/>
          </p:nvPr>
        </p:nvSpPr>
        <p:spPr>
          <a:xfrm>
            <a:off x="457200" y="274638"/>
            <a:ext cx="6019800" cy="5851525"/>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96704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ytuł (tylko)">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92970" y="381394"/>
            <a:ext cx="8610462" cy="747897"/>
          </a:xfrm>
          <a:prstGeom prst="rect">
            <a:avLst/>
          </a:prstGeom>
        </p:spPr>
        <p:txBody>
          <a:bodyPr>
            <a:noAutofit/>
          </a:bodyPr>
          <a:lstStyle>
            <a:lvl1pPr algn="l">
              <a:defRPr sz="3601" spc="-53"/>
            </a:lvl1pPr>
          </a:lstStyle>
          <a:p>
            <a:r>
              <a:rPr lang="pl-PL" dirty="0"/>
              <a:t>Tytuł slajdu</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25836" y="6365934"/>
            <a:ext cx="870449" cy="248552"/>
          </a:xfrm>
          <a:prstGeom prst="rect">
            <a:avLst/>
          </a:prstGeom>
        </p:spPr>
      </p:pic>
      <p:pic>
        <p:nvPicPr>
          <p:cNvPr id="5" name="Picture 4"/>
          <p:cNvPicPr>
            <a:picLocks noChangeAspect="1"/>
          </p:cNvPicPr>
          <p:nvPr userDrawn="1"/>
        </p:nvPicPr>
        <p:blipFill rotWithShape="1">
          <a:blip r:embed="rId3" cstate="print">
            <a:duotone>
              <a:srgbClr val="4F81BD">
                <a:shade val="45000"/>
                <a:satMod val="135000"/>
              </a:srgbClr>
              <a:prstClr val="white"/>
            </a:duotone>
            <a:extLst>
              <a:ext uri="{28A0092B-C50C-407E-A947-70E740481C1C}">
                <a14:useLocalDpi xmlns:a14="http://schemas.microsoft.com/office/drawing/2010/main" val="0"/>
              </a:ext>
            </a:extLst>
          </a:blip>
          <a:srcRect r="22058"/>
          <a:stretch/>
        </p:blipFill>
        <p:spPr>
          <a:xfrm>
            <a:off x="1608189" y="6272733"/>
            <a:ext cx="1311452" cy="434954"/>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2970" y="6365934"/>
            <a:ext cx="1216183" cy="251722"/>
          </a:xfrm>
          <a:prstGeom prst="rect">
            <a:avLst/>
          </a:prstGeom>
        </p:spPr>
      </p:pic>
    </p:spTree>
    <p:extLst>
      <p:ext uri="{BB962C8B-B14F-4D97-AF65-F5344CB8AC3E}">
        <p14:creationId xmlns:p14="http://schemas.microsoft.com/office/powerpoint/2010/main" val="626725757"/>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ytuł + Treść">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970" y="1447801"/>
            <a:ext cx="8603315" cy="4705350"/>
          </a:xfrm>
        </p:spPr>
        <p:txBody>
          <a:bodyPr>
            <a:noAutofit/>
          </a:bodyPr>
          <a:lstStyle>
            <a:lvl1pPr marL="257244" indent="-257244">
              <a:buClr>
                <a:schemeClr val="accent1"/>
              </a:buClr>
              <a:buFont typeface="Wingdings" panose="05000000000000000000" pitchFamily="2" charset="2"/>
              <a:buChar char="§"/>
              <a:defRPr>
                <a:solidFill>
                  <a:schemeClr val="tx1"/>
                </a:solidFill>
                <a:latin typeface="+mj-lt"/>
              </a:defRPr>
            </a:lvl1pPr>
            <a:lvl2pPr marL="557361" indent="-214370">
              <a:buClr>
                <a:schemeClr val="accent1"/>
              </a:buClr>
              <a:buFont typeface="Wingdings" panose="05000000000000000000" pitchFamily="2" charset="2"/>
              <a:buChar char="§"/>
              <a:defRPr>
                <a:solidFill>
                  <a:schemeClr val="tx1"/>
                </a:solidFill>
                <a:latin typeface="+mj-lt"/>
              </a:defRPr>
            </a:lvl2pPr>
            <a:lvl3pPr marL="857479" indent="-171496">
              <a:buClr>
                <a:schemeClr val="accent1"/>
              </a:buClr>
              <a:buFont typeface="Wingdings" panose="05000000000000000000" pitchFamily="2" charset="2"/>
              <a:buChar char="§"/>
              <a:defRPr>
                <a:solidFill>
                  <a:schemeClr val="tx1"/>
                </a:solidFill>
              </a:defRPr>
            </a:lvl3pPr>
            <a:lvl4pPr marL="1200470" indent="-171496">
              <a:buClr>
                <a:schemeClr val="accent1"/>
              </a:buClr>
              <a:buFont typeface="Wingdings" panose="05000000000000000000" pitchFamily="2" charset="2"/>
              <a:buChar char="§"/>
              <a:defRPr>
                <a:solidFill>
                  <a:schemeClr val="tx1"/>
                </a:solidFill>
              </a:defRPr>
            </a:lvl4pPr>
            <a:lvl5pPr marL="1543461" indent="-171496">
              <a:buClr>
                <a:schemeClr val="accent1"/>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dirty="0"/>
          </a:p>
        </p:txBody>
      </p:sp>
      <p:sp>
        <p:nvSpPr>
          <p:cNvPr id="9" name="Title 1"/>
          <p:cNvSpPr>
            <a:spLocks noGrp="1"/>
          </p:cNvSpPr>
          <p:nvPr>
            <p:ph type="title" hasCustomPrompt="1"/>
          </p:nvPr>
        </p:nvSpPr>
        <p:spPr>
          <a:xfrm>
            <a:off x="292970" y="381394"/>
            <a:ext cx="8610462" cy="747897"/>
          </a:xfrm>
          <a:prstGeom prst="rect">
            <a:avLst/>
          </a:prstGeom>
        </p:spPr>
        <p:txBody>
          <a:bodyPr>
            <a:noAutofit/>
          </a:bodyPr>
          <a:lstStyle>
            <a:lvl1pPr algn="l">
              <a:defRPr sz="3601" spc="-53"/>
            </a:lvl1pPr>
          </a:lstStyle>
          <a:p>
            <a:r>
              <a:rPr lang="pl-PL" dirty="0"/>
              <a:t>Tytuł slajdu</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025836" y="6365934"/>
            <a:ext cx="870449" cy="248552"/>
          </a:xfrm>
          <a:prstGeom prst="rect">
            <a:avLst/>
          </a:prstGeom>
        </p:spPr>
      </p:pic>
      <p:pic>
        <p:nvPicPr>
          <p:cNvPr id="11" name="Picture 10"/>
          <p:cNvPicPr>
            <a:picLocks noChangeAspect="1"/>
          </p:cNvPicPr>
          <p:nvPr userDrawn="1"/>
        </p:nvPicPr>
        <p:blipFill rotWithShape="1">
          <a:blip r:embed="rId3" cstate="print">
            <a:duotone>
              <a:srgbClr val="4F81BD">
                <a:shade val="45000"/>
                <a:satMod val="135000"/>
              </a:srgbClr>
              <a:prstClr val="white"/>
            </a:duotone>
            <a:extLst>
              <a:ext uri="{28A0092B-C50C-407E-A947-70E740481C1C}">
                <a14:useLocalDpi xmlns:a14="http://schemas.microsoft.com/office/drawing/2010/main" val="0"/>
              </a:ext>
            </a:extLst>
          </a:blip>
          <a:srcRect r="22058"/>
          <a:stretch/>
        </p:blipFill>
        <p:spPr>
          <a:xfrm>
            <a:off x="1608189" y="6272733"/>
            <a:ext cx="1311452" cy="434954"/>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2970" y="6365934"/>
            <a:ext cx="1216183" cy="251722"/>
          </a:xfrm>
          <a:prstGeom prst="rect">
            <a:avLst/>
          </a:prstGeom>
        </p:spPr>
      </p:pic>
    </p:spTree>
    <p:extLst>
      <p:ext uri="{BB962C8B-B14F-4D97-AF65-F5344CB8AC3E}">
        <p14:creationId xmlns:p14="http://schemas.microsoft.com/office/powerpoint/2010/main" val="2558871008"/>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ajd tytułowy (WSB)">
    <p:spTree>
      <p:nvGrpSpPr>
        <p:cNvPr id="1" name=""/>
        <p:cNvGrpSpPr/>
        <p:nvPr/>
      </p:nvGrpSpPr>
      <p:grpSpPr>
        <a:xfrm>
          <a:off x="0" y="0"/>
          <a:ext cx="0" cy="0"/>
          <a:chOff x="0" y="0"/>
          <a:chExt cx="0" cy="0"/>
        </a:xfrm>
      </p:grpSpPr>
      <p:pic>
        <p:nvPicPr>
          <p:cNvPr id="2050" name="Picture 2" descr="Wyższa Szkoła Bankowa w Warszawie - pomaturze.pl">
            <a:extLst>
              <a:ext uri="{FF2B5EF4-FFF2-40B4-BE49-F238E27FC236}">
                <a16:creationId xmlns:a16="http://schemas.microsoft.com/office/drawing/2014/main" id="{789A56C3-FC52-430F-BBFF-B6A3B79ABF9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93" y="2346142"/>
            <a:ext cx="8762814" cy="2165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827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43635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457200" y="188640"/>
            <a:ext cx="8229600" cy="634082"/>
          </a:xfrm>
        </p:spPr>
        <p:txBody>
          <a:bodyPr/>
          <a:lstStyle/>
          <a:p>
            <a:r>
              <a:rPr lang="pl-PL" dirty="0"/>
              <a:t>Kliknij, aby edytować styl wzorca tytułu</a:t>
            </a:r>
          </a:p>
        </p:txBody>
      </p:sp>
      <p:sp>
        <p:nvSpPr>
          <p:cNvPr id="3" name="Symbol zastępczy zawartości 2"/>
          <p:cNvSpPr>
            <a:spLocks noGrp="1"/>
          </p:cNvSpPr>
          <p:nvPr>
            <p:ph idx="1"/>
          </p:nvPr>
        </p:nvSpPr>
        <p:spPr>
          <a:xfrm>
            <a:off x="457200" y="1052736"/>
            <a:ext cx="8229600" cy="5184576"/>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8" name="Picture 7">
            <a:extLst>
              <a:ext uri="{FF2B5EF4-FFF2-40B4-BE49-F238E27FC236}">
                <a16:creationId xmlns:a16="http://schemas.microsoft.com/office/drawing/2014/main" id="{B19802DB-6CCC-4D8D-9EB8-3723B08C5483}"/>
              </a:ext>
            </a:extLst>
          </p:cNvPr>
          <p:cNvPicPr>
            <a:picLocks noChangeAspect="1"/>
          </p:cNvPicPr>
          <p:nvPr userDrawn="1"/>
        </p:nvPicPr>
        <p:blipFill>
          <a:blip r:embed="rId2"/>
          <a:stretch>
            <a:fillRect/>
          </a:stretch>
        </p:blipFill>
        <p:spPr>
          <a:xfrm>
            <a:off x="0" y="926753"/>
            <a:ext cx="9144000" cy="317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ytuł i zawartość (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0064F3-D013-47DA-92B1-6B59657AE52F}"/>
              </a:ext>
            </a:extLst>
          </p:cNvPr>
          <p:cNvSpPr/>
          <p:nvPr userDrawn="1"/>
        </p:nvSpPr>
        <p:spPr>
          <a:xfrm>
            <a:off x="0" y="0"/>
            <a:ext cx="9144000" cy="952500"/>
          </a:xfrm>
          <a:prstGeom prst="rect">
            <a:avLst/>
          </a:prstGeom>
          <a:solidFill>
            <a:srgbClr val="183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p:cNvSpPr>
            <a:spLocks noGrp="1"/>
          </p:cNvSpPr>
          <p:nvPr>
            <p:ph type="title"/>
          </p:nvPr>
        </p:nvSpPr>
        <p:spPr>
          <a:xfrm>
            <a:off x="457200" y="188640"/>
            <a:ext cx="8229600" cy="634082"/>
          </a:xfrm>
        </p:spPr>
        <p:txBody>
          <a:bodyPr/>
          <a:lstStyle>
            <a:lvl1pPr>
              <a:defRPr>
                <a:solidFill>
                  <a:schemeClr val="bg1"/>
                </a:solidFill>
              </a:defRPr>
            </a:lvl1pPr>
          </a:lstStyle>
          <a:p>
            <a:r>
              <a:rPr lang="pl-PL" dirty="0"/>
              <a:t>Kliknij, aby edytować styl wzorca tytułu</a:t>
            </a:r>
          </a:p>
        </p:txBody>
      </p:sp>
      <p:sp>
        <p:nvSpPr>
          <p:cNvPr id="3" name="Symbol zastępczy zawartości 2"/>
          <p:cNvSpPr>
            <a:spLocks noGrp="1"/>
          </p:cNvSpPr>
          <p:nvPr>
            <p:ph idx="1"/>
          </p:nvPr>
        </p:nvSpPr>
        <p:spPr>
          <a:xfrm>
            <a:off x="457200" y="1052736"/>
            <a:ext cx="8229600" cy="5184576"/>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8" name="Picture 7">
            <a:extLst>
              <a:ext uri="{FF2B5EF4-FFF2-40B4-BE49-F238E27FC236}">
                <a16:creationId xmlns:a16="http://schemas.microsoft.com/office/drawing/2014/main" id="{B19802DB-6CCC-4D8D-9EB8-3723B08C5483}"/>
              </a:ext>
            </a:extLst>
          </p:cNvPr>
          <p:cNvPicPr>
            <a:picLocks noChangeAspect="1"/>
          </p:cNvPicPr>
          <p:nvPr userDrawn="1"/>
        </p:nvPicPr>
        <p:blipFill>
          <a:blip r:embed="rId2"/>
          <a:stretch>
            <a:fillRect/>
          </a:stretch>
        </p:blipFill>
        <p:spPr>
          <a:xfrm>
            <a:off x="0" y="926753"/>
            <a:ext cx="9144000" cy="31750"/>
          </a:xfrm>
          <a:prstGeom prst="rect">
            <a:avLst/>
          </a:prstGeom>
        </p:spPr>
      </p:pic>
    </p:spTree>
    <p:extLst>
      <p:ext uri="{BB962C8B-B14F-4D97-AF65-F5344CB8AC3E}">
        <p14:creationId xmlns:p14="http://schemas.microsoft.com/office/powerpoint/2010/main" val="270619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ytuł i zawartość (TOD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6B0344-2B2A-43C4-970E-2D99D426BEF9}"/>
              </a:ext>
            </a:extLst>
          </p:cNvPr>
          <p:cNvSpPr/>
          <p:nvPr userDrawn="1"/>
        </p:nvSpPr>
        <p:spPr>
          <a:xfrm>
            <a:off x="1" y="-3064"/>
            <a:ext cx="9143999" cy="8972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ytuł 1"/>
          <p:cNvSpPr>
            <a:spLocks noGrp="1"/>
          </p:cNvSpPr>
          <p:nvPr>
            <p:ph type="title"/>
          </p:nvPr>
        </p:nvSpPr>
        <p:spPr>
          <a:xfrm>
            <a:off x="457200" y="188640"/>
            <a:ext cx="8229600" cy="634082"/>
          </a:xfrm>
        </p:spPr>
        <p:txBody>
          <a:bodyPr/>
          <a:lstStyle/>
          <a:p>
            <a:r>
              <a:rPr lang="pl-PL" dirty="0"/>
              <a:t>Kliknij, aby edytować styl wzorca tytułu</a:t>
            </a:r>
          </a:p>
        </p:txBody>
      </p:sp>
      <p:sp>
        <p:nvSpPr>
          <p:cNvPr id="3" name="Symbol zastępczy zawartości 2"/>
          <p:cNvSpPr>
            <a:spLocks noGrp="1"/>
          </p:cNvSpPr>
          <p:nvPr>
            <p:ph idx="1"/>
          </p:nvPr>
        </p:nvSpPr>
        <p:spPr>
          <a:xfrm>
            <a:off x="457200" y="1052736"/>
            <a:ext cx="8229600" cy="5184576"/>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pic>
        <p:nvPicPr>
          <p:cNvPr id="8" name="Picture 7">
            <a:extLst>
              <a:ext uri="{FF2B5EF4-FFF2-40B4-BE49-F238E27FC236}">
                <a16:creationId xmlns:a16="http://schemas.microsoft.com/office/drawing/2014/main" id="{B19802DB-6CCC-4D8D-9EB8-3723B08C5483}"/>
              </a:ext>
            </a:extLst>
          </p:cNvPr>
          <p:cNvPicPr>
            <a:picLocks noChangeAspect="1"/>
          </p:cNvPicPr>
          <p:nvPr userDrawn="1"/>
        </p:nvPicPr>
        <p:blipFill>
          <a:blip r:embed="rId2"/>
          <a:stretch>
            <a:fillRect/>
          </a:stretch>
        </p:blipFill>
        <p:spPr>
          <a:xfrm>
            <a:off x="0" y="926753"/>
            <a:ext cx="9144000" cy="31750"/>
          </a:xfrm>
          <a:prstGeom prst="rect">
            <a:avLst/>
          </a:prstGeom>
        </p:spPr>
      </p:pic>
      <p:sp>
        <p:nvSpPr>
          <p:cNvPr id="6" name="Rectangle 5">
            <a:extLst>
              <a:ext uri="{FF2B5EF4-FFF2-40B4-BE49-F238E27FC236}">
                <a16:creationId xmlns:a16="http://schemas.microsoft.com/office/drawing/2014/main" id="{0B041A89-2DD5-44E0-B6C1-06B9F17E7F14}"/>
              </a:ext>
            </a:extLst>
          </p:cNvPr>
          <p:cNvSpPr/>
          <p:nvPr userDrawn="1"/>
        </p:nvSpPr>
        <p:spPr>
          <a:xfrm>
            <a:off x="107503" y="926753"/>
            <a:ext cx="8928993" cy="5814615"/>
          </a:xfrm>
          <a:prstGeom prst="rect">
            <a:avLst/>
          </a:prstGeom>
          <a:noFill/>
          <a:ln w="1905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594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BB94CD-39B9-4174-9F40-F95F0348AC67}"/>
              </a:ext>
            </a:extLst>
          </p:cNvPr>
          <p:cNvSpPr/>
          <p:nvPr userDrawn="1"/>
        </p:nvSpPr>
        <p:spPr>
          <a:xfrm>
            <a:off x="0" y="0"/>
            <a:ext cx="9144000" cy="6858000"/>
          </a:xfrm>
          <a:prstGeom prst="rect">
            <a:avLst/>
          </a:prstGeom>
          <a:solidFill>
            <a:srgbClr val="183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pl-PL" dirty="0"/>
              <a:t>Kliknij, aby edytować styl wzorca tytułu</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solidFill>
                  <a:schemeClr val="bg1">
                    <a:lumMod val="8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dirty="0"/>
              <a:t>Kliknij, aby edytować style wzorca tekstu</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Nagłówek sekcji (su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BB94CD-39B9-4174-9F40-F95F0348AC67}"/>
              </a:ext>
            </a:extLst>
          </p:cNvPr>
          <p:cNvSpPr/>
          <p:nvPr userDrawn="1"/>
        </p:nvSpPr>
        <p:spPr>
          <a:xfrm>
            <a:off x="0" y="0"/>
            <a:ext cx="9144000" cy="6858000"/>
          </a:xfrm>
          <a:prstGeom prst="rect">
            <a:avLst/>
          </a:prstGeom>
          <a:solidFill>
            <a:srgbClr val="778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pl-PL" dirty="0"/>
              <a:t>Kliknij, aby edytować styl wzorca tytułu</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solidFill>
                  <a:schemeClr val="bg1">
                    <a:lumMod val="8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dirty="0"/>
              <a:t>Kliknij, aby edytować style wzorca tekstu</a:t>
            </a:r>
          </a:p>
        </p:txBody>
      </p:sp>
    </p:spTree>
    <p:extLst>
      <p:ext uri="{BB962C8B-B14F-4D97-AF65-F5344CB8AC3E}">
        <p14:creationId xmlns:p14="http://schemas.microsoft.com/office/powerpoint/2010/main" val="3869853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agłówek sekcji - DEMO">
    <p:spTree>
      <p:nvGrpSpPr>
        <p:cNvPr id="1" name=""/>
        <p:cNvGrpSpPr/>
        <p:nvPr/>
      </p:nvGrpSpPr>
      <p:grpSpPr>
        <a:xfrm>
          <a:off x="0" y="0"/>
          <a:ext cx="0" cy="0"/>
          <a:chOff x="0" y="0"/>
          <a:chExt cx="0" cy="0"/>
        </a:xfrm>
      </p:grpSpPr>
      <p:sp>
        <p:nvSpPr>
          <p:cNvPr id="3" name="Symbol zastępczy tekstu 2"/>
          <p:cNvSpPr>
            <a:spLocks noGrp="1"/>
          </p:cNvSpPr>
          <p:nvPr>
            <p:ph type="body" idx="1"/>
          </p:nvPr>
        </p:nvSpPr>
        <p:spPr>
          <a:xfrm>
            <a:off x="722313" y="2132856"/>
            <a:ext cx="7772400" cy="1500187"/>
          </a:xfrm>
        </p:spPr>
        <p:txBody>
          <a:bodyPr anchor="b"/>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TextBox 3">
            <a:extLst>
              <a:ext uri="{FF2B5EF4-FFF2-40B4-BE49-F238E27FC236}">
                <a16:creationId xmlns:a16="http://schemas.microsoft.com/office/drawing/2014/main" id="{55D4A737-02AF-423B-9526-FD108D611D87}"/>
              </a:ext>
            </a:extLst>
          </p:cNvPr>
          <p:cNvSpPr txBox="1"/>
          <p:nvPr userDrawn="1"/>
        </p:nvSpPr>
        <p:spPr>
          <a:xfrm>
            <a:off x="722313" y="3838702"/>
            <a:ext cx="7772400" cy="1197178"/>
          </a:xfrm>
          <a:prstGeom prst="rect">
            <a:avLst/>
          </a:prstGeom>
          <a:solidFill>
            <a:srgbClr val="183169"/>
          </a:solidFill>
        </p:spPr>
        <p:txBody>
          <a:bodyPr wrap="square" lIns="288000" tIns="288000" bIns="288000" rtlCol="0" anchor="ctr">
            <a:spAutoFit/>
          </a:bodyPr>
          <a:lstStyle/>
          <a:p>
            <a:r>
              <a:rPr lang="pl-PL" sz="4000" b="1" dirty="0">
                <a:solidFill>
                  <a:schemeClr val="bg1"/>
                </a:solidFill>
                <a:latin typeface="Segoe UI (Headings)"/>
                <a:cs typeface="Segoe UI" panose="020B0502040204020203" pitchFamily="34" charset="0"/>
              </a:rPr>
              <a:t>DEMO / ĆWICZENIE</a:t>
            </a:r>
            <a:endParaRPr lang="en-US" sz="4000" b="1" dirty="0">
              <a:solidFill>
                <a:schemeClr val="bg1"/>
              </a:solidFill>
              <a:latin typeface="Segoe UI (Headings)"/>
              <a:cs typeface="Segoe UI" panose="020B0502040204020203" pitchFamily="34" charset="0"/>
            </a:endParaRPr>
          </a:p>
        </p:txBody>
      </p:sp>
      <p:sp>
        <p:nvSpPr>
          <p:cNvPr id="2" name="Arrow: Right 1">
            <a:extLst>
              <a:ext uri="{FF2B5EF4-FFF2-40B4-BE49-F238E27FC236}">
                <a16:creationId xmlns:a16="http://schemas.microsoft.com/office/drawing/2014/main" id="{90F8EA5B-33AA-49D0-9342-BCE6F9BE3145}"/>
              </a:ext>
            </a:extLst>
          </p:cNvPr>
          <p:cNvSpPr/>
          <p:nvPr userDrawn="1"/>
        </p:nvSpPr>
        <p:spPr>
          <a:xfrm>
            <a:off x="7236296" y="3969239"/>
            <a:ext cx="1008112" cy="93610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325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 wzorca tytułu</a:t>
            </a:r>
          </a:p>
        </p:txBody>
      </p:sp>
      <p:sp>
        <p:nvSpPr>
          <p:cNvPr id="3" name="Symbol zastępczy zawartości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l-PL" dirty="0"/>
              <a:t>Kliknij, aby edytować styl wzorca tytułu</a:t>
            </a:r>
          </a:p>
        </p:txBody>
      </p:sp>
      <p:sp>
        <p:nvSpPr>
          <p:cNvPr id="1027" name="Symbol zastępczy tekstu 2"/>
          <p:cNvSpPr>
            <a:spLocks noGrp="1"/>
          </p:cNvSpPr>
          <p:nvPr>
            <p:ph type="body" idx="1"/>
          </p:nvPr>
        </p:nvSpPr>
        <p:spPr bwMode="auto">
          <a:xfrm>
            <a:off x="457200" y="1600200"/>
            <a:ext cx="8229600" cy="4709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pic>
        <p:nvPicPr>
          <p:cNvPr id="7" name="Picture 6" descr="Bez nazwy 2 kopia">
            <a:extLst>
              <a:ext uri="{FF2B5EF4-FFF2-40B4-BE49-F238E27FC236}">
                <a16:creationId xmlns:a16="http://schemas.microsoft.com/office/drawing/2014/main" id="{DCE89B4A-F8C4-45E8-BC53-502198AB7264}"/>
              </a:ext>
            </a:extLst>
          </p:cNvPr>
          <p:cNvPicPr>
            <a:picLocks noChangeAspect="1" noChangeArrowheads="1"/>
          </p:cNvPicPr>
          <p:nvPr userDrawn="1"/>
        </p:nvPicPr>
        <p:blipFill>
          <a:blip r:embed="rId22" cstate="print"/>
          <a:srcRect/>
          <a:stretch>
            <a:fillRect/>
          </a:stretch>
        </p:blipFill>
        <p:spPr bwMode="auto">
          <a:xfrm>
            <a:off x="0" y="6251575"/>
            <a:ext cx="9144000" cy="6064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77" r:id="rId4"/>
    <p:sldLayoutId id="2147483674" r:id="rId5"/>
    <p:sldLayoutId id="2147483657" r:id="rId6"/>
    <p:sldLayoutId id="2147483664" r:id="rId7"/>
    <p:sldLayoutId id="2147483661" r:id="rId8"/>
    <p:sldLayoutId id="2147483656" r:id="rId9"/>
    <p:sldLayoutId id="2147483655" r:id="rId10"/>
    <p:sldLayoutId id="2147483654" r:id="rId11"/>
    <p:sldLayoutId id="2147483653" r:id="rId12"/>
    <p:sldLayoutId id="2147483652" r:id="rId13"/>
    <p:sldLayoutId id="2147483651" r:id="rId14"/>
    <p:sldLayoutId id="2147483650" r:id="rId15"/>
    <p:sldLayoutId id="2147483649" r:id="rId16"/>
    <p:sldLayoutId id="2147483663" r:id="rId17"/>
    <p:sldLayoutId id="2147483665" r:id="rId18"/>
    <p:sldLayoutId id="2147483666" r:id="rId19"/>
    <p:sldLayoutId id="2147483673" r:id="rId20"/>
  </p:sldLayoutIdLst>
  <p:txStyles>
    <p:titleStyle>
      <a:lvl1pPr algn="l"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Clr>
          <a:srgbClr val="244186"/>
        </a:buClr>
        <a:buFont typeface="Wingdings" panose="05000000000000000000" pitchFamily="2" charset="2"/>
        <a:buChar char="§"/>
        <a:defRPr sz="3200" kern="1200">
          <a:solidFill>
            <a:schemeClr val="tx1"/>
          </a:solidFill>
          <a:latin typeface="+mn-lt"/>
          <a:ea typeface="+mn-ea"/>
          <a:cs typeface="+mn-cs"/>
        </a:defRPr>
      </a:lvl1pPr>
      <a:lvl2pPr marL="742950" indent="-285750" algn="l" rtl="0" fontAlgn="base">
        <a:spcBef>
          <a:spcPct val="20000"/>
        </a:spcBef>
        <a:spcAft>
          <a:spcPct val="0"/>
        </a:spcAft>
        <a:buClr>
          <a:srgbClr val="244186"/>
        </a:buClr>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Wingdings" panose="05000000000000000000" pitchFamily="2" charset="2"/>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102.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jpeg"/><Relationship Id="rId4" Type="http://schemas.openxmlformats.org/officeDocument/2006/relationships/image" Target="../media/image131.png"/></Relationships>
</file>

<file path=ppt/slides/_rels/slide1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3.xml"/><Relationship Id="rId4" Type="http://schemas.openxmlformats.org/officeDocument/2006/relationships/hyperlink" Target="http://commons.wikimedia.org/wiki/file:birthday_cake-01.jp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11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2.png"/></Relationships>
</file>

<file path=ppt/slides/_rels/slide1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aka.ms/UslugiAzure" TargetMode="Externa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hyperlink" Target="https://www.kalendarzswiat.pl/wymiar_czasu_pracy/2021" TargetMode="Externa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hyperlink" Target="https://www.linkedin.com/in/mariuszkedziora" TargetMode="External"/><Relationship Id="rId2" Type="http://schemas.openxmlformats.org/officeDocument/2006/relationships/hyperlink" Target="mailto:Mariusz.Kedziora@microsoft.com" TargetMode="External"/><Relationship Id="rId1" Type="http://schemas.openxmlformats.org/officeDocument/2006/relationships/slideLayout" Target="../slideLayouts/slideLayout3.xml"/><Relationship Id="rId6" Type="http://schemas.openxmlformats.org/officeDocument/2006/relationships/image" Target="../media/image159.jpeg"/><Relationship Id="rId5" Type="http://schemas.openxmlformats.org/officeDocument/2006/relationships/hyperlink" Target="http://ewangelista.it/" TargetMode="External"/><Relationship Id="rId4" Type="http://schemas.openxmlformats.org/officeDocument/2006/relationships/hyperlink" Target="http://facebook.com/ewangelista.i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mariuszkedziora" TargetMode="External"/><Relationship Id="rId2" Type="http://schemas.openxmlformats.org/officeDocument/2006/relationships/hyperlink" Target="mailto:Mariusz.Kedziora@microsoft.com" TargetMode="External"/><Relationship Id="rId1" Type="http://schemas.openxmlformats.org/officeDocument/2006/relationships/slideLayout" Target="../slideLayouts/slideLayout3.xml"/><Relationship Id="rId5" Type="http://schemas.openxmlformats.org/officeDocument/2006/relationships/hyperlink" Target="http://ewangelista.it/" TargetMode="External"/><Relationship Id="rId4" Type="http://schemas.openxmlformats.org/officeDocument/2006/relationships/hyperlink" Target="http://facebook.com/ewangelista.i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notesSlide" Target="../notesSlides/notesSlide25.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jpe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jpeg"/><Relationship Id="rId9" Type="http://schemas.openxmlformats.org/officeDocument/2006/relationships/image" Target="../media/image53.png"/></Relationships>
</file>

<file path=ppt/slides/_rels/slide6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jpe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jpeg"/><Relationship Id="rId9" Type="http://schemas.openxmlformats.org/officeDocument/2006/relationships/image" Target="../media/image53.png"/></Relationships>
</file>

<file path=ppt/slides/_rels/slide6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jpe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microsoft.com/office/2007/relationships/hdphoto" Target="../media/hdphoto3.wdp"/><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jpeg"/><Relationship Id="rId9"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9.jpeg"/><Relationship Id="rId5" Type="http://schemas.microsoft.com/office/2007/relationships/hdphoto" Target="../media/hdphoto4.wdp"/><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3.xml"/><Relationship Id="rId1" Type="http://schemas.openxmlformats.org/officeDocument/2006/relationships/video" Target="https://www.youtube.com/embed/r1cyTL8JqRg"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8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82.png"/></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8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9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41.xml"/><Relationship Id="rId16" Type="http://schemas.openxmlformats.org/officeDocument/2006/relationships/image" Target="../media/image101.svg"/><Relationship Id="rId20" Type="http://schemas.openxmlformats.org/officeDocument/2006/relationships/image" Target="../media/image105.svg"/><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2.png"/><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13.png"/></Relationships>
</file>

<file path=ppt/slides/_rels/slide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14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6C6B3-892A-4D17-814A-275714847F1F}"/>
              </a:ext>
            </a:extLst>
          </p:cNvPr>
          <p:cNvSpPr>
            <a:spLocks noGrp="1"/>
          </p:cNvSpPr>
          <p:nvPr>
            <p:ph type="title"/>
          </p:nvPr>
        </p:nvSpPr>
        <p:spPr/>
        <p:txBody>
          <a:bodyPr/>
          <a:lstStyle/>
          <a:p>
            <a:r>
              <a:rPr lang="pl-PL" dirty="0"/>
              <a:t>Czym jest chmura?</a:t>
            </a:r>
            <a:endParaRPr lang="en-US" dirty="0"/>
          </a:p>
        </p:txBody>
      </p:sp>
      <p:sp>
        <p:nvSpPr>
          <p:cNvPr id="3" name="Text Placeholder 2">
            <a:extLst>
              <a:ext uri="{FF2B5EF4-FFF2-40B4-BE49-F238E27FC236}">
                <a16:creationId xmlns:a16="http://schemas.microsoft.com/office/drawing/2014/main" id="{51D99F47-A811-44C1-BAB7-BA3C2D885940}"/>
              </a:ext>
            </a:extLst>
          </p:cNvPr>
          <p:cNvSpPr>
            <a:spLocks noGrp="1"/>
          </p:cNvSpPr>
          <p:nvPr>
            <p:ph type="body" idx="1"/>
          </p:nvPr>
        </p:nvSpPr>
        <p:spPr/>
        <p:txBody>
          <a:bodyPr/>
          <a:lstStyle/>
          <a:p>
            <a:r>
              <a:rPr lang="pl-PL" dirty="0"/>
              <a:t>Zacznijmy od podstaw</a:t>
            </a:r>
            <a:endParaRPr lang="en-US" dirty="0"/>
          </a:p>
        </p:txBody>
      </p:sp>
    </p:spTree>
    <p:extLst>
      <p:ext uri="{BB962C8B-B14F-4D97-AF65-F5344CB8AC3E}">
        <p14:creationId xmlns:p14="http://schemas.microsoft.com/office/powerpoint/2010/main" val="28976117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C06CC-A3F2-4243-9C28-A5FCCAA064FD}"/>
              </a:ext>
            </a:extLst>
          </p:cNvPr>
          <p:cNvSpPr>
            <a:spLocks noGrp="1"/>
          </p:cNvSpPr>
          <p:nvPr>
            <p:ph type="title"/>
          </p:nvPr>
        </p:nvSpPr>
        <p:spPr/>
        <p:txBody>
          <a:bodyPr/>
          <a:lstStyle/>
          <a:p>
            <a:r>
              <a:rPr lang="pl-PL" dirty="0" err="1"/>
              <a:t>PowerApps</a:t>
            </a:r>
            <a:endParaRPr lang="en-US" dirty="0"/>
          </a:p>
        </p:txBody>
      </p:sp>
      <p:sp>
        <p:nvSpPr>
          <p:cNvPr id="4" name="Content Placeholder 3">
            <a:extLst>
              <a:ext uri="{FF2B5EF4-FFF2-40B4-BE49-F238E27FC236}">
                <a16:creationId xmlns:a16="http://schemas.microsoft.com/office/drawing/2014/main" id="{EA52D8C9-AC7D-4D43-9D61-2EB372FC8ED7}"/>
              </a:ext>
            </a:extLst>
          </p:cNvPr>
          <p:cNvSpPr>
            <a:spLocks noGrp="1"/>
          </p:cNvSpPr>
          <p:nvPr>
            <p:ph idx="1"/>
          </p:nvPr>
        </p:nvSpPr>
        <p:spPr/>
        <p:txBody>
          <a:bodyPr/>
          <a:lstStyle/>
          <a:p>
            <a:r>
              <a:rPr lang="pl-PL" dirty="0">
                <a:solidFill>
                  <a:schemeClr val="accent2"/>
                </a:solidFill>
              </a:rPr>
              <a:t>Szybka implementacja procesów biznesowych</a:t>
            </a:r>
          </a:p>
          <a:p>
            <a:r>
              <a:rPr lang="pl-PL" dirty="0"/>
              <a:t>Łączenie wielu systemów</a:t>
            </a:r>
          </a:p>
          <a:p>
            <a:r>
              <a:rPr lang="pl-PL" dirty="0"/>
              <a:t>Samoobsługowe tworzenie</a:t>
            </a:r>
          </a:p>
          <a:p>
            <a:pPr lvl="1"/>
            <a:r>
              <a:rPr lang="pl-PL" dirty="0"/>
              <a:t>aplikacji mobilnych</a:t>
            </a:r>
          </a:p>
          <a:p>
            <a:pPr lvl="1"/>
            <a:r>
              <a:rPr lang="pl-PL" dirty="0"/>
              <a:t>formularzy</a:t>
            </a:r>
          </a:p>
          <a:p>
            <a:r>
              <a:rPr lang="pl-PL" dirty="0"/>
              <a:t>Prosta dystrybucja i aktualizacja</a:t>
            </a:r>
          </a:p>
          <a:p>
            <a:r>
              <a:rPr lang="pl-PL" dirty="0"/>
              <a:t>Pełna kontrola administracyjna</a:t>
            </a:r>
          </a:p>
          <a:p>
            <a:pPr marL="0" indent="0">
              <a:buNone/>
            </a:pPr>
            <a:endParaRPr lang="en-US" dirty="0"/>
          </a:p>
        </p:txBody>
      </p:sp>
      <p:pic>
        <p:nvPicPr>
          <p:cNvPr id="6" name="Obraz 5">
            <a:extLst>
              <a:ext uri="{FF2B5EF4-FFF2-40B4-BE49-F238E27FC236}">
                <a16:creationId xmlns:a16="http://schemas.microsoft.com/office/drawing/2014/main" id="{BC21EEB1-2E6F-45D0-805F-4F8D86C72A04}"/>
              </a:ext>
            </a:extLst>
          </p:cNvPr>
          <p:cNvPicPr>
            <a:picLocks noChangeAspect="1"/>
          </p:cNvPicPr>
          <p:nvPr/>
        </p:nvPicPr>
        <p:blipFill>
          <a:blip r:embed="rId2"/>
          <a:stretch>
            <a:fillRect/>
          </a:stretch>
        </p:blipFill>
        <p:spPr>
          <a:xfrm>
            <a:off x="6156176" y="234024"/>
            <a:ext cx="2717792" cy="543313"/>
          </a:xfrm>
          <a:prstGeom prst="rect">
            <a:avLst/>
          </a:prstGeom>
        </p:spPr>
      </p:pic>
      <p:pic>
        <p:nvPicPr>
          <p:cNvPr id="9" name="Picture 3" descr="A screenshot of a computer screen&#10;&#10;Description generated with very high confidence">
            <a:extLst>
              <a:ext uri="{FF2B5EF4-FFF2-40B4-BE49-F238E27FC236}">
                <a16:creationId xmlns:a16="http://schemas.microsoft.com/office/drawing/2014/main" id="{C7969FC0-62E4-4F0B-9D29-0B6FF7A82E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1556792"/>
            <a:ext cx="8576469" cy="2894197"/>
          </a:xfrm>
          <a:prstGeom prst="rect">
            <a:avLst/>
          </a:prstGeom>
        </p:spPr>
      </p:pic>
    </p:spTree>
    <p:extLst>
      <p:ext uri="{BB962C8B-B14F-4D97-AF65-F5344CB8AC3E}">
        <p14:creationId xmlns:p14="http://schemas.microsoft.com/office/powerpoint/2010/main" val="11138201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9C4BFA48-6B62-4B30-9F30-326A08F312C8}"/>
              </a:ext>
            </a:extLst>
          </p:cNvPr>
          <p:cNvPicPr>
            <a:picLocks noChangeAspect="1"/>
          </p:cNvPicPr>
          <p:nvPr/>
        </p:nvPicPr>
        <p:blipFill>
          <a:blip r:embed="rId2"/>
          <a:stretch>
            <a:fillRect/>
          </a:stretch>
        </p:blipFill>
        <p:spPr>
          <a:xfrm>
            <a:off x="6732240" y="86960"/>
            <a:ext cx="2231556" cy="753452"/>
          </a:xfrm>
          <a:prstGeom prst="rect">
            <a:avLst/>
          </a:prstGeom>
        </p:spPr>
      </p:pic>
      <p:sp>
        <p:nvSpPr>
          <p:cNvPr id="3" name="Title 2">
            <a:extLst>
              <a:ext uri="{FF2B5EF4-FFF2-40B4-BE49-F238E27FC236}">
                <a16:creationId xmlns:a16="http://schemas.microsoft.com/office/drawing/2014/main" id="{1DA82319-C281-4279-B265-7523932AEB76}"/>
              </a:ext>
            </a:extLst>
          </p:cNvPr>
          <p:cNvSpPr>
            <a:spLocks noGrp="1"/>
          </p:cNvSpPr>
          <p:nvPr>
            <p:ph type="title"/>
          </p:nvPr>
        </p:nvSpPr>
        <p:spPr/>
        <p:txBody>
          <a:bodyPr/>
          <a:lstStyle/>
          <a:p>
            <a:r>
              <a:rPr lang="pl-PL" dirty="0" err="1"/>
              <a:t>Flow</a:t>
            </a:r>
            <a:endParaRPr lang="en-US" dirty="0"/>
          </a:p>
        </p:txBody>
      </p:sp>
      <p:sp>
        <p:nvSpPr>
          <p:cNvPr id="4" name="Content Placeholder 3">
            <a:extLst>
              <a:ext uri="{FF2B5EF4-FFF2-40B4-BE49-F238E27FC236}">
                <a16:creationId xmlns:a16="http://schemas.microsoft.com/office/drawing/2014/main" id="{193B177F-8907-4B4B-9085-406F54DA3D12}"/>
              </a:ext>
            </a:extLst>
          </p:cNvPr>
          <p:cNvSpPr>
            <a:spLocks noGrp="1"/>
          </p:cNvSpPr>
          <p:nvPr>
            <p:ph idx="1"/>
          </p:nvPr>
        </p:nvSpPr>
        <p:spPr/>
        <p:txBody>
          <a:bodyPr/>
          <a:lstStyle/>
          <a:p>
            <a:r>
              <a:rPr lang="pl-PL" dirty="0">
                <a:solidFill>
                  <a:schemeClr val="accent2"/>
                </a:solidFill>
              </a:rPr>
              <a:t>Szybka automatyzacja powtarzalnych działań</a:t>
            </a:r>
          </a:p>
          <a:p>
            <a:r>
              <a:rPr lang="pl-PL" dirty="0"/>
              <a:t>Łączenie wielu systemów</a:t>
            </a:r>
          </a:p>
          <a:p>
            <a:r>
              <a:rPr lang="pl-PL" dirty="0"/>
              <a:t>Samoobsługowe definiowanie</a:t>
            </a:r>
            <a:br>
              <a:rPr lang="pl-PL" dirty="0"/>
            </a:br>
            <a:r>
              <a:rPr lang="pl-PL" dirty="0"/>
              <a:t>i wdrażanie przepływów</a:t>
            </a:r>
          </a:p>
          <a:p>
            <a:r>
              <a:rPr lang="pl-PL" dirty="0"/>
              <a:t>Łatwe zatwierdzanie</a:t>
            </a:r>
          </a:p>
        </p:txBody>
      </p:sp>
      <p:pic>
        <p:nvPicPr>
          <p:cNvPr id="9" name="Picture 12">
            <a:extLst>
              <a:ext uri="{FF2B5EF4-FFF2-40B4-BE49-F238E27FC236}">
                <a16:creationId xmlns:a16="http://schemas.microsoft.com/office/drawing/2014/main" id="{EEEBBCAD-F937-426B-BBDC-498A3CB3C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3519424"/>
            <a:ext cx="4007007" cy="2285840"/>
          </a:xfrm>
          <a:prstGeom prst="rect">
            <a:avLst/>
          </a:prstGeom>
          <a:effectLst/>
        </p:spPr>
      </p:pic>
      <p:pic>
        <p:nvPicPr>
          <p:cNvPr id="11" name="Picture 9" descr="A picture containing electronics, display, monitor, screenshot&#10;&#10;Description generated with high confidence">
            <a:extLst>
              <a:ext uri="{FF2B5EF4-FFF2-40B4-BE49-F238E27FC236}">
                <a16:creationId xmlns:a16="http://schemas.microsoft.com/office/drawing/2014/main" id="{76776EF0-F627-4384-BB3D-B97A977710E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3226"/>
          <a:stretch/>
        </p:blipFill>
        <p:spPr>
          <a:xfrm>
            <a:off x="5057385" y="3076136"/>
            <a:ext cx="4383741" cy="3102388"/>
          </a:xfrm>
          <a:prstGeom prst="rect">
            <a:avLst/>
          </a:prstGeom>
          <a:effectLst/>
        </p:spPr>
      </p:pic>
      <p:pic>
        <p:nvPicPr>
          <p:cNvPr id="12" name="Picture 11">
            <a:extLst>
              <a:ext uri="{FF2B5EF4-FFF2-40B4-BE49-F238E27FC236}">
                <a16:creationId xmlns:a16="http://schemas.microsoft.com/office/drawing/2014/main" id="{B518EECD-CC11-4B0B-87B3-881CA3AE8661}"/>
              </a:ext>
            </a:extLst>
          </p:cNvPr>
          <p:cNvPicPr>
            <a:picLocks noChangeAspect="1"/>
          </p:cNvPicPr>
          <p:nvPr/>
        </p:nvPicPr>
        <p:blipFill>
          <a:blip r:embed="rId5"/>
          <a:stretch>
            <a:fillRect/>
          </a:stretch>
        </p:blipFill>
        <p:spPr>
          <a:xfrm>
            <a:off x="5292080" y="3429496"/>
            <a:ext cx="4007007" cy="2647613"/>
          </a:xfrm>
          <a:prstGeom prst="rect">
            <a:avLst/>
          </a:prstGeom>
          <a:effectLst>
            <a:outerShdw blurRad="50800" dist="38100" dir="2700000" algn="tl" rotWithShape="0">
              <a:prstClr val="black">
                <a:alpha val="40000"/>
              </a:prstClr>
            </a:outerShdw>
          </a:effectLst>
        </p:spPr>
      </p:pic>
      <p:grpSp>
        <p:nvGrpSpPr>
          <p:cNvPr id="13" name="Group 8">
            <a:extLst>
              <a:ext uri="{FF2B5EF4-FFF2-40B4-BE49-F238E27FC236}">
                <a16:creationId xmlns:a16="http://schemas.microsoft.com/office/drawing/2014/main" id="{858D4A33-A3D3-4984-8541-80150C6A6DD5}"/>
              </a:ext>
            </a:extLst>
          </p:cNvPr>
          <p:cNvGrpSpPr/>
          <p:nvPr/>
        </p:nvGrpSpPr>
        <p:grpSpPr>
          <a:xfrm>
            <a:off x="6134581" y="5017705"/>
            <a:ext cx="3306545" cy="1948376"/>
            <a:chOff x="5588843" y="3908826"/>
            <a:chExt cx="3584416" cy="2240747"/>
          </a:xfrm>
        </p:grpSpPr>
        <p:pic>
          <p:nvPicPr>
            <p:cNvPr id="14" name="Picture 6" descr="A screenshot of a computer&#10;&#10;Description generated with very high confidence">
              <a:extLst>
                <a:ext uri="{FF2B5EF4-FFF2-40B4-BE49-F238E27FC236}">
                  <a16:creationId xmlns:a16="http://schemas.microsoft.com/office/drawing/2014/main" id="{0407413D-6880-4DBE-A735-DA605760C93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8873" r="5436" b="5111"/>
            <a:stretch/>
          </p:blipFill>
          <p:spPr>
            <a:xfrm>
              <a:off x="6151533" y="4225865"/>
              <a:ext cx="2505199" cy="1519153"/>
            </a:xfrm>
            <a:prstGeom prst="rect">
              <a:avLst/>
            </a:prstGeom>
          </p:spPr>
        </p:pic>
        <p:pic>
          <p:nvPicPr>
            <p:cNvPr id="15" name="Picture 15">
              <a:extLst>
                <a:ext uri="{FF2B5EF4-FFF2-40B4-BE49-F238E27FC236}">
                  <a16:creationId xmlns:a16="http://schemas.microsoft.com/office/drawing/2014/main" id="{9F02AFAD-77FC-4555-B529-784F7B33CB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8843" y="3908826"/>
              <a:ext cx="3584416" cy="2240747"/>
            </a:xfrm>
            <a:prstGeom prst="rect">
              <a:avLst/>
            </a:prstGeom>
          </p:spPr>
        </p:pic>
      </p:grpSp>
      <p:grpSp>
        <p:nvGrpSpPr>
          <p:cNvPr id="16" name="Group 4">
            <a:extLst>
              <a:ext uri="{FF2B5EF4-FFF2-40B4-BE49-F238E27FC236}">
                <a16:creationId xmlns:a16="http://schemas.microsoft.com/office/drawing/2014/main" id="{712C50AC-C8FA-40D0-8942-A10F970F5F01}"/>
              </a:ext>
            </a:extLst>
          </p:cNvPr>
          <p:cNvGrpSpPr/>
          <p:nvPr/>
        </p:nvGrpSpPr>
        <p:grpSpPr>
          <a:xfrm>
            <a:off x="4661970" y="4104037"/>
            <a:ext cx="1472611" cy="2647613"/>
            <a:chOff x="8594655" y="3221970"/>
            <a:chExt cx="1917740" cy="3287555"/>
          </a:xfrm>
        </p:grpSpPr>
        <p:pic>
          <p:nvPicPr>
            <p:cNvPr id="17" name="Picture 3" descr="A close up of a logo&#10;&#10;Description generated with high confidence">
              <a:extLst>
                <a:ext uri="{FF2B5EF4-FFF2-40B4-BE49-F238E27FC236}">
                  <a16:creationId xmlns:a16="http://schemas.microsoft.com/office/drawing/2014/main" id="{C6A20334-F9BF-4DBC-B618-6113AF2C8F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2551" y="3525028"/>
              <a:ext cx="1527354" cy="2502096"/>
            </a:xfrm>
            <a:prstGeom prst="rect">
              <a:avLst/>
            </a:prstGeom>
          </p:spPr>
        </p:pic>
        <p:pic>
          <p:nvPicPr>
            <p:cNvPr id="18" name="Picture 13" descr="A screen shot of a computer&#10;&#10;Description generated with very high confidence">
              <a:extLst>
                <a:ext uri="{FF2B5EF4-FFF2-40B4-BE49-F238E27FC236}">
                  <a16:creationId xmlns:a16="http://schemas.microsoft.com/office/drawing/2014/main" id="{C8B2E181-B979-4CC5-83AC-07C96A8031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94655" y="3221970"/>
              <a:ext cx="1917740" cy="3287555"/>
            </a:xfrm>
            <a:prstGeom prst="rect">
              <a:avLst/>
            </a:prstGeom>
          </p:spPr>
        </p:pic>
      </p:grpSp>
    </p:spTree>
    <p:extLst>
      <p:ext uri="{BB962C8B-B14F-4D97-AF65-F5344CB8AC3E}">
        <p14:creationId xmlns:p14="http://schemas.microsoft.com/office/powerpoint/2010/main" val="24816542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a:extLst>
              <a:ext uri="{FF2B5EF4-FFF2-40B4-BE49-F238E27FC236}">
                <a16:creationId xmlns:a16="http://schemas.microsoft.com/office/drawing/2014/main" id="{881A657A-B67B-4886-B283-EB300D41F677}"/>
              </a:ext>
            </a:extLst>
          </p:cNvPr>
          <p:cNvGrpSpPr/>
          <p:nvPr/>
        </p:nvGrpSpPr>
        <p:grpSpPr>
          <a:xfrm>
            <a:off x="5292080" y="3717032"/>
            <a:ext cx="5163452" cy="3018857"/>
            <a:chOff x="3158586" y="1837706"/>
            <a:chExt cx="6410952" cy="3748218"/>
          </a:xfrm>
        </p:grpSpPr>
        <p:pic>
          <p:nvPicPr>
            <p:cNvPr id="5" name="Picture 8" descr="A screenshot of a cell phone&#10;&#10;Description generated with very high confidence">
              <a:extLst>
                <a:ext uri="{FF2B5EF4-FFF2-40B4-BE49-F238E27FC236}">
                  <a16:creationId xmlns:a16="http://schemas.microsoft.com/office/drawing/2014/main" id="{243E08A5-E667-47F0-9292-DEC8C0AEC55D}"/>
                </a:ext>
              </a:extLst>
            </p:cNvPr>
            <p:cNvPicPr>
              <a:picLocks noChangeAspect="1"/>
            </p:cNvPicPr>
            <p:nvPr/>
          </p:nvPicPr>
          <p:blipFill>
            <a:blip r:embed="rId3"/>
            <a:stretch>
              <a:fillRect/>
            </a:stretch>
          </p:blipFill>
          <p:spPr>
            <a:xfrm>
              <a:off x="3158586" y="1837706"/>
              <a:ext cx="6410952" cy="3748218"/>
            </a:xfrm>
            <a:prstGeom prst="rect">
              <a:avLst/>
            </a:prstGeom>
          </p:spPr>
        </p:pic>
        <p:sp>
          <p:nvSpPr>
            <p:cNvPr id="6" name="Rectangle 5">
              <a:extLst>
                <a:ext uri="{FF2B5EF4-FFF2-40B4-BE49-F238E27FC236}">
                  <a16:creationId xmlns:a16="http://schemas.microsoft.com/office/drawing/2014/main" id="{B7C6A375-03C2-4310-BBB1-5D6D442DFAA1}"/>
                </a:ext>
              </a:extLst>
            </p:cNvPr>
            <p:cNvSpPr/>
            <p:nvPr/>
          </p:nvSpPr>
          <p:spPr bwMode="auto">
            <a:xfrm>
              <a:off x="4464691" y="1958310"/>
              <a:ext cx="349356" cy="14522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Obraz 6" descr="Obraz zawierający tekst, clipart&#10;&#10;Opis wygenerowany przy wysokim poziomie pewności">
            <a:extLst>
              <a:ext uri="{FF2B5EF4-FFF2-40B4-BE49-F238E27FC236}">
                <a16:creationId xmlns:a16="http://schemas.microsoft.com/office/drawing/2014/main" id="{737C4864-F25D-4161-A110-D5F76DDCEE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7762" y="-13805"/>
            <a:ext cx="1800200" cy="951534"/>
          </a:xfrm>
          <a:prstGeom prst="rect">
            <a:avLst/>
          </a:prstGeom>
        </p:spPr>
      </p:pic>
      <p:sp>
        <p:nvSpPr>
          <p:cNvPr id="3" name="Title 2">
            <a:extLst>
              <a:ext uri="{FF2B5EF4-FFF2-40B4-BE49-F238E27FC236}">
                <a16:creationId xmlns:a16="http://schemas.microsoft.com/office/drawing/2014/main" id="{0B8388A4-DA59-4389-A7D9-9CBFE145FF81}"/>
              </a:ext>
            </a:extLst>
          </p:cNvPr>
          <p:cNvSpPr>
            <a:spLocks noGrp="1"/>
          </p:cNvSpPr>
          <p:nvPr>
            <p:ph type="title"/>
          </p:nvPr>
        </p:nvSpPr>
        <p:spPr/>
        <p:txBody>
          <a:bodyPr/>
          <a:lstStyle/>
          <a:p>
            <a:r>
              <a:rPr lang="pl-PL" dirty="0" err="1"/>
              <a:t>Stream</a:t>
            </a:r>
            <a:endParaRPr lang="en-US" dirty="0"/>
          </a:p>
        </p:txBody>
      </p:sp>
      <p:sp>
        <p:nvSpPr>
          <p:cNvPr id="8" name="Content Placeholder 7">
            <a:extLst>
              <a:ext uri="{FF2B5EF4-FFF2-40B4-BE49-F238E27FC236}">
                <a16:creationId xmlns:a16="http://schemas.microsoft.com/office/drawing/2014/main" id="{A6C9B1B6-40CF-4BCF-9629-942BC8C25E3D}"/>
              </a:ext>
            </a:extLst>
          </p:cNvPr>
          <p:cNvSpPr>
            <a:spLocks noGrp="1"/>
          </p:cNvSpPr>
          <p:nvPr>
            <p:ph idx="1"/>
          </p:nvPr>
        </p:nvSpPr>
        <p:spPr/>
        <p:txBody>
          <a:bodyPr/>
          <a:lstStyle/>
          <a:p>
            <a:r>
              <a:rPr lang="pl-PL" dirty="0">
                <a:solidFill>
                  <a:schemeClr val="accent2"/>
                </a:solidFill>
              </a:rPr>
              <a:t>Firmowy portal wideo</a:t>
            </a:r>
          </a:p>
          <a:p>
            <a:pPr lvl="1"/>
            <a:r>
              <a:rPr lang="pl-PL" dirty="0"/>
              <a:t>Taki YouTube tylko wewnątrz korporacji</a:t>
            </a:r>
          </a:p>
          <a:p>
            <a:r>
              <a:rPr lang="pl-PL" dirty="0"/>
              <a:t>Dostosowany do każdego urządzenia</a:t>
            </a:r>
          </a:p>
          <a:p>
            <a:r>
              <a:rPr lang="pl-PL" dirty="0"/>
              <a:t>Osadzanie wideo na różnych platformach</a:t>
            </a:r>
          </a:p>
          <a:p>
            <a:r>
              <a:rPr lang="pl-PL" dirty="0"/>
              <a:t>500 GB + 500 MB per </a:t>
            </a:r>
            <a:r>
              <a:rPr lang="pl-PL" dirty="0" err="1"/>
              <a:t>użyt</a:t>
            </a:r>
            <a:r>
              <a:rPr lang="pl-PL" dirty="0"/>
              <a:t>.</a:t>
            </a:r>
          </a:p>
          <a:p>
            <a:endParaRPr lang="en-US" dirty="0"/>
          </a:p>
        </p:txBody>
      </p:sp>
    </p:spTree>
    <p:extLst>
      <p:ext uri="{BB962C8B-B14F-4D97-AF65-F5344CB8AC3E}">
        <p14:creationId xmlns:p14="http://schemas.microsoft.com/office/powerpoint/2010/main" val="37510295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descr="Obraz zawierający obiekt&#10;&#10;Opis wygenerowany przy wysokim poziomie pewności">
            <a:extLst>
              <a:ext uri="{FF2B5EF4-FFF2-40B4-BE49-F238E27FC236}">
                <a16:creationId xmlns:a16="http://schemas.microsoft.com/office/drawing/2014/main" id="{121B0D61-0583-44E0-8098-AA20B6E321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174823"/>
            <a:ext cx="2016224" cy="647899"/>
          </a:xfrm>
          <a:prstGeom prst="rect">
            <a:avLst/>
          </a:prstGeom>
        </p:spPr>
      </p:pic>
      <p:sp>
        <p:nvSpPr>
          <p:cNvPr id="12" name="Title 11">
            <a:extLst>
              <a:ext uri="{FF2B5EF4-FFF2-40B4-BE49-F238E27FC236}">
                <a16:creationId xmlns:a16="http://schemas.microsoft.com/office/drawing/2014/main" id="{11B4D1CC-11AA-4695-8AAD-75EC017DCC30}"/>
              </a:ext>
            </a:extLst>
          </p:cNvPr>
          <p:cNvSpPr>
            <a:spLocks noGrp="1"/>
          </p:cNvSpPr>
          <p:nvPr>
            <p:ph type="title"/>
          </p:nvPr>
        </p:nvSpPr>
        <p:spPr/>
        <p:txBody>
          <a:bodyPr/>
          <a:lstStyle/>
          <a:p>
            <a:r>
              <a:rPr lang="pl-PL" dirty="0" err="1"/>
              <a:t>Bookings</a:t>
            </a:r>
            <a:endParaRPr lang="en-US" dirty="0"/>
          </a:p>
        </p:txBody>
      </p:sp>
      <p:sp>
        <p:nvSpPr>
          <p:cNvPr id="13" name="Content Placeholder 12">
            <a:extLst>
              <a:ext uri="{FF2B5EF4-FFF2-40B4-BE49-F238E27FC236}">
                <a16:creationId xmlns:a16="http://schemas.microsoft.com/office/drawing/2014/main" id="{12E3E91A-DC33-4177-86A2-D59D6E333752}"/>
              </a:ext>
            </a:extLst>
          </p:cNvPr>
          <p:cNvSpPr>
            <a:spLocks noGrp="1"/>
          </p:cNvSpPr>
          <p:nvPr>
            <p:ph idx="1"/>
          </p:nvPr>
        </p:nvSpPr>
        <p:spPr/>
        <p:txBody>
          <a:bodyPr/>
          <a:lstStyle/>
          <a:p>
            <a:r>
              <a:rPr lang="pl-PL" dirty="0">
                <a:solidFill>
                  <a:schemeClr val="accent2"/>
                </a:solidFill>
              </a:rPr>
              <a:t>Prosta rezerwacja spotkań i wizyt specjalisty</a:t>
            </a:r>
          </a:p>
          <a:p>
            <a:r>
              <a:rPr lang="pl-PL" dirty="0"/>
              <a:t>Elastyczne definiowanie oferty i dostępności</a:t>
            </a:r>
          </a:p>
          <a:p>
            <a:r>
              <a:rPr lang="pl-PL" dirty="0"/>
              <a:t>Integracja z kalendarzami Exchange</a:t>
            </a:r>
          </a:p>
          <a:p>
            <a:r>
              <a:rPr lang="pl-PL" dirty="0"/>
              <a:t>Łatwe uruchomienie biznesu!</a:t>
            </a:r>
          </a:p>
          <a:p>
            <a:endParaRPr lang="en-US" dirty="0"/>
          </a:p>
        </p:txBody>
      </p:sp>
      <p:grpSp>
        <p:nvGrpSpPr>
          <p:cNvPr id="3" name="Grupa 2">
            <a:extLst>
              <a:ext uri="{FF2B5EF4-FFF2-40B4-BE49-F238E27FC236}">
                <a16:creationId xmlns:a16="http://schemas.microsoft.com/office/drawing/2014/main" id="{C6C7BCC7-CE4F-4B81-B1CD-B0EF9FD9375F}"/>
              </a:ext>
            </a:extLst>
          </p:cNvPr>
          <p:cNvGrpSpPr/>
          <p:nvPr/>
        </p:nvGrpSpPr>
        <p:grpSpPr>
          <a:xfrm>
            <a:off x="6084168" y="3140968"/>
            <a:ext cx="4897070" cy="3465673"/>
            <a:chOff x="8732955" y="1078863"/>
            <a:chExt cx="5844988" cy="4136517"/>
          </a:xfrm>
        </p:grpSpPr>
        <p:pic>
          <p:nvPicPr>
            <p:cNvPr id="5" name="Picture 1">
              <a:extLst>
                <a:ext uri="{FF2B5EF4-FFF2-40B4-BE49-F238E27FC236}">
                  <a16:creationId xmlns:a16="http://schemas.microsoft.com/office/drawing/2014/main" id="{6E4C5911-4F3F-4176-88B0-AC9BFEC4FF6B}"/>
                </a:ext>
              </a:extLst>
            </p:cNvPr>
            <p:cNvPicPr>
              <a:picLocks noChangeAspect="1"/>
            </p:cNvPicPr>
            <p:nvPr/>
          </p:nvPicPr>
          <p:blipFill rotWithShape="1">
            <a:blip r:embed="rId3"/>
            <a:srcRect l="24080" r="19352" b="31842"/>
            <a:stretch/>
          </p:blipFill>
          <p:spPr>
            <a:xfrm>
              <a:off x="9056134" y="1461669"/>
              <a:ext cx="4083050" cy="3678021"/>
            </a:xfrm>
            <a:prstGeom prst="rect">
              <a:avLst/>
            </a:prstGeom>
          </p:spPr>
        </p:pic>
        <p:pic>
          <p:nvPicPr>
            <p:cNvPr id="7" name="Picture 9" descr="A picture containing electronics, display, monitor, screenshot&#10;&#10;Description generated with high confidence">
              <a:extLst>
                <a:ext uri="{FF2B5EF4-FFF2-40B4-BE49-F238E27FC236}">
                  <a16:creationId xmlns:a16="http://schemas.microsoft.com/office/drawing/2014/main" id="{65A748BD-DC57-417C-A540-B1A4B56550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3226"/>
            <a:stretch/>
          </p:blipFill>
          <p:spPr>
            <a:xfrm>
              <a:off x="8732955" y="1078863"/>
              <a:ext cx="5844988" cy="4136517"/>
            </a:xfrm>
            <a:prstGeom prst="rect">
              <a:avLst/>
            </a:prstGeom>
            <a:effectLst/>
          </p:spPr>
        </p:pic>
      </p:grpSp>
      <p:grpSp>
        <p:nvGrpSpPr>
          <p:cNvPr id="11" name="Grupa 10">
            <a:extLst>
              <a:ext uri="{FF2B5EF4-FFF2-40B4-BE49-F238E27FC236}">
                <a16:creationId xmlns:a16="http://schemas.microsoft.com/office/drawing/2014/main" id="{FB27AE28-A9AE-4F28-8223-BC5F447AA537}"/>
              </a:ext>
            </a:extLst>
          </p:cNvPr>
          <p:cNvGrpSpPr/>
          <p:nvPr/>
        </p:nvGrpSpPr>
        <p:grpSpPr>
          <a:xfrm>
            <a:off x="5618629" y="4499092"/>
            <a:ext cx="1472611" cy="2647613"/>
            <a:chOff x="5639089" y="2037919"/>
            <a:chExt cx="1963481" cy="3530150"/>
          </a:xfrm>
        </p:grpSpPr>
        <p:grpSp>
          <p:nvGrpSpPr>
            <p:cNvPr id="8" name="Group 4">
              <a:extLst>
                <a:ext uri="{FF2B5EF4-FFF2-40B4-BE49-F238E27FC236}">
                  <a16:creationId xmlns:a16="http://schemas.microsoft.com/office/drawing/2014/main" id="{31832DB0-2909-48C7-89DB-5D9656F4E0B4}"/>
                </a:ext>
              </a:extLst>
            </p:cNvPr>
            <p:cNvGrpSpPr/>
            <p:nvPr/>
          </p:nvGrpSpPr>
          <p:grpSpPr>
            <a:xfrm>
              <a:off x="5639089" y="2037919"/>
              <a:ext cx="1963481" cy="3530150"/>
              <a:chOff x="8594655" y="3221970"/>
              <a:chExt cx="1917740" cy="3287555"/>
            </a:xfrm>
          </p:grpSpPr>
          <p:pic>
            <p:nvPicPr>
              <p:cNvPr id="9" name="Picture 3" descr="A close up of a logo&#10;&#10;Description generated with high confidence">
                <a:extLst>
                  <a:ext uri="{FF2B5EF4-FFF2-40B4-BE49-F238E27FC236}">
                    <a16:creationId xmlns:a16="http://schemas.microsoft.com/office/drawing/2014/main" id="{F1613688-8EC1-4435-97E2-00CD4FAC78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2551" y="3525028"/>
                <a:ext cx="1527354" cy="2502096"/>
              </a:xfrm>
              <a:prstGeom prst="rect">
                <a:avLst/>
              </a:prstGeom>
            </p:spPr>
          </p:pic>
          <p:pic>
            <p:nvPicPr>
              <p:cNvPr id="10" name="Picture 13" descr="A screen shot of a computer&#10;&#10;Description generated with very high confidence">
                <a:extLst>
                  <a:ext uri="{FF2B5EF4-FFF2-40B4-BE49-F238E27FC236}">
                    <a16:creationId xmlns:a16="http://schemas.microsoft.com/office/drawing/2014/main" id="{E5F211D6-E968-4380-A30C-1B39768681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4655" y="3221970"/>
                <a:ext cx="1917740" cy="3287555"/>
              </a:xfrm>
              <a:prstGeom prst="rect">
                <a:avLst/>
              </a:prstGeom>
            </p:spPr>
          </p:pic>
        </p:grpSp>
        <p:pic>
          <p:nvPicPr>
            <p:cNvPr id="6" name="Picture 2">
              <a:extLst>
                <a:ext uri="{FF2B5EF4-FFF2-40B4-BE49-F238E27FC236}">
                  <a16:creationId xmlns:a16="http://schemas.microsoft.com/office/drawing/2014/main" id="{ACBD20A5-DA1B-460A-9D80-8DD4B136C2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37711" y="2351278"/>
              <a:ext cx="1567699" cy="2788412"/>
            </a:xfrm>
            <a:prstGeom prst="rect">
              <a:avLst/>
            </a:prstGeom>
          </p:spPr>
        </p:pic>
      </p:grpSp>
    </p:spTree>
    <p:extLst>
      <p:ext uri="{BB962C8B-B14F-4D97-AF65-F5344CB8AC3E}">
        <p14:creationId xmlns:p14="http://schemas.microsoft.com/office/powerpoint/2010/main" val="14729040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13B2CD-46DA-49A3-854F-E5517FE1737F}"/>
              </a:ext>
            </a:extLst>
          </p:cNvPr>
          <p:cNvSpPr>
            <a:spLocks noGrp="1"/>
          </p:cNvSpPr>
          <p:nvPr>
            <p:ph type="title"/>
          </p:nvPr>
        </p:nvSpPr>
        <p:spPr/>
        <p:txBody>
          <a:bodyPr/>
          <a:lstStyle/>
          <a:p>
            <a:r>
              <a:rPr lang="pl-PL" dirty="0"/>
              <a:t>Microsoft 365 </a:t>
            </a:r>
            <a:r>
              <a:rPr lang="pl-PL" dirty="0" err="1">
                <a:solidFill>
                  <a:schemeClr val="accent2"/>
                </a:solidFill>
              </a:rPr>
              <a:t>Apps</a:t>
            </a:r>
            <a:endParaRPr lang="en-US" dirty="0">
              <a:solidFill>
                <a:schemeClr val="accent2"/>
              </a:solidFill>
            </a:endParaRPr>
          </a:p>
        </p:txBody>
      </p:sp>
      <p:sp>
        <p:nvSpPr>
          <p:cNvPr id="6" name="Content Placeholder 5">
            <a:extLst>
              <a:ext uri="{FF2B5EF4-FFF2-40B4-BE49-F238E27FC236}">
                <a16:creationId xmlns:a16="http://schemas.microsoft.com/office/drawing/2014/main" id="{671DB54B-803C-4634-82C2-AB415494B505}"/>
              </a:ext>
            </a:extLst>
          </p:cNvPr>
          <p:cNvSpPr>
            <a:spLocks noGrp="1"/>
          </p:cNvSpPr>
          <p:nvPr>
            <p:ph idx="1"/>
          </p:nvPr>
        </p:nvSpPr>
        <p:spPr/>
        <p:txBody>
          <a:bodyPr/>
          <a:lstStyle/>
          <a:p>
            <a:r>
              <a:rPr lang="pl-PL" dirty="0">
                <a:solidFill>
                  <a:schemeClr val="accent2"/>
                </a:solidFill>
              </a:rPr>
              <a:t>Pełny pakiet aplikacji Office</a:t>
            </a:r>
          </a:p>
          <a:p>
            <a:r>
              <a:rPr lang="pl-PL" dirty="0"/>
              <a:t>Poprzednia nazwa: </a:t>
            </a:r>
            <a:r>
              <a:rPr lang="pl-PL" dirty="0">
                <a:solidFill>
                  <a:schemeClr val="accent2"/>
                </a:solidFill>
              </a:rPr>
              <a:t>Office 365 </a:t>
            </a:r>
            <a:r>
              <a:rPr lang="pl-PL" dirty="0" err="1">
                <a:solidFill>
                  <a:schemeClr val="accent2"/>
                </a:solidFill>
              </a:rPr>
              <a:t>ProPlus</a:t>
            </a:r>
            <a:endParaRPr lang="pl-PL" dirty="0">
              <a:solidFill>
                <a:schemeClr val="accent2"/>
              </a:solidFill>
            </a:endParaRPr>
          </a:p>
          <a:p>
            <a:r>
              <a:rPr lang="pl-PL" dirty="0"/>
              <a:t>Na Win, Mac, iOS, Android</a:t>
            </a:r>
          </a:p>
          <a:p>
            <a:r>
              <a:rPr lang="pl-PL" dirty="0"/>
              <a:t>5 PC + 5 </a:t>
            </a:r>
            <a:r>
              <a:rPr lang="pl-PL" dirty="0" err="1"/>
              <a:t>tel</a:t>
            </a:r>
            <a:r>
              <a:rPr lang="pl-PL" dirty="0"/>
              <a:t> + 5 tabletów</a:t>
            </a:r>
          </a:p>
          <a:p>
            <a:r>
              <a:rPr lang="pl-PL" dirty="0"/>
              <a:t>Zawsze najnowsza wersja</a:t>
            </a:r>
          </a:p>
        </p:txBody>
      </p:sp>
      <p:pic>
        <p:nvPicPr>
          <p:cNvPr id="4" name="Obraz 3">
            <a:extLst>
              <a:ext uri="{FF2B5EF4-FFF2-40B4-BE49-F238E27FC236}">
                <a16:creationId xmlns:a16="http://schemas.microsoft.com/office/drawing/2014/main" id="{35829C9E-A596-43E5-B3E7-3D90929C3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3451556"/>
            <a:ext cx="8560784" cy="3300543"/>
          </a:xfrm>
          <a:prstGeom prst="rect">
            <a:avLst/>
          </a:prstGeom>
        </p:spPr>
      </p:pic>
    </p:spTree>
    <p:extLst>
      <p:ext uri="{BB962C8B-B14F-4D97-AF65-F5344CB8AC3E}">
        <p14:creationId xmlns:p14="http://schemas.microsoft.com/office/powerpoint/2010/main" val="41178850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05ACA3-EE62-44F4-8FF5-58AE56526E76}"/>
              </a:ext>
            </a:extLst>
          </p:cNvPr>
          <p:cNvSpPr>
            <a:spLocks noGrp="1"/>
          </p:cNvSpPr>
          <p:nvPr>
            <p:ph type="title"/>
          </p:nvPr>
        </p:nvSpPr>
        <p:spPr/>
        <p:txBody>
          <a:bodyPr/>
          <a:lstStyle/>
          <a:p>
            <a:r>
              <a:rPr lang="en-US" dirty="0" err="1"/>
              <a:t>Wątpliwości</a:t>
            </a:r>
            <a:endParaRPr lang="en-US" dirty="0"/>
          </a:p>
        </p:txBody>
      </p:sp>
      <p:sp>
        <p:nvSpPr>
          <p:cNvPr id="3" name="Rectangle 2"/>
          <p:cNvSpPr/>
          <p:nvPr/>
        </p:nvSpPr>
        <p:spPr bwMode="auto">
          <a:xfrm>
            <a:off x="4268824" y="2151257"/>
            <a:ext cx="1967677" cy="9674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00848" bIns="68546" numCol="1" rtlCol="0" anchor="t" anchorCtr="0" compatLnSpc="1">
            <a:prstTxWarp prst="textNoShape">
              <a:avLst/>
            </a:prstTxWarp>
          </a:bodyPr>
          <a:lstStyle/>
          <a:p>
            <a:pPr defTabSz="685285">
              <a:lnSpc>
                <a:spcPct val="90000"/>
              </a:lnSpc>
              <a:spcAft>
                <a:spcPts val="900"/>
              </a:spcAft>
            </a:pPr>
            <a:r>
              <a:rPr lang="en-US" sz="1600" dirty="0">
                <a:solidFill>
                  <a:schemeClr val="tx1"/>
                </a:solidFill>
              </a:rPr>
              <a:t>Office 365 </a:t>
            </a:r>
            <a:r>
              <a:rPr lang="pl-PL" sz="1600" dirty="0">
                <a:solidFill>
                  <a:schemeClr val="tx1"/>
                </a:solidFill>
              </a:rPr>
              <a:t>działa tylko w chmurze (online) a nie lokalnie</a:t>
            </a:r>
            <a:endParaRPr lang="en-US" sz="1600" dirty="0">
              <a:solidFill>
                <a:schemeClr val="tx1"/>
              </a:solidFill>
            </a:endParaRPr>
          </a:p>
        </p:txBody>
      </p:sp>
      <p:sp>
        <p:nvSpPr>
          <p:cNvPr id="7" name="Rectangle 6"/>
          <p:cNvSpPr/>
          <p:nvPr/>
        </p:nvSpPr>
        <p:spPr bwMode="auto">
          <a:xfrm>
            <a:off x="2108665" y="2151257"/>
            <a:ext cx="1954253" cy="9674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00848" bIns="68546" numCol="1" rtlCol="0" anchor="t" anchorCtr="0" compatLnSpc="1">
            <a:prstTxWarp prst="textNoShape">
              <a:avLst/>
            </a:prstTxWarp>
          </a:bodyPr>
          <a:lstStyle/>
          <a:p>
            <a:pPr defTabSz="685285">
              <a:lnSpc>
                <a:spcPct val="90000"/>
              </a:lnSpc>
              <a:spcAft>
                <a:spcPts val="900"/>
              </a:spcAft>
            </a:pPr>
            <a:r>
              <a:rPr lang="en-US" sz="1600" dirty="0">
                <a:solidFill>
                  <a:schemeClr val="tx1"/>
                </a:solidFill>
              </a:rPr>
              <a:t>Office 365 </a:t>
            </a:r>
            <a:r>
              <a:rPr lang="pl-PL" sz="1600" dirty="0">
                <a:solidFill>
                  <a:schemeClr val="tx1"/>
                </a:solidFill>
              </a:rPr>
              <a:t>to tylko aplikacje Office, ale w chmurze</a:t>
            </a:r>
            <a:endParaRPr lang="en-US" sz="1600" dirty="0">
              <a:solidFill>
                <a:schemeClr val="tx1"/>
              </a:solidFill>
            </a:endParaRPr>
          </a:p>
        </p:txBody>
      </p:sp>
      <p:sp>
        <p:nvSpPr>
          <p:cNvPr id="9" name="Rectangle 8"/>
          <p:cNvSpPr/>
          <p:nvPr/>
        </p:nvSpPr>
        <p:spPr bwMode="auto">
          <a:xfrm>
            <a:off x="2107925" y="3167202"/>
            <a:ext cx="1954253" cy="19199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00848" bIns="68546" numCol="1" rtlCol="0" anchor="t" anchorCtr="0" compatLnSpc="1">
            <a:prstTxWarp prst="textNoShape">
              <a:avLst/>
            </a:prstTxWarp>
          </a:bodyPr>
          <a:lstStyle/>
          <a:p>
            <a:pPr defTabSz="685285">
              <a:lnSpc>
                <a:spcPct val="90000"/>
              </a:lnSpc>
              <a:spcAft>
                <a:spcPts val="900"/>
              </a:spcAft>
            </a:pPr>
            <a:r>
              <a:rPr lang="en-US" sz="1600" dirty="0">
                <a:solidFill>
                  <a:schemeClr val="accent1"/>
                </a:solidFill>
              </a:rPr>
              <a:t>Office 365</a:t>
            </a:r>
            <a:r>
              <a:rPr lang="pl-PL" sz="1600" dirty="0">
                <a:solidFill>
                  <a:schemeClr val="accent1"/>
                </a:solidFill>
              </a:rPr>
              <a:t> to nie tylko aplikacje Office w chmurze</a:t>
            </a:r>
            <a:r>
              <a:rPr lang="en-US" sz="1600" dirty="0">
                <a:solidFill>
                  <a:schemeClr val="accent1"/>
                </a:solidFill>
              </a:rPr>
              <a:t>.</a:t>
            </a:r>
            <a:r>
              <a:rPr lang="pl-PL" sz="1600" dirty="0">
                <a:solidFill>
                  <a:schemeClr val="accent1"/>
                </a:solidFill>
              </a:rPr>
              <a:t> To klient Office PLUS email, współdzielenie plików, wideo, konferencje i wiele innych</a:t>
            </a:r>
            <a:endParaRPr lang="en-US" sz="1600" dirty="0">
              <a:solidFill>
                <a:schemeClr val="accent1"/>
              </a:solidFill>
            </a:endParaRPr>
          </a:p>
        </p:txBody>
      </p:sp>
      <p:sp>
        <p:nvSpPr>
          <p:cNvPr id="10" name="Rectangle 9"/>
          <p:cNvSpPr/>
          <p:nvPr/>
        </p:nvSpPr>
        <p:spPr bwMode="auto">
          <a:xfrm>
            <a:off x="4267345" y="3167202"/>
            <a:ext cx="1954253" cy="19199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00848" bIns="68546" numCol="1" rtlCol="0" anchor="t" anchorCtr="0" compatLnSpc="1">
            <a:prstTxWarp prst="textNoShape">
              <a:avLst/>
            </a:prstTxWarp>
          </a:bodyPr>
          <a:lstStyle/>
          <a:p>
            <a:pPr defTabSz="685285">
              <a:lnSpc>
                <a:spcPct val="90000"/>
              </a:lnSpc>
              <a:spcAft>
                <a:spcPts val="900"/>
              </a:spcAft>
            </a:pPr>
            <a:r>
              <a:rPr lang="en-US" sz="1600" dirty="0">
                <a:solidFill>
                  <a:schemeClr val="accent1"/>
                </a:solidFill>
              </a:rPr>
              <a:t>Office 365 </a:t>
            </a:r>
            <a:r>
              <a:rPr lang="en-US" sz="1600" dirty="0" err="1">
                <a:solidFill>
                  <a:schemeClr val="accent1"/>
                </a:solidFill>
              </a:rPr>
              <a:t>ProPlus</a:t>
            </a:r>
            <a:r>
              <a:rPr lang="en-US" sz="1600" dirty="0">
                <a:solidFill>
                  <a:schemeClr val="accent1"/>
                </a:solidFill>
              </a:rPr>
              <a:t> </a:t>
            </a:r>
            <a:r>
              <a:rPr lang="pl-PL" sz="1600" dirty="0">
                <a:solidFill>
                  <a:schemeClr val="accent1"/>
                </a:solidFill>
              </a:rPr>
              <a:t>daje takie same możliwości jak </a:t>
            </a:r>
            <a:r>
              <a:rPr lang="en-US" sz="1600" dirty="0">
                <a:solidFill>
                  <a:schemeClr val="accent1"/>
                </a:solidFill>
              </a:rPr>
              <a:t>Office 2016 Professional Plus, </a:t>
            </a:r>
            <a:r>
              <a:rPr lang="pl-PL" sz="1600" dirty="0">
                <a:solidFill>
                  <a:schemeClr val="accent1"/>
                </a:solidFill>
              </a:rPr>
              <a:t>z aplikacjami instalowanymi lokalnie i dostępnymi offline</a:t>
            </a:r>
            <a:endParaRPr lang="en-US" sz="1600" dirty="0">
              <a:solidFill>
                <a:schemeClr val="accent1"/>
              </a:solidFill>
            </a:endParaRPr>
          </a:p>
        </p:txBody>
      </p:sp>
      <p:sp>
        <p:nvSpPr>
          <p:cNvPr id="11" name="Rectangle 10"/>
          <p:cNvSpPr/>
          <p:nvPr/>
        </p:nvSpPr>
        <p:spPr bwMode="auto">
          <a:xfrm>
            <a:off x="466926" y="2151257"/>
            <a:ext cx="1954253" cy="9674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00848" bIns="68546" numCol="1" rtlCol="0" anchor="t" anchorCtr="0" compatLnSpc="1">
            <a:prstTxWarp prst="textNoShape">
              <a:avLst/>
            </a:prstTxWarp>
          </a:bodyPr>
          <a:lstStyle/>
          <a:p>
            <a:pPr defTabSz="685285">
              <a:lnSpc>
                <a:spcPct val="90000"/>
              </a:lnSpc>
              <a:spcAft>
                <a:spcPts val="900"/>
              </a:spcAft>
            </a:pPr>
            <a:r>
              <a:rPr lang="pl-PL" sz="1600" dirty="0">
                <a:solidFill>
                  <a:schemeClr val="tx1"/>
                </a:solidFill>
              </a:rPr>
              <a:t>Wątpliwość</a:t>
            </a:r>
            <a:r>
              <a:rPr lang="en-US" sz="1600" dirty="0">
                <a:solidFill>
                  <a:schemeClr val="tx1"/>
                </a:solidFill>
              </a:rPr>
              <a:t>…</a:t>
            </a:r>
          </a:p>
        </p:txBody>
      </p:sp>
      <p:sp>
        <p:nvSpPr>
          <p:cNvPr id="12" name="Rectangle 11"/>
          <p:cNvSpPr/>
          <p:nvPr/>
        </p:nvSpPr>
        <p:spPr bwMode="auto">
          <a:xfrm>
            <a:off x="466926" y="3167202"/>
            <a:ext cx="1954253" cy="19199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00848" bIns="68546" numCol="1" rtlCol="0" anchor="t" anchorCtr="0" compatLnSpc="1">
            <a:prstTxWarp prst="textNoShape">
              <a:avLst/>
            </a:prstTxWarp>
          </a:bodyPr>
          <a:lstStyle/>
          <a:p>
            <a:pPr defTabSz="685285">
              <a:lnSpc>
                <a:spcPct val="90000"/>
              </a:lnSpc>
              <a:spcAft>
                <a:spcPts val="900"/>
              </a:spcAft>
            </a:pPr>
            <a:r>
              <a:rPr lang="pl-PL" sz="1600" dirty="0">
                <a:solidFill>
                  <a:schemeClr val="accent1"/>
                </a:solidFill>
              </a:rPr>
              <a:t>Rzeczywistość</a:t>
            </a:r>
            <a:r>
              <a:rPr lang="en-US" sz="1600" dirty="0">
                <a:solidFill>
                  <a:schemeClr val="accent1"/>
                </a:solidFill>
              </a:rPr>
              <a:t>…</a:t>
            </a:r>
          </a:p>
        </p:txBody>
      </p:sp>
      <p:sp>
        <p:nvSpPr>
          <p:cNvPr id="13" name="Rectangle 12"/>
          <p:cNvSpPr/>
          <p:nvPr/>
        </p:nvSpPr>
        <p:spPr bwMode="auto">
          <a:xfrm>
            <a:off x="6509982" y="2151257"/>
            <a:ext cx="1954253" cy="96749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00848" bIns="68546" numCol="1" rtlCol="0" anchor="t" anchorCtr="0" compatLnSpc="1">
            <a:prstTxWarp prst="textNoShape">
              <a:avLst/>
            </a:prstTxWarp>
          </a:bodyPr>
          <a:lstStyle/>
          <a:p>
            <a:pPr defTabSz="685285">
              <a:lnSpc>
                <a:spcPct val="90000"/>
              </a:lnSpc>
              <a:spcAft>
                <a:spcPts val="900"/>
              </a:spcAft>
            </a:pPr>
            <a:r>
              <a:rPr lang="pl-PL" sz="1600" dirty="0">
                <a:solidFill>
                  <a:schemeClr val="tx1"/>
                </a:solidFill>
              </a:rPr>
              <a:t>Użytkownicy </a:t>
            </a:r>
            <a:r>
              <a:rPr lang="en-US" sz="1600" dirty="0">
                <a:solidFill>
                  <a:schemeClr val="tx1"/>
                </a:solidFill>
              </a:rPr>
              <a:t>Office 365 </a:t>
            </a:r>
            <a:r>
              <a:rPr lang="en-US" sz="1600" dirty="0" err="1">
                <a:solidFill>
                  <a:schemeClr val="tx1"/>
                </a:solidFill>
              </a:rPr>
              <a:t>ProPlus</a:t>
            </a:r>
            <a:r>
              <a:rPr lang="en-US" sz="1600" dirty="0">
                <a:solidFill>
                  <a:schemeClr val="tx1"/>
                </a:solidFill>
              </a:rPr>
              <a:t> </a:t>
            </a:r>
            <a:r>
              <a:rPr lang="pl-PL" sz="1600" dirty="0">
                <a:solidFill>
                  <a:schemeClr val="tx1"/>
                </a:solidFill>
              </a:rPr>
              <a:t>muszą przechowywać dane w chmurze</a:t>
            </a:r>
            <a:endParaRPr lang="en-US" sz="1600" dirty="0">
              <a:solidFill>
                <a:schemeClr val="tx1"/>
              </a:solidFill>
            </a:endParaRPr>
          </a:p>
        </p:txBody>
      </p:sp>
      <p:sp>
        <p:nvSpPr>
          <p:cNvPr id="14" name="Rectangle 13"/>
          <p:cNvSpPr/>
          <p:nvPr/>
        </p:nvSpPr>
        <p:spPr bwMode="auto">
          <a:xfrm>
            <a:off x="6507762" y="3167202"/>
            <a:ext cx="2023676" cy="191996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00848" bIns="68546" numCol="1" rtlCol="0" anchor="t" anchorCtr="0" compatLnSpc="1">
            <a:prstTxWarp prst="textNoShape">
              <a:avLst/>
            </a:prstTxWarp>
          </a:bodyPr>
          <a:lstStyle/>
          <a:p>
            <a:pPr defTabSz="685285">
              <a:lnSpc>
                <a:spcPct val="90000"/>
              </a:lnSpc>
              <a:spcAft>
                <a:spcPts val="900"/>
              </a:spcAft>
            </a:pPr>
            <a:r>
              <a:rPr lang="pl-PL" sz="1600" dirty="0">
                <a:solidFill>
                  <a:schemeClr val="accent1"/>
                </a:solidFill>
              </a:rPr>
              <a:t>Z</a:t>
            </a:r>
            <a:r>
              <a:rPr lang="en-US" sz="1600" dirty="0">
                <a:solidFill>
                  <a:schemeClr val="accent1"/>
                </a:solidFill>
              </a:rPr>
              <a:t> Office 365 </a:t>
            </a:r>
            <a:r>
              <a:rPr lang="en-US" sz="1600" dirty="0" err="1">
                <a:solidFill>
                  <a:schemeClr val="accent1"/>
                </a:solidFill>
              </a:rPr>
              <a:t>ProPlus</a:t>
            </a:r>
            <a:r>
              <a:rPr lang="en-US" sz="1600" dirty="0">
                <a:solidFill>
                  <a:schemeClr val="accent1"/>
                </a:solidFill>
              </a:rPr>
              <a:t> </a:t>
            </a:r>
            <a:r>
              <a:rPr lang="pl-PL" sz="1600" dirty="0">
                <a:solidFill>
                  <a:schemeClr val="accent1"/>
                </a:solidFill>
              </a:rPr>
              <a:t>możesz wybrać gdzie przechowujesz dane – w chmurze, lokalnie lub w obu tych miejscach</a:t>
            </a:r>
            <a:endParaRPr lang="en-US" sz="1600" dirty="0">
              <a:solidFill>
                <a:schemeClr val="accent1"/>
              </a:solidFill>
            </a:endParaRPr>
          </a:p>
        </p:txBody>
      </p:sp>
      <p:cxnSp>
        <p:nvCxnSpPr>
          <p:cNvPr id="15" name="Straight Connector 13"/>
          <p:cNvCxnSpPr/>
          <p:nvPr/>
        </p:nvCxnSpPr>
        <p:spPr>
          <a:xfrm>
            <a:off x="2016169" y="2125383"/>
            <a:ext cx="0" cy="2554086"/>
          </a:xfrm>
          <a:prstGeom prst="line">
            <a:avLst/>
          </a:prstGeom>
          <a:ln w="28575">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3"/>
          <p:cNvCxnSpPr/>
          <p:nvPr/>
        </p:nvCxnSpPr>
        <p:spPr>
          <a:xfrm>
            <a:off x="4194705" y="2125383"/>
            <a:ext cx="0" cy="2554086"/>
          </a:xfrm>
          <a:prstGeom prst="line">
            <a:avLst/>
          </a:prstGeom>
          <a:ln w="28575">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3"/>
          <p:cNvCxnSpPr/>
          <p:nvPr/>
        </p:nvCxnSpPr>
        <p:spPr>
          <a:xfrm>
            <a:off x="6373241" y="2125383"/>
            <a:ext cx="0" cy="2554086"/>
          </a:xfrm>
          <a:prstGeom prst="line">
            <a:avLst/>
          </a:prstGeom>
          <a:ln w="28575">
            <a:solidFill>
              <a:schemeClr val="tx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14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par>
                                <p:cTn id="32" presetID="2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22" presetClass="entr" presetSubtype="4"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0" grpId="0"/>
      <p:bldP spid="11" grpId="0"/>
      <p:bldP spid="12" grpId="0"/>
      <p:bldP spid="13" grpId="0"/>
      <p:bldP spid="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C06F-F0EF-4ED8-9C41-FA96D578E230}"/>
              </a:ext>
            </a:extLst>
          </p:cNvPr>
          <p:cNvSpPr>
            <a:spLocks noGrp="1"/>
          </p:cNvSpPr>
          <p:nvPr>
            <p:ph type="title"/>
          </p:nvPr>
        </p:nvSpPr>
        <p:spPr/>
        <p:txBody>
          <a:bodyPr/>
          <a:lstStyle/>
          <a:p>
            <a:r>
              <a:rPr lang="pl-PL" dirty="0"/>
              <a:t>Plan</a:t>
            </a:r>
            <a:endParaRPr lang="en-US" dirty="0"/>
          </a:p>
        </p:txBody>
      </p:sp>
      <p:sp>
        <p:nvSpPr>
          <p:cNvPr id="3" name="Content Placeholder 2">
            <a:extLst>
              <a:ext uri="{FF2B5EF4-FFF2-40B4-BE49-F238E27FC236}">
                <a16:creationId xmlns:a16="http://schemas.microsoft.com/office/drawing/2014/main" id="{C84C4EA6-5DE7-4F5C-8656-E248228263BB}"/>
              </a:ext>
            </a:extLst>
          </p:cNvPr>
          <p:cNvSpPr>
            <a:spLocks noGrp="1"/>
          </p:cNvSpPr>
          <p:nvPr>
            <p:ph idx="1"/>
          </p:nvPr>
        </p:nvSpPr>
        <p:spPr/>
        <p:txBody>
          <a:bodyPr/>
          <a:lstStyle/>
          <a:p>
            <a:pPr marL="0" indent="0">
              <a:buNone/>
            </a:pPr>
            <a:r>
              <a:rPr lang="pl-PL" sz="2400" dirty="0">
                <a:solidFill>
                  <a:schemeClr val="bg1">
                    <a:lumMod val="75000"/>
                  </a:schemeClr>
                </a:solidFill>
              </a:rPr>
              <a:t>Część 1, 8:30-9:30 (potem 10 min. przerwy)</a:t>
            </a:r>
          </a:p>
          <a:p>
            <a:r>
              <a:rPr lang="pl-PL" sz="2400" dirty="0">
                <a:solidFill>
                  <a:schemeClr val="bg1">
                    <a:lumMod val="75000"/>
                  </a:schemeClr>
                </a:solidFill>
              </a:rPr>
              <a:t>Czym jest chmura [30 min]</a:t>
            </a:r>
          </a:p>
          <a:p>
            <a:r>
              <a:rPr lang="pl-PL" sz="2400" dirty="0">
                <a:solidFill>
                  <a:schemeClr val="bg1">
                    <a:lumMod val="75000"/>
                  </a:schemeClr>
                </a:solidFill>
              </a:rPr>
              <a:t>Rodzaje chmur [30 min]</a:t>
            </a:r>
          </a:p>
          <a:p>
            <a:pPr marL="0" indent="0">
              <a:buNone/>
            </a:pPr>
            <a:r>
              <a:rPr lang="pl-PL" sz="2400" dirty="0">
                <a:solidFill>
                  <a:schemeClr val="bg1">
                    <a:lumMod val="75000"/>
                  </a:schemeClr>
                </a:solidFill>
              </a:rPr>
              <a:t>Część 2, 9:40-11:40 (potem 30 min. przerwy)</a:t>
            </a:r>
          </a:p>
          <a:p>
            <a:r>
              <a:rPr lang="pl-PL" sz="2400" dirty="0">
                <a:solidFill>
                  <a:schemeClr val="bg1">
                    <a:lumMod val="75000"/>
                  </a:schemeClr>
                </a:solidFill>
              </a:rPr>
              <a:t>Chmura Microsoft [1.5 h]</a:t>
            </a:r>
          </a:p>
          <a:p>
            <a:r>
              <a:rPr lang="pl-PL" sz="2400" dirty="0">
                <a:highlight>
                  <a:srgbClr val="00FF00"/>
                </a:highlight>
              </a:rPr>
              <a:t>Q&amp;A </a:t>
            </a:r>
            <a:r>
              <a:rPr lang="pl-PL" sz="2400" dirty="0">
                <a:solidFill>
                  <a:schemeClr val="accent2"/>
                </a:solidFill>
              </a:rPr>
              <a:t>[30 min]</a:t>
            </a:r>
          </a:p>
          <a:p>
            <a:pPr marL="0" indent="0">
              <a:buNone/>
            </a:pPr>
            <a:r>
              <a:rPr lang="pl-PL" sz="2400" dirty="0">
                <a:solidFill>
                  <a:schemeClr val="accent2"/>
                </a:solidFill>
              </a:rPr>
              <a:t>Część 3, </a:t>
            </a:r>
            <a:r>
              <a:rPr lang="pl-PL" sz="2400" dirty="0">
                <a:solidFill>
                  <a:schemeClr val="accent6"/>
                </a:solidFill>
                <a:highlight>
                  <a:srgbClr val="FFFF00"/>
                </a:highlight>
              </a:rPr>
              <a:t>12:10</a:t>
            </a:r>
            <a:r>
              <a:rPr lang="pl-PL" sz="2400" dirty="0">
                <a:solidFill>
                  <a:schemeClr val="accent6"/>
                </a:solidFill>
              </a:rPr>
              <a:t>-13:40 (potem 10 min. przerwy)</a:t>
            </a:r>
            <a:endParaRPr lang="pl-PL" sz="2400" dirty="0">
              <a:solidFill>
                <a:schemeClr val="accent2"/>
              </a:solidFill>
            </a:endParaRPr>
          </a:p>
          <a:p>
            <a:r>
              <a:rPr lang="pl-PL" sz="2400" dirty="0"/>
              <a:t>Azure i usługi </a:t>
            </a:r>
            <a:r>
              <a:rPr lang="pl-PL" sz="2400" dirty="0">
                <a:solidFill>
                  <a:schemeClr val="accent2"/>
                </a:solidFill>
              </a:rPr>
              <a:t>[1.5 h]</a:t>
            </a:r>
          </a:p>
          <a:p>
            <a:pPr marL="0" indent="0">
              <a:buNone/>
            </a:pPr>
            <a:r>
              <a:rPr lang="pl-PL" sz="2400" dirty="0">
                <a:solidFill>
                  <a:schemeClr val="accent2"/>
                </a:solidFill>
              </a:rPr>
              <a:t>Część 4, </a:t>
            </a:r>
            <a:r>
              <a:rPr lang="pl-PL" sz="2400" dirty="0">
                <a:solidFill>
                  <a:schemeClr val="accent6"/>
                </a:solidFill>
              </a:rPr>
              <a:t>13:50-15:20</a:t>
            </a:r>
            <a:endParaRPr lang="pl-PL" sz="2400" dirty="0">
              <a:solidFill>
                <a:schemeClr val="accent2"/>
              </a:solidFill>
            </a:endParaRPr>
          </a:p>
          <a:p>
            <a:r>
              <a:rPr lang="pl-PL" sz="2400" dirty="0"/>
              <a:t>Subskrypcja Azure </a:t>
            </a:r>
            <a:r>
              <a:rPr lang="pl-PL" sz="2400" dirty="0">
                <a:solidFill>
                  <a:schemeClr val="accent2"/>
                </a:solidFill>
              </a:rPr>
              <a:t>[30 min]</a:t>
            </a:r>
          </a:p>
          <a:p>
            <a:r>
              <a:rPr lang="pl-PL" sz="2400" dirty="0"/>
              <a:t>Ceny i koszty </a:t>
            </a:r>
            <a:r>
              <a:rPr lang="pl-PL" sz="2400" dirty="0">
                <a:solidFill>
                  <a:schemeClr val="accent2"/>
                </a:solidFill>
              </a:rPr>
              <a:t>[30 min]</a:t>
            </a:r>
          </a:p>
          <a:p>
            <a:r>
              <a:rPr lang="pl-PL" sz="2400" dirty="0"/>
              <a:t>Q&amp;A </a:t>
            </a:r>
            <a:r>
              <a:rPr lang="pl-PL" sz="2400" dirty="0">
                <a:solidFill>
                  <a:schemeClr val="accent2"/>
                </a:solidFill>
              </a:rPr>
              <a:t>[30 min]</a:t>
            </a:r>
          </a:p>
        </p:txBody>
      </p:sp>
    </p:spTree>
    <p:extLst>
      <p:ext uri="{BB962C8B-B14F-4D97-AF65-F5344CB8AC3E}">
        <p14:creationId xmlns:p14="http://schemas.microsoft.com/office/powerpoint/2010/main" val="873363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F2FA-0B96-46A4-888E-B26E8C7597F3}"/>
              </a:ext>
            </a:extLst>
          </p:cNvPr>
          <p:cNvSpPr>
            <a:spLocks noGrp="1"/>
          </p:cNvSpPr>
          <p:nvPr>
            <p:ph type="title"/>
          </p:nvPr>
        </p:nvSpPr>
        <p:spPr/>
        <p:txBody>
          <a:bodyPr/>
          <a:lstStyle/>
          <a:p>
            <a:r>
              <a:rPr lang="pl-PL" dirty="0" err="1"/>
              <a:t>Azure</a:t>
            </a:r>
            <a:endParaRPr lang="en-US" dirty="0"/>
          </a:p>
        </p:txBody>
      </p:sp>
      <p:sp>
        <p:nvSpPr>
          <p:cNvPr id="4" name="Text Placeholder 3">
            <a:extLst>
              <a:ext uri="{FF2B5EF4-FFF2-40B4-BE49-F238E27FC236}">
                <a16:creationId xmlns:a16="http://schemas.microsoft.com/office/drawing/2014/main" id="{DE73AC4C-FD0D-44E9-81A4-9EED70E7A5C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1179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0C648-075B-4A62-828B-D6CC61A24CE0}"/>
              </a:ext>
            </a:extLst>
          </p:cNvPr>
          <p:cNvSpPr>
            <a:spLocks noGrp="1"/>
          </p:cNvSpPr>
          <p:nvPr>
            <p:ph type="title"/>
          </p:nvPr>
        </p:nvSpPr>
        <p:spPr/>
        <p:txBody>
          <a:bodyPr/>
          <a:lstStyle/>
          <a:p>
            <a:r>
              <a:rPr lang="pl-PL" dirty="0" err="1"/>
              <a:t>Azure</a:t>
            </a:r>
            <a:endParaRPr lang="en-US" dirty="0"/>
          </a:p>
        </p:txBody>
      </p:sp>
      <p:sp>
        <p:nvSpPr>
          <p:cNvPr id="4" name="Content Placeholder 3">
            <a:extLst>
              <a:ext uri="{FF2B5EF4-FFF2-40B4-BE49-F238E27FC236}">
                <a16:creationId xmlns:a16="http://schemas.microsoft.com/office/drawing/2014/main" id="{6792DFD5-1E49-49B0-B6FE-B7B8EFE04932}"/>
              </a:ext>
            </a:extLst>
          </p:cNvPr>
          <p:cNvSpPr>
            <a:spLocks noGrp="1"/>
          </p:cNvSpPr>
          <p:nvPr>
            <p:ph idx="1"/>
          </p:nvPr>
        </p:nvSpPr>
        <p:spPr/>
        <p:txBody>
          <a:bodyPr/>
          <a:lstStyle/>
          <a:p>
            <a:r>
              <a:rPr lang="pl-PL" dirty="0"/>
              <a:t>Publiczna chmura Microsoft w modelu</a:t>
            </a:r>
          </a:p>
          <a:p>
            <a:pPr lvl="1"/>
            <a:r>
              <a:rPr lang="pl-PL" dirty="0"/>
              <a:t>IaaS</a:t>
            </a:r>
          </a:p>
          <a:p>
            <a:pPr lvl="1"/>
            <a:r>
              <a:rPr lang="pl-PL" dirty="0"/>
              <a:t>PaaS</a:t>
            </a:r>
          </a:p>
          <a:p>
            <a:r>
              <a:rPr lang="pl-PL" dirty="0"/>
              <a:t>Na początek</a:t>
            </a:r>
            <a:endParaRPr lang="pl-PL" dirty="0">
              <a:solidFill>
                <a:schemeClr val="accent2"/>
              </a:solidFill>
            </a:endParaRPr>
          </a:p>
          <a:p>
            <a:pPr lvl="1"/>
            <a:r>
              <a:rPr lang="pl-PL" dirty="0"/>
              <a:t>Teraz o historii</a:t>
            </a:r>
          </a:p>
          <a:p>
            <a:pPr lvl="1"/>
            <a:r>
              <a:rPr lang="pl-PL" dirty="0"/>
              <a:t>Również o wsparciu</a:t>
            </a:r>
          </a:p>
          <a:p>
            <a:pPr lvl="1"/>
            <a:r>
              <a:rPr lang="pl-PL" dirty="0"/>
              <a:t>Oraz strategii dla chmury</a:t>
            </a:r>
          </a:p>
          <a:p>
            <a:pPr lvl="1"/>
            <a:r>
              <a:rPr lang="pl-PL" dirty="0"/>
              <a:t>Wstęp do usług Azure</a:t>
            </a:r>
          </a:p>
          <a:p>
            <a:r>
              <a:rPr lang="pl-PL" dirty="0"/>
              <a:t>Będą też przykładowe scenariusze</a:t>
            </a:r>
            <a:endParaRPr lang="en-US" dirty="0"/>
          </a:p>
        </p:txBody>
      </p:sp>
    </p:spTree>
    <p:extLst>
      <p:ext uri="{BB962C8B-B14F-4D97-AF65-F5344CB8AC3E}">
        <p14:creationId xmlns:p14="http://schemas.microsoft.com/office/powerpoint/2010/main" val="2590071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DFB4F-DEE5-4374-B954-EEBFD5D4DB46}"/>
              </a:ext>
            </a:extLst>
          </p:cNvPr>
          <p:cNvSpPr>
            <a:spLocks noGrp="1"/>
          </p:cNvSpPr>
          <p:nvPr>
            <p:ph type="title"/>
          </p:nvPr>
        </p:nvSpPr>
        <p:spPr/>
        <p:txBody>
          <a:bodyPr/>
          <a:lstStyle/>
          <a:p>
            <a:r>
              <a:rPr lang="pl-PL" dirty="0"/>
              <a:t>Historia chmury </a:t>
            </a:r>
            <a:r>
              <a:rPr lang="pl-PL" dirty="0" err="1"/>
              <a:t>Azure</a:t>
            </a:r>
            <a:endParaRPr lang="en-US" dirty="0"/>
          </a:p>
        </p:txBody>
      </p:sp>
      <p:sp>
        <p:nvSpPr>
          <p:cNvPr id="3" name="Content Placeholder 2">
            <a:extLst>
              <a:ext uri="{FF2B5EF4-FFF2-40B4-BE49-F238E27FC236}">
                <a16:creationId xmlns:a16="http://schemas.microsoft.com/office/drawing/2014/main" id="{D6F32C7A-4A6F-475A-9B52-AC31B24EB9AD}"/>
              </a:ext>
            </a:extLst>
          </p:cNvPr>
          <p:cNvSpPr>
            <a:spLocks noGrp="1"/>
          </p:cNvSpPr>
          <p:nvPr>
            <p:ph idx="1"/>
          </p:nvPr>
        </p:nvSpPr>
        <p:spPr/>
        <p:txBody>
          <a:bodyPr/>
          <a:lstStyle/>
          <a:p>
            <a:r>
              <a:rPr lang="pl-PL" dirty="0"/>
              <a:t>20</a:t>
            </a:r>
            <a:r>
              <a:rPr lang="pl-PL" u="sng" dirty="0">
                <a:solidFill>
                  <a:schemeClr val="accent2"/>
                </a:solidFill>
              </a:rPr>
              <a:t>08</a:t>
            </a:r>
            <a:r>
              <a:rPr lang="pl-PL" dirty="0"/>
              <a:t>.10.27 </a:t>
            </a:r>
            <a:r>
              <a:rPr lang="pl-PL" dirty="0">
                <a:sym typeface="Wingdings" panose="05000000000000000000" pitchFamily="2" charset="2"/>
              </a:rPr>
              <a:t></a:t>
            </a:r>
            <a:r>
              <a:rPr lang="pl-PL" dirty="0"/>
              <a:t> </a:t>
            </a:r>
            <a:r>
              <a:rPr lang="pl-PL" dirty="0">
                <a:solidFill>
                  <a:schemeClr val="accent2"/>
                </a:solidFill>
              </a:rPr>
              <a:t>Windows</a:t>
            </a:r>
            <a:r>
              <a:rPr lang="pl-PL" dirty="0"/>
              <a:t> </a:t>
            </a:r>
            <a:r>
              <a:rPr lang="pl-PL" dirty="0" err="1"/>
              <a:t>Azure</a:t>
            </a:r>
            <a:endParaRPr lang="pl-PL" dirty="0"/>
          </a:p>
          <a:p>
            <a:pPr lvl="1"/>
            <a:r>
              <a:rPr lang="pl-PL" dirty="0" err="1"/>
              <a:t>Azure</a:t>
            </a:r>
            <a:r>
              <a:rPr lang="pl-PL" dirty="0"/>
              <a:t> </a:t>
            </a:r>
            <a:r>
              <a:rPr lang="pl-PL" dirty="0" err="1"/>
              <a:t>Cloud</a:t>
            </a:r>
            <a:r>
              <a:rPr lang="pl-PL" dirty="0"/>
              <a:t> Services (Web Role, </a:t>
            </a:r>
            <a:r>
              <a:rPr lang="pl-PL" dirty="0" err="1"/>
              <a:t>Worker</a:t>
            </a:r>
            <a:r>
              <a:rPr lang="pl-PL" dirty="0"/>
              <a:t> Role)</a:t>
            </a:r>
          </a:p>
          <a:p>
            <a:pPr lvl="1"/>
            <a:r>
              <a:rPr lang="pl-PL" dirty="0" err="1"/>
              <a:t>Azure</a:t>
            </a:r>
            <a:r>
              <a:rPr lang="pl-PL" dirty="0"/>
              <a:t> Storage</a:t>
            </a:r>
          </a:p>
          <a:p>
            <a:pPr lvl="1"/>
            <a:r>
              <a:rPr lang="pl-PL" dirty="0"/>
              <a:t>SQL Data Services</a:t>
            </a:r>
          </a:p>
          <a:p>
            <a:r>
              <a:rPr lang="pl-PL" dirty="0"/>
              <a:t>20</a:t>
            </a:r>
            <a:r>
              <a:rPr lang="pl-PL" u="sng" dirty="0">
                <a:solidFill>
                  <a:schemeClr val="accent2"/>
                </a:solidFill>
              </a:rPr>
              <a:t>12</a:t>
            </a:r>
            <a:r>
              <a:rPr lang="pl-PL" dirty="0"/>
              <a:t>.06.07</a:t>
            </a:r>
          </a:p>
          <a:p>
            <a:pPr lvl="1"/>
            <a:r>
              <a:rPr lang="pl-PL" dirty="0"/>
              <a:t>Virtual </a:t>
            </a:r>
            <a:r>
              <a:rPr lang="pl-PL" dirty="0" err="1"/>
              <a:t>Machines</a:t>
            </a:r>
            <a:r>
              <a:rPr lang="pl-PL" dirty="0"/>
              <a:t> + Virtual Networks</a:t>
            </a:r>
          </a:p>
          <a:p>
            <a:pPr lvl="1"/>
            <a:r>
              <a:rPr lang="pl-PL" dirty="0"/>
              <a:t>Web </a:t>
            </a:r>
            <a:r>
              <a:rPr lang="pl-PL" dirty="0" err="1"/>
              <a:t>Sites</a:t>
            </a:r>
            <a:endParaRPr lang="pl-PL" dirty="0"/>
          </a:p>
          <a:p>
            <a:pPr lvl="1"/>
            <a:r>
              <a:rPr lang="pl-PL" dirty="0"/>
              <a:t>Management Portal</a:t>
            </a:r>
          </a:p>
          <a:p>
            <a:r>
              <a:rPr lang="pl-PL" dirty="0"/>
              <a:t>20</a:t>
            </a:r>
            <a:r>
              <a:rPr lang="pl-PL" u="sng" dirty="0">
                <a:solidFill>
                  <a:schemeClr val="accent2"/>
                </a:solidFill>
              </a:rPr>
              <a:t>14</a:t>
            </a:r>
            <a:r>
              <a:rPr lang="pl-PL" dirty="0"/>
              <a:t> – Windows </a:t>
            </a:r>
            <a:r>
              <a:rPr lang="pl-PL" dirty="0" err="1"/>
              <a:t>Azure</a:t>
            </a:r>
            <a:r>
              <a:rPr lang="pl-PL" dirty="0"/>
              <a:t> </a:t>
            </a:r>
            <a:r>
              <a:rPr lang="pl-PL" dirty="0">
                <a:sym typeface="Wingdings" panose="05000000000000000000" pitchFamily="2" charset="2"/>
              </a:rPr>
              <a:t> </a:t>
            </a:r>
            <a:r>
              <a:rPr lang="pl-PL" dirty="0">
                <a:solidFill>
                  <a:schemeClr val="accent2"/>
                </a:solidFill>
                <a:sym typeface="Wingdings" panose="05000000000000000000" pitchFamily="2" charset="2"/>
              </a:rPr>
              <a:t>Microsoft </a:t>
            </a:r>
            <a:r>
              <a:rPr lang="pl-PL" dirty="0" err="1">
                <a:solidFill>
                  <a:schemeClr val="accent2"/>
                </a:solidFill>
                <a:sym typeface="Wingdings" panose="05000000000000000000" pitchFamily="2" charset="2"/>
              </a:rPr>
              <a:t>Azure</a:t>
            </a:r>
            <a:endParaRPr lang="en-US" dirty="0">
              <a:solidFill>
                <a:schemeClr val="accent2"/>
              </a:solidFill>
            </a:endParaRPr>
          </a:p>
        </p:txBody>
      </p:sp>
      <p:pic>
        <p:nvPicPr>
          <p:cNvPr id="4" name="Picture 3">
            <a:extLst>
              <a:ext uri="{FF2B5EF4-FFF2-40B4-BE49-F238E27FC236}">
                <a16:creationId xmlns:a16="http://schemas.microsoft.com/office/drawing/2014/main" id="{368B648A-1C7D-4992-B2E3-8C8A4E77B67B}"/>
              </a:ext>
            </a:extLst>
          </p:cNvPr>
          <p:cNvPicPr>
            <a:picLocks noChangeAspect="1"/>
          </p:cNvPicPr>
          <p:nvPr/>
        </p:nvPicPr>
        <p:blipFill>
          <a:blip r:embed="rId2"/>
          <a:stretch>
            <a:fillRect/>
          </a:stretch>
        </p:blipFill>
        <p:spPr>
          <a:xfrm>
            <a:off x="4139952" y="2276872"/>
            <a:ext cx="4811694" cy="93610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969AAD1-D3F9-4430-8399-2FBA4062097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60232" y="3313306"/>
            <a:ext cx="2363979" cy="17688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678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8267-1A2B-4523-BBE9-30DAE2B02181}"/>
              </a:ext>
            </a:extLst>
          </p:cNvPr>
          <p:cNvSpPr>
            <a:spLocks noGrp="1"/>
          </p:cNvSpPr>
          <p:nvPr>
            <p:ph type="title"/>
          </p:nvPr>
        </p:nvSpPr>
        <p:spPr/>
        <p:txBody>
          <a:bodyPr/>
          <a:lstStyle/>
          <a:p>
            <a:r>
              <a:rPr lang="pl-PL" dirty="0"/>
              <a:t>O czym opowiem</a:t>
            </a:r>
            <a:endParaRPr lang="en-US" dirty="0"/>
          </a:p>
        </p:txBody>
      </p:sp>
      <p:sp>
        <p:nvSpPr>
          <p:cNvPr id="3" name="Content Placeholder 2">
            <a:extLst>
              <a:ext uri="{FF2B5EF4-FFF2-40B4-BE49-F238E27FC236}">
                <a16:creationId xmlns:a16="http://schemas.microsoft.com/office/drawing/2014/main" id="{4E26702F-0ED8-43EA-82A1-FF56C9E49467}"/>
              </a:ext>
            </a:extLst>
          </p:cNvPr>
          <p:cNvSpPr>
            <a:spLocks noGrp="1"/>
          </p:cNvSpPr>
          <p:nvPr>
            <p:ph idx="1"/>
          </p:nvPr>
        </p:nvSpPr>
        <p:spPr/>
        <p:txBody>
          <a:bodyPr/>
          <a:lstStyle/>
          <a:p>
            <a:r>
              <a:rPr lang="pl-PL" dirty="0"/>
              <a:t>Co to jest chmura?</a:t>
            </a:r>
          </a:p>
          <a:p>
            <a:r>
              <a:rPr lang="pl-PL" dirty="0"/>
              <a:t>Dlaczego chmura?</a:t>
            </a:r>
          </a:p>
          <a:p>
            <a:r>
              <a:rPr lang="pl-PL" dirty="0"/>
              <a:t>Korzyści z chmury</a:t>
            </a:r>
            <a:endParaRPr lang="en-US" dirty="0"/>
          </a:p>
        </p:txBody>
      </p:sp>
    </p:spTree>
    <p:extLst>
      <p:ext uri="{BB962C8B-B14F-4D97-AF65-F5344CB8AC3E}">
        <p14:creationId xmlns:p14="http://schemas.microsoft.com/office/powerpoint/2010/main" val="8267233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F6882-84FF-4137-8986-2DCD263C97CD}"/>
              </a:ext>
            </a:extLst>
          </p:cNvPr>
          <p:cNvSpPr>
            <a:spLocks noGrp="1"/>
          </p:cNvSpPr>
          <p:nvPr>
            <p:ph type="title"/>
          </p:nvPr>
        </p:nvSpPr>
        <p:spPr/>
        <p:txBody>
          <a:bodyPr/>
          <a:lstStyle/>
          <a:p>
            <a:r>
              <a:rPr lang="pl-PL" dirty="0"/>
              <a:t>Wsparcie w chmurze </a:t>
            </a:r>
            <a:r>
              <a:rPr lang="pl-PL" dirty="0" err="1"/>
              <a:t>Azure</a:t>
            </a:r>
            <a:endParaRPr lang="en-US" dirty="0"/>
          </a:p>
        </p:txBody>
      </p:sp>
      <p:sp>
        <p:nvSpPr>
          <p:cNvPr id="3" name="Content Placeholder 2">
            <a:extLst>
              <a:ext uri="{FF2B5EF4-FFF2-40B4-BE49-F238E27FC236}">
                <a16:creationId xmlns:a16="http://schemas.microsoft.com/office/drawing/2014/main" id="{2997EAED-E2CB-4C96-8E43-A21A45039984}"/>
              </a:ext>
            </a:extLst>
          </p:cNvPr>
          <p:cNvSpPr>
            <a:spLocks noGrp="1"/>
          </p:cNvSpPr>
          <p:nvPr>
            <p:ph idx="1"/>
          </p:nvPr>
        </p:nvSpPr>
        <p:spPr/>
        <p:txBody>
          <a:bodyPr/>
          <a:lstStyle/>
          <a:p>
            <a:r>
              <a:rPr lang="pl-PL" dirty="0"/>
              <a:t>Podstawowe jest bezpłatne</a:t>
            </a:r>
          </a:p>
          <a:p>
            <a:r>
              <a:rPr lang="pl-PL" dirty="0"/>
              <a:t>Duży wybór płatnego</a:t>
            </a:r>
          </a:p>
          <a:p>
            <a:r>
              <a:rPr lang="pl-PL" dirty="0"/>
              <a:t>Dopasowany do Klienta</a:t>
            </a:r>
            <a:endParaRPr lang="en-US" dirty="0"/>
          </a:p>
        </p:txBody>
      </p:sp>
      <p:pic>
        <p:nvPicPr>
          <p:cNvPr id="4" name="Picture 3">
            <a:extLst>
              <a:ext uri="{FF2B5EF4-FFF2-40B4-BE49-F238E27FC236}">
                <a16:creationId xmlns:a16="http://schemas.microsoft.com/office/drawing/2014/main" id="{DC8EBDDB-586E-48F2-BB93-310354E38B0C}"/>
              </a:ext>
            </a:extLst>
          </p:cNvPr>
          <p:cNvPicPr>
            <a:picLocks noChangeAspect="1"/>
          </p:cNvPicPr>
          <p:nvPr/>
        </p:nvPicPr>
        <p:blipFill>
          <a:blip r:embed="rId2"/>
          <a:stretch>
            <a:fillRect/>
          </a:stretch>
        </p:blipFill>
        <p:spPr>
          <a:xfrm>
            <a:off x="5580112" y="980728"/>
            <a:ext cx="3456384" cy="5578199"/>
          </a:xfrm>
          <a:prstGeom prst="rect">
            <a:avLst/>
          </a:prstGeom>
        </p:spPr>
      </p:pic>
      <p:grpSp>
        <p:nvGrpSpPr>
          <p:cNvPr id="9" name="Group 8">
            <a:extLst>
              <a:ext uri="{FF2B5EF4-FFF2-40B4-BE49-F238E27FC236}">
                <a16:creationId xmlns:a16="http://schemas.microsoft.com/office/drawing/2014/main" id="{205A317B-D872-4794-9689-F3BCED338813}"/>
              </a:ext>
            </a:extLst>
          </p:cNvPr>
          <p:cNvGrpSpPr/>
          <p:nvPr/>
        </p:nvGrpSpPr>
        <p:grpSpPr>
          <a:xfrm>
            <a:off x="457200" y="3212976"/>
            <a:ext cx="8162720" cy="1872208"/>
            <a:chOff x="297713" y="2636912"/>
            <a:chExt cx="8162720" cy="1872208"/>
          </a:xfrm>
        </p:grpSpPr>
        <p:grpSp>
          <p:nvGrpSpPr>
            <p:cNvPr id="7" name="Group 6">
              <a:extLst>
                <a:ext uri="{FF2B5EF4-FFF2-40B4-BE49-F238E27FC236}">
                  <a16:creationId xmlns:a16="http://schemas.microsoft.com/office/drawing/2014/main" id="{00F152E7-658E-42D1-99F7-B9785A698256}"/>
                </a:ext>
              </a:extLst>
            </p:cNvPr>
            <p:cNvGrpSpPr/>
            <p:nvPr/>
          </p:nvGrpSpPr>
          <p:grpSpPr>
            <a:xfrm>
              <a:off x="337570" y="2636912"/>
              <a:ext cx="8100392" cy="1823245"/>
              <a:chOff x="107504" y="1828729"/>
              <a:chExt cx="8100392" cy="1823245"/>
            </a:xfrm>
          </p:grpSpPr>
          <p:pic>
            <p:nvPicPr>
              <p:cNvPr id="5" name="Picture 4">
                <a:extLst>
                  <a:ext uri="{FF2B5EF4-FFF2-40B4-BE49-F238E27FC236}">
                    <a16:creationId xmlns:a16="http://schemas.microsoft.com/office/drawing/2014/main" id="{4FCE780C-71DB-4541-BE7F-6C02D0AF9418}"/>
                  </a:ext>
                </a:extLst>
              </p:cNvPr>
              <p:cNvPicPr>
                <a:picLocks noChangeAspect="1"/>
              </p:cNvPicPr>
              <p:nvPr/>
            </p:nvPicPr>
            <p:blipFill>
              <a:blip r:embed="rId3"/>
              <a:stretch>
                <a:fillRect/>
              </a:stretch>
            </p:blipFill>
            <p:spPr>
              <a:xfrm>
                <a:off x="179512" y="1828729"/>
                <a:ext cx="8028384" cy="1730548"/>
              </a:xfrm>
              <a:prstGeom prst="rect">
                <a:avLst/>
              </a:prstGeom>
            </p:spPr>
          </p:pic>
          <p:pic>
            <p:nvPicPr>
              <p:cNvPr id="6" name="Picture 5">
                <a:extLst>
                  <a:ext uri="{FF2B5EF4-FFF2-40B4-BE49-F238E27FC236}">
                    <a16:creationId xmlns:a16="http://schemas.microsoft.com/office/drawing/2014/main" id="{FD9F1959-C94A-470D-B5C7-071B1ED0A401}"/>
                  </a:ext>
                </a:extLst>
              </p:cNvPr>
              <p:cNvPicPr>
                <a:picLocks noChangeAspect="1"/>
              </p:cNvPicPr>
              <p:nvPr/>
            </p:nvPicPr>
            <p:blipFill rotWithShape="1">
              <a:blip r:embed="rId4"/>
              <a:srcRect r="4667"/>
              <a:stretch/>
            </p:blipFill>
            <p:spPr>
              <a:xfrm>
                <a:off x="107504" y="3110656"/>
                <a:ext cx="8100392" cy="541318"/>
              </a:xfrm>
              <a:prstGeom prst="rect">
                <a:avLst/>
              </a:prstGeom>
            </p:spPr>
          </p:pic>
        </p:grpSp>
        <p:sp>
          <p:nvSpPr>
            <p:cNvPr id="8" name="Rectangle 7">
              <a:extLst>
                <a:ext uri="{FF2B5EF4-FFF2-40B4-BE49-F238E27FC236}">
                  <a16:creationId xmlns:a16="http://schemas.microsoft.com/office/drawing/2014/main" id="{C6551913-EF63-4E15-BA31-D6A1A50F83CA}"/>
                </a:ext>
              </a:extLst>
            </p:cNvPr>
            <p:cNvSpPr/>
            <p:nvPr/>
          </p:nvSpPr>
          <p:spPr>
            <a:xfrm>
              <a:off x="297713" y="2636912"/>
              <a:ext cx="8162720" cy="187220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44016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3AD7-7EA6-4FA6-B8C4-E61B9A1FEA4B}"/>
              </a:ext>
            </a:extLst>
          </p:cNvPr>
          <p:cNvSpPr>
            <a:spLocks noGrp="1"/>
          </p:cNvSpPr>
          <p:nvPr>
            <p:ph type="title"/>
          </p:nvPr>
        </p:nvSpPr>
        <p:spPr/>
        <p:txBody>
          <a:bodyPr/>
          <a:lstStyle/>
          <a:p>
            <a:r>
              <a:rPr lang="pl-PL" dirty="0" err="1"/>
              <a:t>Intelligent</a:t>
            </a:r>
            <a:r>
              <a:rPr lang="pl-PL" dirty="0"/>
              <a:t> </a:t>
            </a:r>
            <a:r>
              <a:rPr lang="pl-PL" dirty="0" err="1"/>
              <a:t>Cloud</a:t>
            </a:r>
            <a:r>
              <a:rPr lang="pl-PL" dirty="0"/>
              <a:t> &amp; Edge</a:t>
            </a:r>
            <a:endParaRPr lang="en-US" dirty="0"/>
          </a:p>
        </p:txBody>
      </p:sp>
      <p:pic>
        <p:nvPicPr>
          <p:cNvPr id="188" name="Picture 187">
            <a:extLst>
              <a:ext uri="{FF2B5EF4-FFF2-40B4-BE49-F238E27FC236}">
                <a16:creationId xmlns:a16="http://schemas.microsoft.com/office/drawing/2014/main" id="{C59765EB-AB22-4E43-A9E7-7FBC95566ABD}"/>
              </a:ext>
            </a:extLst>
          </p:cNvPr>
          <p:cNvPicPr>
            <a:picLocks noChangeAspect="1"/>
          </p:cNvPicPr>
          <p:nvPr/>
        </p:nvPicPr>
        <p:blipFill>
          <a:blip r:embed="rId2"/>
          <a:stretch>
            <a:fillRect/>
          </a:stretch>
        </p:blipFill>
        <p:spPr>
          <a:xfrm>
            <a:off x="323528" y="1340768"/>
            <a:ext cx="8496944" cy="4724654"/>
          </a:xfrm>
          <a:prstGeom prst="rect">
            <a:avLst/>
          </a:prstGeom>
        </p:spPr>
      </p:pic>
    </p:spTree>
    <p:extLst>
      <p:ext uri="{BB962C8B-B14F-4D97-AF65-F5344CB8AC3E}">
        <p14:creationId xmlns:p14="http://schemas.microsoft.com/office/powerpoint/2010/main" val="5396096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499E-0EDF-45DB-82A6-5C57422092EB}"/>
              </a:ext>
            </a:extLst>
          </p:cNvPr>
          <p:cNvSpPr>
            <a:spLocks noGrp="1"/>
          </p:cNvSpPr>
          <p:nvPr>
            <p:ph type="title"/>
          </p:nvPr>
        </p:nvSpPr>
        <p:spPr/>
        <p:txBody>
          <a:bodyPr/>
          <a:lstStyle/>
          <a:p>
            <a:r>
              <a:rPr lang="pl-PL" dirty="0"/>
              <a:t>Scenariusze</a:t>
            </a:r>
            <a:endParaRPr lang="en-US" dirty="0"/>
          </a:p>
        </p:txBody>
      </p:sp>
      <p:sp>
        <p:nvSpPr>
          <p:cNvPr id="3" name="Text Placeholder 2">
            <a:extLst>
              <a:ext uri="{FF2B5EF4-FFF2-40B4-BE49-F238E27FC236}">
                <a16:creationId xmlns:a16="http://schemas.microsoft.com/office/drawing/2014/main" id="{18DE4CC0-DD66-420A-B32D-C9887C1CBA7E}"/>
              </a:ext>
            </a:extLst>
          </p:cNvPr>
          <p:cNvSpPr>
            <a:spLocks noGrp="1"/>
          </p:cNvSpPr>
          <p:nvPr>
            <p:ph type="body" idx="1"/>
          </p:nvPr>
        </p:nvSpPr>
        <p:spPr/>
        <p:txBody>
          <a:bodyPr/>
          <a:lstStyle/>
          <a:p>
            <a:r>
              <a:rPr lang="pl-PL" dirty="0"/>
              <a:t>Jak można korzystać z </a:t>
            </a:r>
            <a:r>
              <a:rPr lang="pl-PL" dirty="0" err="1"/>
              <a:t>Azure</a:t>
            </a:r>
            <a:endParaRPr lang="en-US" dirty="0"/>
          </a:p>
        </p:txBody>
      </p:sp>
    </p:spTree>
    <p:extLst>
      <p:ext uri="{BB962C8B-B14F-4D97-AF65-F5344CB8AC3E}">
        <p14:creationId xmlns:p14="http://schemas.microsoft.com/office/powerpoint/2010/main" val="16326015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DCC5F-5AF7-46E0-9037-A5BCDC5BC1DC}"/>
              </a:ext>
            </a:extLst>
          </p:cNvPr>
          <p:cNvSpPr>
            <a:spLocks noGrp="1"/>
          </p:cNvSpPr>
          <p:nvPr>
            <p:ph type="title"/>
          </p:nvPr>
        </p:nvSpPr>
        <p:spPr/>
        <p:txBody>
          <a:bodyPr/>
          <a:lstStyle/>
          <a:p>
            <a:r>
              <a:rPr lang="pl-PL" dirty="0"/>
              <a:t>Do czego można użyć </a:t>
            </a:r>
            <a:r>
              <a:rPr lang="pl-PL" dirty="0" err="1"/>
              <a:t>Azure</a:t>
            </a:r>
            <a:r>
              <a:rPr lang="pl-PL" dirty="0"/>
              <a:t>?</a:t>
            </a:r>
            <a:endParaRPr lang="en-US" dirty="0"/>
          </a:p>
        </p:txBody>
      </p:sp>
      <p:sp>
        <p:nvSpPr>
          <p:cNvPr id="3" name="Content Placeholder 2">
            <a:extLst>
              <a:ext uri="{FF2B5EF4-FFF2-40B4-BE49-F238E27FC236}">
                <a16:creationId xmlns:a16="http://schemas.microsoft.com/office/drawing/2014/main" id="{20024DF1-C076-4DF8-AB3F-B248C729EEBC}"/>
              </a:ext>
            </a:extLst>
          </p:cNvPr>
          <p:cNvSpPr>
            <a:spLocks noGrp="1"/>
          </p:cNvSpPr>
          <p:nvPr>
            <p:ph idx="1"/>
          </p:nvPr>
        </p:nvSpPr>
        <p:spPr/>
        <p:txBody>
          <a:bodyPr/>
          <a:lstStyle/>
          <a:p>
            <a:r>
              <a:rPr lang="pl-PL" dirty="0"/>
              <a:t>To tylko </a:t>
            </a:r>
            <a:r>
              <a:rPr lang="pl-PL" dirty="0">
                <a:solidFill>
                  <a:schemeClr val="accent2"/>
                </a:solidFill>
              </a:rPr>
              <a:t>kilka</a:t>
            </a:r>
            <a:r>
              <a:rPr lang="pl-PL" dirty="0"/>
              <a:t> przykładów</a:t>
            </a:r>
          </a:p>
          <a:p>
            <a:r>
              <a:rPr lang="pl-PL" dirty="0"/>
              <a:t>Może być ich dużo, dużo więcej</a:t>
            </a:r>
          </a:p>
          <a:p>
            <a:r>
              <a:rPr lang="pl-PL" dirty="0"/>
              <a:t>Wybrane 3</a:t>
            </a:r>
          </a:p>
          <a:p>
            <a:pPr lvl="1"/>
            <a:r>
              <a:rPr lang="pl-PL" dirty="0"/>
              <a:t>Przechowywanie i backup danych</a:t>
            </a:r>
          </a:p>
          <a:p>
            <a:pPr lvl="1"/>
            <a:r>
              <a:rPr lang="pl-PL" dirty="0"/>
              <a:t>Tworzenie, testowanie i uruchamianie aplikacji</a:t>
            </a:r>
          </a:p>
          <a:p>
            <a:pPr lvl="1"/>
            <a:r>
              <a:rPr lang="pl-PL" dirty="0"/>
              <a:t>Rozszerzanie własnej infrastruktury</a:t>
            </a:r>
          </a:p>
        </p:txBody>
      </p:sp>
    </p:spTree>
    <p:extLst>
      <p:ext uri="{BB962C8B-B14F-4D97-AF65-F5344CB8AC3E}">
        <p14:creationId xmlns:p14="http://schemas.microsoft.com/office/powerpoint/2010/main" val="18966807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39552" y="5301208"/>
            <a:ext cx="5042389" cy="0"/>
          </a:xfrm>
          <a:prstGeom prst="line">
            <a:avLst/>
          </a:prstGeom>
          <a:ln w="3175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 name="Rectangle 5"/>
          <p:cNvSpPr>
            <a:spLocks noChangeArrowheads="1"/>
          </p:cNvSpPr>
          <p:nvPr/>
        </p:nvSpPr>
        <p:spPr bwMode="auto">
          <a:xfrm>
            <a:off x="2244099" y="5340525"/>
            <a:ext cx="510372" cy="295451"/>
          </a:xfrm>
          <a:prstGeom prst="rect">
            <a:avLst/>
          </a:prstGeom>
          <a:noFill/>
          <a:ln w="9525">
            <a:noFill/>
            <a:miter lim="800000"/>
            <a:headEnd/>
            <a:tailEnd/>
          </a:ln>
          <a:effectLst/>
        </p:spPr>
        <p:txBody>
          <a:bodyPr wrap="none" lIns="68568" tIns="34283" rIns="68568" bIns="34283" anchor="ctr">
            <a:prstTxWarp prst="textNoShape">
              <a:avLst/>
            </a:prstTxWarp>
            <a:spAutoFit/>
          </a:bodyPr>
          <a:lstStyle/>
          <a:p>
            <a:pPr algn="ctr" defTabSz="685710">
              <a:defRPr/>
            </a:pPr>
            <a:r>
              <a:rPr lang="pl-PL" sz="1470" b="1" kern="0" dirty="0">
                <a:gradFill>
                  <a:gsLst>
                    <a:gs pos="0">
                      <a:srgbClr val="505050"/>
                    </a:gs>
                    <a:gs pos="100000">
                      <a:srgbClr val="505050"/>
                    </a:gs>
                  </a:gsLst>
                  <a:lin ang="5400000" scaled="1"/>
                </a:gradFill>
                <a:latin typeface="Segoe UI Light"/>
                <a:ea typeface="Segoe UI" pitchFamily="34" charset="0"/>
                <a:cs typeface="Segoe UI" pitchFamily="34" charset="0"/>
              </a:rPr>
              <a:t>Czas</a:t>
            </a:r>
            <a:endParaRPr lang="en-US" sz="1470" b="1" kern="0" dirty="0">
              <a:gradFill>
                <a:gsLst>
                  <a:gs pos="0">
                    <a:srgbClr val="505050"/>
                  </a:gs>
                  <a:gs pos="100000">
                    <a:srgbClr val="505050"/>
                  </a:gs>
                </a:gsLst>
                <a:lin ang="5400000" scaled="1"/>
              </a:gradFill>
              <a:latin typeface="Segoe UI Light"/>
              <a:ea typeface="Segoe UI" pitchFamily="34" charset="0"/>
              <a:cs typeface="Segoe UI" pitchFamily="34" charset="0"/>
            </a:endParaRPr>
          </a:p>
        </p:txBody>
      </p:sp>
      <p:sp>
        <p:nvSpPr>
          <p:cNvPr id="7" name="Freeform 6"/>
          <p:cNvSpPr/>
          <p:nvPr/>
        </p:nvSpPr>
        <p:spPr bwMode="auto">
          <a:xfrm>
            <a:off x="539553" y="2341370"/>
            <a:ext cx="3738362" cy="2612106"/>
          </a:xfrm>
          <a:custGeom>
            <a:avLst/>
            <a:gdLst>
              <a:gd name="connsiteX0" fmla="*/ 0 w 6743700"/>
              <a:gd name="connsiteY0" fmla="*/ 3708400 h 3708400"/>
              <a:gd name="connsiteX1" fmla="*/ 787400 w 6743700"/>
              <a:gd name="connsiteY1" fmla="*/ 3632200 h 3708400"/>
              <a:gd name="connsiteX2" fmla="*/ 1727200 w 6743700"/>
              <a:gd name="connsiteY2" fmla="*/ 3429000 h 3708400"/>
              <a:gd name="connsiteX3" fmla="*/ 2552700 w 6743700"/>
              <a:gd name="connsiteY3" fmla="*/ 3149600 h 3708400"/>
              <a:gd name="connsiteX4" fmla="*/ 3340100 w 6743700"/>
              <a:gd name="connsiteY4" fmla="*/ 2781300 h 3708400"/>
              <a:gd name="connsiteX5" fmla="*/ 4343400 w 6743700"/>
              <a:gd name="connsiteY5" fmla="*/ 2197100 h 3708400"/>
              <a:gd name="connsiteX6" fmla="*/ 5321300 w 6743700"/>
              <a:gd name="connsiteY6" fmla="*/ 1447800 h 3708400"/>
              <a:gd name="connsiteX7" fmla="*/ 6286500 w 6743700"/>
              <a:gd name="connsiteY7" fmla="*/ 520700 h 3708400"/>
              <a:gd name="connsiteX8" fmla="*/ 6743700 w 6743700"/>
              <a:gd name="connsiteY8" fmla="*/ 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43700" h="3708400">
                <a:moveTo>
                  <a:pt x="0" y="3708400"/>
                </a:moveTo>
                <a:cubicBezTo>
                  <a:pt x="249766" y="3693583"/>
                  <a:pt x="499533" y="3678767"/>
                  <a:pt x="787400" y="3632200"/>
                </a:cubicBezTo>
                <a:cubicBezTo>
                  <a:pt x="1075267" y="3585633"/>
                  <a:pt x="1432984" y="3509433"/>
                  <a:pt x="1727200" y="3429000"/>
                </a:cubicBezTo>
                <a:cubicBezTo>
                  <a:pt x="2021416" y="3348567"/>
                  <a:pt x="2283883" y="3257550"/>
                  <a:pt x="2552700" y="3149600"/>
                </a:cubicBezTo>
                <a:cubicBezTo>
                  <a:pt x="2821517" y="3041650"/>
                  <a:pt x="3041650" y="2940050"/>
                  <a:pt x="3340100" y="2781300"/>
                </a:cubicBezTo>
                <a:cubicBezTo>
                  <a:pt x="3638550" y="2622550"/>
                  <a:pt x="4013200" y="2419350"/>
                  <a:pt x="4343400" y="2197100"/>
                </a:cubicBezTo>
                <a:cubicBezTo>
                  <a:pt x="4673600" y="1974850"/>
                  <a:pt x="4997450" y="1727200"/>
                  <a:pt x="5321300" y="1447800"/>
                </a:cubicBezTo>
                <a:cubicBezTo>
                  <a:pt x="5645150" y="1168400"/>
                  <a:pt x="6049433" y="762000"/>
                  <a:pt x="6286500" y="520700"/>
                </a:cubicBezTo>
                <a:cubicBezTo>
                  <a:pt x="6523567" y="279400"/>
                  <a:pt x="6743700" y="0"/>
                  <a:pt x="6743700" y="0"/>
                </a:cubicBezTo>
              </a:path>
            </a:pathLst>
          </a:custGeom>
          <a:noFill/>
          <a:ln w="38100" cap="flat" cmpd="sng" algn="ctr">
            <a:solidFill>
              <a:schemeClr val="tx2"/>
            </a:solidFill>
            <a:prstDash val="solid"/>
            <a:round/>
            <a:headEnd type="none" w="med" len="med"/>
            <a:tailEnd type="triangle" w="med" len="med"/>
          </a:ln>
          <a:effectLst/>
        </p:spPr>
        <p:txBody>
          <a:bodyPr lIns="68568" tIns="34283" rIns="68568" bIns="34283">
            <a:prstTxWarp prst="textNoShape">
              <a:avLst/>
            </a:prstTxWarp>
          </a:bodyPr>
          <a:lstStyle/>
          <a:p>
            <a:pPr defTabSz="685710">
              <a:defRPr/>
            </a:pPr>
            <a:endParaRPr lang="en-US" sz="1029" kern="0" dirty="0">
              <a:solidFill>
                <a:prstClr val="black"/>
              </a:solidFill>
              <a:ea typeface="Segoe UI" pitchFamily="34" charset="0"/>
              <a:cs typeface="Segoe UI" pitchFamily="34" charset="0"/>
            </a:endParaRPr>
          </a:p>
        </p:txBody>
      </p:sp>
      <p:sp>
        <p:nvSpPr>
          <p:cNvPr id="8" name="Freeform 7"/>
          <p:cNvSpPr/>
          <p:nvPr/>
        </p:nvSpPr>
        <p:spPr bwMode="auto">
          <a:xfrm>
            <a:off x="539554" y="4980027"/>
            <a:ext cx="3810422" cy="213563"/>
          </a:xfrm>
          <a:custGeom>
            <a:avLst/>
            <a:gdLst>
              <a:gd name="connsiteX0" fmla="*/ 0 w 6832600"/>
              <a:gd name="connsiteY0" fmla="*/ 203200 h 203200"/>
              <a:gd name="connsiteX1" fmla="*/ 2755900 w 6832600"/>
              <a:gd name="connsiteY1" fmla="*/ 139700 h 203200"/>
              <a:gd name="connsiteX2" fmla="*/ 5054600 w 6832600"/>
              <a:gd name="connsiteY2" fmla="*/ 63500 h 203200"/>
              <a:gd name="connsiteX3" fmla="*/ 6832600 w 6832600"/>
              <a:gd name="connsiteY3" fmla="*/ 0 h 203200"/>
            </a:gdLst>
            <a:ahLst/>
            <a:cxnLst>
              <a:cxn ang="0">
                <a:pos x="connsiteX0" y="connsiteY0"/>
              </a:cxn>
              <a:cxn ang="0">
                <a:pos x="connsiteX1" y="connsiteY1"/>
              </a:cxn>
              <a:cxn ang="0">
                <a:pos x="connsiteX2" y="connsiteY2"/>
              </a:cxn>
              <a:cxn ang="0">
                <a:pos x="connsiteX3" y="connsiteY3"/>
              </a:cxn>
            </a:cxnLst>
            <a:rect l="l" t="t" r="r" b="b"/>
            <a:pathLst>
              <a:path w="6832600" h="203200">
                <a:moveTo>
                  <a:pt x="0" y="203200"/>
                </a:moveTo>
                <a:lnTo>
                  <a:pt x="2755900" y="139700"/>
                </a:lnTo>
                <a:lnTo>
                  <a:pt x="5054600" y="63500"/>
                </a:lnTo>
                <a:lnTo>
                  <a:pt x="6832600" y="0"/>
                </a:lnTo>
              </a:path>
            </a:pathLst>
          </a:custGeom>
          <a:noFill/>
          <a:ln w="38100" cap="flat" cmpd="sng" algn="ctr">
            <a:solidFill>
              <a:srgbClr val="74B230"/>
            </a:solidFill>
            <a:prstDash val="solid"/>
            <a:round/>
            <a:headEnd type="none" w="med" len="med"/>
            <a:tailEnd type="triangle" w="med" len="med"/>
          </a:ln>
          <a:effectLst/>
        </p:spPr>
        <p:txBody>
          <a:bodyPr lIns="68568" tIns="34283" rIns="68568" bIns="34283">
            <a:prstTxWarp prst="textNoShape">
              <a:avLst/>
            </a:prstTxWarp>
          </a:bodyPr>
          <a:lstStyle/>
          <a:p>
            <a:pPr defTabSz="685710">
              <a:defRPr/>
            </a:pPr>
            <a:endParaRPr lang="en-US" sz="1029" kern="0" dirty="0">
              <a:solidFill>
                <a:prstClr val="black"/>
              </a:solidFill>
              <a:ea typeface="Segoe UI" pitchFamily="34" charset="0"/>
              <a:cs typeface="Segoe UI" pitchFamily="34" charset="0"/>
            </a:endParaRPr>
          </a:p>
        </p:txBody>
      </p:sp>
      <p:grpSp>
        <p:nvGrpSpPr>
          <p:cNvPr id="9" name="Group 8"/>
          <p:cNvGrpSpPr/>
          <p:nvPr/>
        </p:nvGrpSpPr>
        <p:grpSpPr>
          <a:xfrm>
            <a:off x="856038" y="3762358"/>
            <a:ext cx="1428656" cy="654496"/>
            <a:chOff x="1019690" y="3851177"/>
            <a:chExt cx="2385086" cy="890160"/>
          </a:xfrm>
          <a:noFill/>
        </p:grpSpPr>
        <p:sp>
          <p:nvSpPr>
            <p:cNvPr id="10" name="Rectangle 9"/>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783" tIns="107571" rIns="0" bIns="107571" numCol="1" spcCol="0" rtlCol="0" fromWordArt="0" anchor="ctr" anchorCtr="0" forceAA="0" compatLnSpc="1">
              <a:prstTxWarp prst="textNoShape">
                <a:avLst/>
              </a:prstTxWarp>
              <a:noAutofit/>
            </a:bodyPr>
            <a:lstStyle/>
            <a:p>
              <a:pPr defTabSz="685642"/>
              <a:endParaRPr lang="en-US" sz="1323" dirty="0">
                <a:solidFill>
                  <a:srgbClr val="505050"/>
                </a:solidFill>
              </a:endParaRPr>
            </a:p>
          </p:txBody>
        </p:sp>
        <p:sp>
          <p:nvSpPr>
            <p:cNvPr id="11" name="Rectangle 10"/>
            <p:cNvSpPr/>
            <p:nvPr/>
          </p:nvSpPr>
          <p:spPr>
            <a:xfrm>
              <a:off x="1019690" y="3851177"/>
              <a:ext cx="2385086" cy="890160"/>
            </a:xfrm>
            <a:prstGeom prst="rect">
              <a:avLst/>
            </a:prstGeom>
            <a:grpFill/>
          </p:spPr>
          <p:txBody>
            <a:bodyPr wrap="square" anchor="ctr" anchorCtr="0">
              <a:noAutofit/>
            </a:bodyPr>
            <a:lstStyle/>
            <a:p>
              <a:pPr defTabSz="685710">
                <a:spcBef>
                  <a:spcPts val="150"/>
                </a:spcBef>
                <a:defRPr/>
              </a:pPr>
              <a:r>
                <a:rPr lang="pl-PL" sz="1029" kern="0" dirty="0">
                  <a:solidFill>
                    <a:srgbClr val="505050"/>
                  </a:solidFill>
                  <a:ea typeface="Segoe UI" pitchFamily="34" charset="0"/>
                  <a:cs typeface="Segoe UI" pitchFamily="34" charset="0"/>
                </a:rPr>
                <a:t>Dane rosną</a:t>
              </a:r>
              <a:br>
                <a:rPr lang="pl-PL" sz="1029" kern="0" dirty="0">
                  <a:solidFill>
                    <a:srgbClr val="505050"/>
                  </a:solidFill>
                  <a:ea typeface="Segoe UI" pitchFamily="34" charset="0"/>
                  <a:cs typeface="Segoe UI" pitchFamily="34" charset="0"/>
                </a:rPr>
              </a:br>
              <a:r>
                <a:rPr lang="pl-PL" sz="1029" kern="0" dirty="0">
                  <a:solidFill>
                    <a:srgbClr val="505050"/>
                  </a:solidFill>
                  <a:ea typeface="Segoe UI" pitchFamily="34" charset="0"/>
                  <a:cs typeface="Segoe UI" pitchFamily="34" charset="0"/>
                </a:rPr>
                <a:t>wykładniczo</a:t>
              </a:r>
              <a:br>
                <a:rPr lang="en-US" sz="1323" kern="0" dirty="0">
                  <a:solidFill>
                    <a:srgbClr val="505050"/>
                  </a:solidFill>
                  <a:ea typeface="Segoe UI" pitchFamily="34" charset="0"/>
                  <a:cs typeface="Segoe UI" pitchFamily="34" charset="0"/>
                </a:rPr>
              </a:br>
              <a:r>
                <a:rPr lang="en-US" sz="882" i="1" kern="0" dirty="0">
                  <a:solidFill>
                    <a:srgbClr val="505050"/>
                  </a:solidFill>
                  <a:ea typeface="Segoe UI" pitchFamily="34" charset="0"/>
                  <a:cs typeface="Segoe UI" pitchFamily="34" charset="0"/>
                </a:rPr>
                <a:t>(50–60% </a:t>
              </a:r>
              <a:r>
                <a:rPr lang="pl-PL" sz="882" i="1" kern="0" dirty="0">
                  <a:solidFill>
                    <a:srgbClr val="505050"/>
                  </a:solidFill>
                  <a:ea typeface="Segoe UI" pitchFamily="34" charset="0"/>
                  <a:cs typeface="Segoe UI" pitchFamily="34" charset="0"/>
                </a:rPr>
                <a:t>rocznie</a:t>
              </a:r>
              <a:r>
                <a:rPr lang="en-US" sz="882" i="1" kern="0" dirty="0">
                  <a:solidFill>
                    <a:srgbClr val="505050"/>
                  </a:solidFill>
                  <a:ea typeface="Segoe UI" pitchFamily="34" charset="0"/>
                  <a:cs typeface="Segoe UI" pitchFamily="34" charset="0"/>
                </a:rPr>
                <a:t>)</a:t>
              </a:r>
              <a:endParaRPr lang="en-US" sz="1176" i="1" kern="0" dirty="0">
                <a:solidFill>
                  <a:srgbClr val="505050"/>
                </a:solidFill>
                <a:ea typeface="Segoe UI" pitchFamily="34" charset="0"/>
                <a:cs typeface="Segoe UI" pitchFamily="34" charset="0"/>
              </a:endParaRPr>
            </a:p>
          </p:txBody>
        </p:sp>
      </p:grpSp>
      <p:grpSp>
        <p:nvGrpSpPr>
          <p:cNvPr id="12" name="Group 11"/>
          <p:cNvGrpSpPr/>
          <p:nvPr/>
        </p:nvGrpSpPr>
        <p:grpSpPr>
          <a:xfrm>
            <a:off x="2535205" y="4288020"/>
            <a:ext cx="1610049" cy="654496"/>
            <a:chOff x="2572635" y="4252275"/>
            <a:chExt cx="2385086" cy="890160"/>
          </a:xfrm>
          <a:noFill/>
        </p:grpSpPr>
        <p:sp>
          <p:nvSpPr>
            <p:cNvPr id="13" name="Rectangle 12"/>
            <p:cNvSpPr/>
            <p:nvPr/>
          </p:nvSpPr>
          <p:spPr bwMode="auto">
            <a:xfrm>
              <a:off x="2572635" y="4252275"/>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783" tIns="107571" rIns="0" bIns="107571" numCol="1" spcCol="0" rtlCol="0" fromWordArt="0" anchor="ctr" anchorCtr="0" forceAA="0" compatLnSpc="1">
              <a:prstTxWarp prst="textNoShape">
                <a:avLst/>
              </a:prstTxWarp>
              <a:noAutofit/>
            </a:bodyPr>
            <a:lstStyle/>
            <a:p>
              <a:pPr defTabSz="685642"/>
              <a:endParaRPr lang="en-US" sz="1323" dirty="0">
                <a:solidFill>
                  <a:srgbClr val="505050"/>
                </a:solidFill>
              </a:endParaRPr>
            </a:p>
          </p:txBody>
        </p:sp>
        <p:sp>
          <p:nvSpPr>
            <p:cNvPr id="14" name="Rectangle 13"/>
            <p:cNvSpPr/>
            <p:nvPr/>
          </p:nvSpPr>
          <p:spPr>
            <a:xfrm>
              <a:off x="2572635" y="4252275"/>
              <a:ext cx="2385086" cy="890160"/>
            </a:xfrm>
            <a:prstGeom prst="rect">
              <a:avLst/>
            </a:prstGeom>
            <a:grpFill/>
          </p:spPr>
          <p:txBody>
            <a:bodyPr wrap="square" anchor="ctr" anchorCtr="0">
              <a:noAutofit/>
            </a:bodyPr>
            <a:lstStyle/>
            <a:p>
              <a:pPr defTabSz="685710">
                <a:spcBef>
                  <a:spcPts val="150"/>
                </a:spcBef>
                <a:defRPr/>
              </a:pPr>
              <a:r>
                <a:rPr lang="pl-PL" sz="1029" kern="0" dirty="0">
                  <a:solidFill>
                    <a:srgbClr val="505050"/>
                  </a:solidFill>
                  <a:ea typeface="Segoe UI" pitchFamily="34" charset="0"/>
                  <a:cs typeface="Segoe UI" pitchFamily="34" charset="0"/>
                </a:rPr>
                <a:t>Jednak większość </a:t>
              </a:r>
              <a:r>
                <a:rPr lang="en-US" sz="1029" kern="0" dirty="0">
                  <a:solidFill>
                    <a:srgbClr val="505050"/>
                  </a:solidFill>
                  <a:ea typeface="Segoe UI" pitchFamily="34" charset="0"/>
                  <a:cs typeface="Segoe UI" pitchFamily="34" charset="0"/>
                </a:rPr>
                <a:t>I/O </a:t>
              </a:r>
              <a:br>
                <a:rPr lang="en-US" sz="1029" kern="0" dirty="0">
                  <a:solidFill>
                    <a:srgbClr val="505050"/>
                  </a:solidFill>
                  <a:ea typeface="Segoe UI" pitchFamily="34" charset="0"/>
                  <a:cs typeface="Segoe UI" pitchFamily="34" charset="0"/>
                </a:rPr>
              </a:br>
              <a:r>
                <a:rPr lang="pl-PL" sz="1029" kern="0" dirty="0">
                  <a:solidFill>
                    <a:srgbClr val="505050"/>
                  </a:solidFill>
                  <a:ea typeface="Segoe UI" pitchFamily="34" charset="0"/>
                  <a:cs typeface="Segoe UI" pitchFamily="34" charset="0"/>
                </a:rPr>
                <a:t>zdarza się na danych</a:t>
              </a:r>
              <a:br>
                <a:rPr lang="en-US" sz="1029" kern="0" dirty="0">
                  <a:solidFill>
                    <a:srgbClr val="505050"/>
                  </a:solidFill>
                  <a:ea typeface="Segoe UI" pitchFamily="34" charset="0"/>
                  <a:cs typeface="Segoe UI" pitchFamily="34" charset="0"/>
                </a:rPr>
              </a:br>
              <a:r>
                <a:rPr lang="en-US" sz="1029" kern="0" dirty="0">
                  <a:solidFill>
                    <a:srgbClr val="505050"/>
                  </a:solidFill>
                  <a:ea typeface="Segoe UI" pitchFamily="34" charset="0"/>
                  <a:cs typeface="Segoe UI" pitchFamily="34" charset="0"/>
                </a:rPr>
                <a:t>“Working Set”</a:t>
              </a:r>
            </a:p>
          </p:txBody>
        </p:sp>
      </p:grpSp>
      <p:grpSp>
        <p:nvGrpSpPr>
          <p:cNvPr id="15" name="Group 14"/>
          <p:cNvGrpSpPr/>
          <p:nvPr/>
        </p:nvGrpSpPr>
        <p:grpSpPr>
          <a:xfrm>
            <a:off x="6228407" y="4891178"/>
            <a:ext cx="2725606" cy="654496"/>
            <a:chOff x="1019688" y="3851177"/>
            <a:chExt cx="2939316" cy="890160"/>
          </a:xfrm>
          <a:noFill/>
        </p:grpSpPr>
        <p:sp>
          <p:nvSpPr>
            <p:cNvPr id="16" name="Rectangle 15"/>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783" tIns="107571" rIns="0" bIns="107571" numCol="1" spcCol="0" rtlCol="0" fromWordArt="0" anchor="ctr" anchorCtr="0" forceAA="0" compatLnSpc="1">
              <a:prstTxWarp prst="textNoShape">
                <a:avLst/>
              </a:prstTxWarp>
              <a:noAutofit/>
            </a:bodyPr>
            <a:lstStyle/>
            <a:p>
              <a:pPr defTabSz="685642"/>
              <a:endParaRPr lang="en-US" sz="1323" dirty="0">
                <a:solidFill>
                  <a:srgbClr val="505050"/>
                </a:solidFill>
              </a:endParaRPr>
            </a:p>
          </p:txBody>
        </p:sp>
        <p:sp>
          <p:nvSpPr>
            <p:cNvPr id="17" name="Rectangle 16"/>
            <p:cNvSpPr/>
            <p:nvPr/>
          </p:nvSpPr>
          <p:spPr>
            <a:xfrm>
              <a:off x="1019688" y="3851177"/>
              <a:ext cx="2939316" cy="890160"/>
            </a:xfrm>
            <a:prstGeom prst="rect">
              <a:avLst/>
            </a:prstGeom>
            <a:grpFill/>
          </p:spPr>
          <p:txBody>
            <a:bodyPr wrap="square" anchor="ctr" anchorCtr="0">
              <a:noAutofit/>
            </a:bodyPr>
            <a:lstStyle/>
            <a:p>
              <a:pPr defTabSz="685710">
                <a:defRPr/>
              </a:pPr>
              <a:r>
                <a:rPr lang="pl-PL" sz="1323" b="1" kern="0" dirty="0">
                  <a:solidFill>
                    <a:srgbClr val="505050"/>
                  </a:solidFill>
                  <a:ea typeface="Segoe UI" pitchFamily="34" charset="0"/>
                  <a:cs typeface="Segoe UI" pitchFamily="34" charset="0"/>
                </a:rPr>
                <a:t>Koszty </a:t>
              </a:r>
              <a:r>
                <a:rPr lang="en-US" sz="1323" b="1" kern="0" dirty="0">
                  <a:solidFill>
                    <a:srgbClr val="505050"/>
                  </a:solidFill>
                  <a:ea typeface="Segoe UI" pitchFamily="34" charset="0"/>
                  <a:cs typeface="Segoe UI" pitchFamily="34" charset="0"/>
                </a:rPr>
                <a:t>SAN = 4x Cloud storage </a:t>
              </a:r>
              <a:r>
                <a:rPr lang="en-US" sz="1323" i="1" kern="0" dirty="0">
                  <a:solidFill>
                    <a:srgbClr val="505050"/>
                  </a:solidFill>
                  <a:ea typeface="Segoe UI" pitchFamily="34" charset="0"/>
                  <a:cs typeface="Segoe UI" pitchFamily="34" charset="0"/>
                </a:rPr>
                <a:t>(</a:t>
              </a:r>
              <a:r>
                <a:rPr lang="pl-PL" sz="1323" i="1" kern="0" dirty="0">
                  <a:solidFill>
                    <a:srgbClr val="505050"/>
                  </a:solidFill>
                  <a:ea typeface="Segoe UI" pitchFamily="34" charset="0"/>
                  <a:cs typeface="Segoe UI" pitchFamily="34" charset="0"/>
                </a:rPr>
                <a:t>źródło</a:t>
              </a:r>
              <a:r>
                <a:rPr lang="en-US" sz="1323" i="1" kern="0" dirty="0">
                  <a:solidFill>
                    <a:srgbClr val="505050"/>
                  </a:solidFill>
                  <a:ea typeface="Segoe UI" pitchFamily="34" charset="0"/>
                  <a:cs typeface="Segoe UI" pitchFamily="34" charset="0"/>
                </a:rPr>
                <a:t>: Forrester)</a:t>
              </a:r>
            </a:p>
          </p:txBody>
        </p:sp>
      </p:grpSp>
      <p:sp>
        <p:nvSpPr>
          <p:cNvPr id="18" name="Right Bracket 17"/>
          <p:cNvSpPr/>
          <p:nvPr/>
        </p:nvSpPr>
        <p:spPr>
          <a:xfrm>
            <a:off x="4357654" y="2314657"/>
            <a:ext cx="74709" cy="2440657"/>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42"/>
            <a:endParaRPr lang="en-US" sz="1323">
              <a:solidFill>
                <a:srgbClr val="505050"/>
              </a:solidFill>
            </a:endParaRPr>
          </a:p>
        </p:txBody>
      </p:sp>
      <p:sp>
        <p:nvSpPr>
          <p:cNvPr id="19" name="Right Bracket 18"/>
          <p:cNvSpPr/>
          <p:nvPr/>
        </p:nvSpPr>
        <p:spPr>
          <a:xfrm>
            <a:off x="4357654" y="4944719"/>
            <a:ext cx="74709" cy="331865"/>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642"/>
            <a:endParaRPr lang="en-US" sz="1323">
              <a:solidFill>
                <a:srgbClr val="505050"/>
              </a:solidFill>
            </a:endParaRPr>
          </a:p>
        </p:txBody>
      </p:sp>
      <p:sp>
        <p:nvSpPr>
          <p:cNvPr id="20" name="TextBox 19"/>
          <p:cNvSpPr txBox="1"/>
          <p:nvPr/>
        </p:nvSpPr>
        <p:spPr>
          <a:xfrm>
            <a:off x="4432363" y="3156936"/>
            <a:ext cx="1063662" cy="544366"/>
          </a:xfrm>
          <a:prstGeom prst="rect">
            <a:avLst/>
          </a:prstGeom>
          <a:noFill/>
          <a:effectLst/>
        </p:spPr>
        <p:txBody>
          <a:bodyPr wrap="square" lIns="68568" tIns="34283" rIns="68568" bIns="34283" rtlCol="0" anchor="ctr">
            <a:spAutoFit/>
          </a:bodyPr>
          <a:lstStyle/>
          <a:p>
            <a:pPr defTabSz="685710">
              <a:defRPr/>
            </a:pPr>
            <a:r>
              <a:rPr lang="pl-PL" sz="1029" kern="0" dirty="0">
                <a:solidFill>
                  <a:srgbClr val="505050"/>
                </a:solidFill>
                <a:ea typeface="Segoe UI" pitchFamily="34" charset="0"/>
                <a:cs typeface="Segoe UI" pitchFamily="34" charset="0"/>
              </a:rPr>
              <a:t>Możliwości wykorzystania </a:t>
            </a:r>
            <a:r>
              <a:rPr lang="pl-PL" sz="1029" kern="0" dirty="0" err="1">
                <a:solidFill>
                  <a:srgbClr val="505050"/>
                </a:solidFill>
                <a:ea typeface="Segoe UI" pitchFamily="34" charset="0"/>
                <a:cs typeface="Segoe UI" pitchFamily="34" charset="0"/>
              </a:rPr>
              <a:t>Cloud</a:t>
            </a:r>
            <a:r>
              <a:rPr lang="pl-PL" sz="1029" kern="0" dirty="0">
                <a:solidFill>
                  <a:srgbClr val="505050"/>
                </a:solidFill>
                <a:ea typeface="Segoe UI" pitchFamily="34" charset="0"/>
                <a:cs typeface="Segoe UI" pitchFamily="34" charset="0"/>
              </a:rPr>
              <a:t> Storage</a:t>
            </a:r>
            <a:endParaRPr lang="en-US" sz="1029" kern="0" dirty="0">
              <a:solidFill>
                <a:srgbClr val="505050"/>
              </a:solidFill>
              <a:ea typeface="Segoe UI" pitchFamily="34" charset="0"/>
              <a:cs typeface="Segoe UI" pitchFamily="34" charset="0"/>
            </a:endParaRPr>
          </a:p>
        </p:txBody>
      </p:sp>
      <p:sp>
        <p:nvSpPr>
          <p:cNvPr id="21" name="TextBox 20"/>
          <p:cNvSpPr txBox="1"/>
          <p:nvPr/>
        </p:nvSpPr>
        <p:spPr>
          <a:xfrm>
            <a:off x="4444759" y="4903649"/>
            <a:ext cx="800756" cy="385989"/>
          </a:xfrm>
          <a:prstGeom prst="rect">
            <a:avLst/>
          </a:prstGeom>
          <a:noFill/>
          <a:effectLst/>
        </p:spPr>
        <p:txBody>
          <a:bodyPr wrap="square" lIns="68568" tIns="34283" rIns="68568" bIns="34283" rtlCol="0" anchor="ctr">
            <a:spAutoFit/>
          </a:bodyPr>
          <a:lstStyle/>
          <a:p>
            <a:pPr defTabSz="685710">
              <a:defRPr/>
            </a:pPr>
            <a:r>
              <a:rPr lang="pl-PL" sz="1029" kern="0" dirty="0">
                <a:solidFill>
                  <a:srgbClr val="505050"/>
                </a:solidFill>
                <a:ea typeface="Segoe UI" pitchFamily="34" charset="0"/>
                <a:cs typeface="Segoe UI" pitchFamily="34" charset="0"/>
              </a:rPr>
              <a:t>Lokalne składnice</a:t>
            </a:r>
            <a:endParaRPr lang="en-US" sz="1029" kern="0" dirty="0">
              <a:solidFill>
                <a:srgbClr val="505050"/>
              </a:solidFill>
              <a:ea typeface="Segoe UI" pitchFamily="34" charset="0"/>
              <a:cs typeface="Segoe UI" pitchFamily="34" charset="0"/>
            </a:endParaRPr>
          </a:p>
        </p:txBody>
      </p:sp>
      <p:sp>
        <p:nvSpPr>
          <p:cNvPr id="24" name="Rectangle 23"/>
          <p:cNvSpPr/>
          <p:nvPr/>
        </p:nvSpPr>
        <p:spPr bwMode="auto">
          <a:xfrm>
            <a:off x="14270" y="2053137"/>
            <a:ext cx="515699" cy="358288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sp>
        <p:nvSpPr>
          <p:cNvPr id="25" name="Rectangle 24"/>
          <p:cNvSpPr>
            <a:spLocks noChangeArrowheads="1"/>
          </p:cNvSpPr>
          <p:nvPr/>
        </p:nvSpPr>
        <p:spPr bwMode="auto">
          <a:xfrm rot="16200000">
            <a:off x="-210402" y="3605181"/>
            <a:ext cx="1103484" cy="295451"/>
          </a:xfrm>
          <a:prstGeom prst="rect">
            <a:avLst/>
          </a:prstGeom>
          <a:noFill/>
          <a:ln w="9525">
            <a:noFill/>
            <a:miter lim="800000"/>
            <a:headEnd/>
            <a:tailEnd/>
          </a:ln>
          <a:effectLst/>
        </p:spPr>
        <p:txBody>
          <a:bodyPr wrap="none" lIns="68568" tIns="34283" rIns="68568" bIns="34283" anchor="ctr">
            <a:prstTxWarp prst="textNoShape">
              <a:avLst/>
            </a:prstTxWarp>
            <a:spAutoFit/>
          </a:bodyPr>
          <a:lstStyle/>
          <a:p>
            <a:pPr algn="ctr" defTabSz="685710">
              <a:defRPr/>
            </a:pPr>
            <a:r>
              <a:rPr lang="pl-PL" sz="1470" b="1" kern="0" dirty="0">
                <a:gradFill>
                  <a:gsLst>
                    <a:gs pos="0">
                      <a:srgbClr val="505050"/>
                    </a:gs>
                    <a:gs pos="100000">
                      <a:srgbClr val="505050"/>
                    </a:gs>
                  </a:gsLst>
                  <a:lin ang="5400000" scaled="1"/>
                </a:gradFill>
                <a:latin typeface="Segoe UI Light"/>
                <a:ea typeface="Segoe UI" pitchFamily="34" charset="0"/>
                <a:cs typeface="Segoe UI" pitchFamily="34" charset="0"/>
              </a:rPr>
              <a:t>Ilość danych</a:t>
            </a:r>
            <a:endParaRPr lang="en-US" sz="1470" b="1" kern="0" dirty="0">
              <a:gradFill>
                <a:gsLst>
                  <a:gs pos="0">
                    <a:srgbClr val="505050"/>
                  </a:gs>
                  <a:gs pos="100000">
                    <a:srgbClr val="505050"/>
                  </a:gs>
                </a:gsLst>
                <a:lin ang="5400000" scaled="1"/>
              </a:gradFill>
              <a:latin typeface="Segoe UI Light"/>
              <a:ea typeface="Segoe UI" pitchFamily="34" charset="0"/>
              <a:cs typeface="Segoe UI" pitchFamily="34" charset="0"/>
            </a:endParaRPr>
          </a:p>
        </p:txBody>
      </p:sp>
      <p:cxnSp>
        <p:nvCxnSpPr>
          <p:cNvPr id="26" name="Straight Connector 25"/>
          <p:cNvCxnSpPr/>
          <p:nvPr/>
        </p:nvCxnSpPr>
        <p:spPr>
          <a:xfrm>
            <a:off x="539553" y="2248529"/>
            <a:ext cx="3045" cy="3059050"/>
          </a:xfrm>
          <a:prstGeom prst="line">
            <a:avLst/>
          </a:prstGeom>
          <a:ln w="3175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502804" y="1861979"/>
            <a:ext cx="5451209" cy="3001784"/>
            <a:chOff x="4744649" y="1560875"/>
            <a:chExt cx="7414023" cy="4082634"/>
          </a:xfrm>
        </p:grpSpPr>
        <p:sp>
          <p:nvSpPr>
            <p:cNvPr id="27"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28"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0515" tIns="30258" rIns="60515" bIns="30258" numCol="1" anchor="t" anchorCtr="0" compatLnSpc="1">
              <a:prstTxWarp prst="textNoShape">
                <a:avLst/>
              </a:prstTxWarp>
            </a:bodyPr>
            <a:lstStyle/>
            <a:p>
              <a:pPr defTabSz="685642"/>
              <a:endParaRPr lang="en-US" sz="1176" dirty="0">
                <a:solidFill>
                  <a:srgbClr val="505050"/>
                </a:solidFill>
              </a:endParaRPr>
            </a:p>
          </p:txBody>
        </p:sp>
      </p:grpSp>
      <p:sp>
        <p:nvSpPr>
          <p:cNvPr id="2" name="Title 1">
            <a:extLst>
              <a:ext uri="{FF2B5EF4-FFF2-40B4-BE49-F238E27FC236}">
                <a16:creationId xmlns:a16="http://schemas.microsoft.com/office/drawing/2014/main" id="{08A961F9-BBD4-44E8-A6C4-B1E5221FA49B}"/>
              </a:ext>
            </a:extLst>
          </p:cNvPr>
          <p:cNvSpPr>
            <a:spLocks noGrp="1"/>
          </p:cNvSpPr>
          <p:nvPr>
            <p:ph type="title"/>
          </p:nvPr>
        </p:nvSpPr>
        <p:spPr/>
        <p:txBody>
          <a:bodyPr/>
          <a:lstStyle/>
          <a:p>
            <a:r>
              <a:rPr lang="pl-PL" dirty="0"/>
              <a:t>Przechowywanie i backup</a:t>
            </a:r>
            <a:endParaRPr lang="en-US" dirty="0"/>
          </a:p>
        </p:txBody>
      </p:sp>
    </p:spTree>
    <p:extLst>
      <p:ext uri="{BB962C8B-B14F-4D97-AF65-F5344CB8AC3E}">
        <p14:creationId xmlns:p14="http://schemas.microsoft.com/office/powerpoint/2010/main" val="377249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9333" decel="70667" fill="hold" nodeType="afterEffect">
                                  <p:stCondLst>
                                    <p:cond delay="0"/>
                                  </p:stCondLst>
                                  <p:childTnLst>
                                    <p:animMotion origin="layout" path="M -1.73602E-6 4.26691E-7 L 0.14194 -0.21108 " pathEditMode="relative" rAng="0" ptsTypes="AA">
                                      <p:cBhvr>
                                        <p:cTn id="6" dur="750" fill="hold"/>
                                        <p:tgtEl>
                                          <p:spTgt spid="29"/>
                                        </p:tgtEl>
                                        <p:attrNameLst>
                                          <p:attrName>ppt_x</p:attrName>
                                          <p:attrName>ppt_y</p:attrName>
                                        </p:attrNameLst>
                                      </p:cBhvr>
                                      <p:rCtr x="7097" y="-10554"/>
                                    </p:animMotion>
                                  </p:childTnLst>
                                </p:cTn>
                              </p:par>
                              <p:par>
                                <p:cTn id="7" presetID="6" presetClass="emph" presetSubtype="0" accel="29333" decel="70667" fill="hold" nodeType="withEffect">
                                  <p:stCondLst>
                                    <p:cond delay="0"/>
                                  </p:stCondLst>
                                  <p:childTnLst>
                                    <p:animScale>
                                      <p:cBhvr>
                                        <p:cTn id="8" dur="750" fill="hold"/>
                                        <p:tgtEl>
                                          <p:spTgt spid="29"/>
                                        </p:tgtEl>
                                      </p:cBhvr>
                                      <p:by x="52000" y="52000"/>
                                    </p:animScale>
                                  </p:childTnLst>
                                </p:cTn>
                              </p:par>
                              <p:par>
                                <p:cTn id="9" presetID="22" presetClass="entr" presetSubtype="4" fill="hold" nodeType="withEffect">
                                  <p:stCondLst>
                                    <p:cond delay="120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250"/>
                                        <p:tgtEl>
                                          <p:spTgt spid="26"/>
                                        </p:tgtEl>
                                      </p:cBhvr>
                                    </p:animEffect>
                                  </p:childTnLst>
                                </p:cTn>
                              </p:par>
                              <p:par>
                                <p:cTn id="12" presetID="22" presetClass="entr" presetSubtype="8" fill="hold" nodeType="withEffect">
                                  <p:stCondLst>
                                    <p:cond delay="12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250"/>
                                        <p:tgtEl>
                                          <p:spTgt spid="5"/>
                                        </p:tgtEl>
                                      </p:cBhvr>
                                    </p:animEffect>
                                  </p:childTnLst>
                                </p:cTn>
                              </p:par>
                              <p:par>
                                <p:cTn id="15" presetID="10" presetClass="entr" presetSubtype="0" fill="hold" grpId="0" nodeType="withEffect">
                                  <p:stCondLst>
                                    <p:cond delay="1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14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25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5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10" presetClass="entr" presetSubtype="0" fill="hold"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ox(out)">
                                      <p:cBhvr>
                                        <p:cTn id="41" dur="500"/>
                                        <p:tgtEl>
                                          <p:spTgt spid="18"/>
                                        </p:tgtEl>
                                      </p:cBhvr>
                                    </p:animEffect>
                                  </p:childTnLst>
                                </p:cTn>
                              </p:par>
                              <p:par>
                                <p:cTn id="42" presetID="4" presetClass="entr" presetSubtype="32"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ox(out)">
                                      <p:cBhvr>
                                        <p:cTn id="44" dur="500"/>
                                        <p:tgtEl>
                                          <p:spTgt spid="19"/>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childTnLst>
                                </p:cTn>
                              </p:par>
                              <p:par>
                                <p:cTn id="48" presetID="10" presetClass="entr" presetSubtype="0" fill="hold" grpId="0" nodeType="withEffect">
                                  <p:stCondLst>
                                    <p:cond delay="4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childTnLst>
                          </p:cTn>
                        </p:par>
                        <p:par>
                          <p:cTn id="51" fill="hold">
                            <p:stCondLst>
                              <p:cond delay="65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8" grpId="0" animBg="1"/>
      <p:bldP spid="19" grpId="0" animBg="1"/>
      <p:bldP spid="20" grpId="0"/>
      <p:bldP spid="21" grpId="0"/>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6098448" y="1644246"/>
            <a:ext cx="2832543" cy="1559779"/>
            <a:chOff x="4744649" y="1560875"/>
            <a:chExt cx="7414023" cy="4082634"/>
          </a:xfrm>
        </p:grpSpPr>
        <p:sp>
          <p:nvSpPr>
            <p:cNvPr id="10"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1"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0515" tIns="30258" rIns="60515" bIns="30258" numCol="1" anchor="t" anchorCtr="0" compatLnSpc="1">
              <a:prstTxWarp prst="textNoShape">
                <a:avLst/>
              </a:prstTxWarp>
            </a:bodyPr>
            <a:lstStyle/>
            <a:p>
              <a:pPr defTabSz="685642"/>
              <a:endParaRPr lang="en-US" sz="1176" dirty="0">
                <a:solidFill>
                  <a:srgbClr val="505050"/>
                </a:solidFill>
              </a:endParaRPr>
            </a:p>
          </p:txBody>
        </p:sp>
      </p:grpSp>
      <p:grpSp>
        <p:nvGrpSpPr>
          <p:cNvPr id="3" name="Group 2"/>
          <p:cNvGrpSpPr/>
          <p:nvPr/>
        </p:nvGrpSpPr>
        <p:grpSpPr>
          <a:xfrm>
            <a:off x="3488535" y="2005259"/>
            <a:ext cx="5451209" cy="3001784"/>
            <a:chOff x="4744649" y="1560875"/>
            <a:chExt cx="7414023" cy="4082634"/>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0515" tIns="30258" rIns="60515" bIns="30258" numCol="1" anchor="t" anchorCtr="0" compatLnSpc="1">
              <a:prstTxWarp prst="textNoShape">
                <a:avLst/>
              </a:prstTxWarp>
            </a:bodyPr>
            <a:lstStyle/>
            <a:p>
              <a:pPr defTabSz="685642"/>
              <a:endParaRPr lang="en-US" sz="1176" dirty="0">
                <a:solidFill>
                  <a:srgbClr val="505050"/>
                </a:solidFill>
              </a:endParaRPr>
            </a:p>
          </p:txBody>
        </p:sp>
      </p:grpSp>
      <p:sp>
        <p:nvSpPr>
          <p:cNvPr id="13" name="TextBox 12"/>
          <p:cNvSpPr txBox="1"/>
          <p:nvPr/>
        </p:nvSpPr>
        <p:spPr>
          <a:xfrm>
            <a:off x="272152" y="1657379"/>
            <a:ext cx="3260174" cy="3190749"/>
          </a:xfrm>
          <a:prstGeom prst="rect">
            <a:avLst/>
          </a:prstGeom>
          <a:noFill/>
        </p:spPr>
        <p:txBody>
          <a:bodyPr wrap="square" lIns="134464" tIns="107571" rIns="134464" bIns="107571" rtlCol="0">
            <a:spAutoFit/>
          </a:bodyPr>
          <a:lstStyle/>
          <a:p>
            <a:pPr defTabSz="672110">
              <a:lnSpc>
                <a:spcPct val="90000"/>
              </a:lnSpc>
            </a:pPr>
            <a:r>
              <a:rPr lang="en-US" sz="2059" spc="-37" dirty="0">
                <a:gradFill>
                  <a:gsLst>
                    <a:gs pos="36283">
                      <a:srgbClr val="00188F"/>
                    </a:gs>
                    <a:gs pos="28000">
                      <a:srgbClr val="00188F"/>
                    </a:gs>
                  </a:gsLst>
                  <a:lin ang="5400000" scaled="0"/>
                </a:gradFill>
                <a:latin typeface="Segoe UI Light"/>
              </a:rPr>
              <a:t>Azure Storage</a:t>
            </a:r>
          </a:p>
          <a:p>
            <a:pPr defTabSz="672110">
              <a:lnSpc>
                <a:spcPct val="90000"/>
              </a:lnSpc>
            </a:pPr>
            <a:endParaRPr lang="en-US" sz="1764" spc="-37" dirty="0">
              <a:gradFill>
                <a:gsLst>
                  <a:gs pos="36283">
                    <a:srgbClr val="00188F"/>
                  </a:gs>
                  <a:gs pos="28000">
                    <a:srgbClr val="00188F"/>
                  </a:gs>
                </a:gsLst>
                <a:lin ang="5400000" scaled="0"/>
              </a:gradFill>
              <a:latin typeface="Segoe UI Light"/>
            </a:endParaRPr>
          </a:p>
          <a:p>
            <a:pPr defTabSz="672110">
              <a:lnSpc>
                <a:spcPct val="90000"/>
              </a:lnSpc>
            </a:pPr>
            <a:r>
              <a:rPr lang="en-US" sz="5882" spc="-37" dirty="0">
                <a:gradFill>
                  <a:gsLst>
                    <a:gs pos="36283">
                      <a:srgbClr val="00188F"/>
                    </a:gs>
                    <a:gs pos="28000">
                      <a:srgbClr val="00188F"/>
                    </a:gs>
                  </a:gsLst>
                  <a:lin ang="5400000" scaled="0"/>
                </a:gradFill>
                <a:latin typeface="Segoe UI Light"/>
              </a:rPr>
              <a:t>4 </a:t>
            </a:r>
            <a:r>
              <a:rPr lang="en-US" sz="5882" spc="-37" dirty="0" err="1">
                <a:gradFill>
                  <a:gsLst>
                    <a:gs pos="36283">
                      <a:srgbClr val="00188F"/>
                    </a:gs>
                    <a:gs pos="28000">
                      <a:srgbClr val="00188F"/>
                    </a:gs>
                  </a:gsLst>
                  <a:lin ang="5400000" scaled="0"/>
                </a:gradFill>
                <a:latin typeface="Segoe UI Light"/>
              </a:rPr>
              <a:t>Tr</a:t>
            </a:r>
            <a:r>
              <a:rPr lang="pl-PL" sz="5882" spc="-37" dirty="0">
                <a:gradFill>
                  <a:gsLst>
                    <a:gs pos="36283">
                      <a:srgbClr val="00188F"/>
                    </a:gs>
                    <a:gs pos="28000">
                      <a:srgbClr val="00188F"/>
                    </a:gs>
                  </a:gsLst>
                  <a:lin ang="5400000" scaled="0"/>
                </a:gradFill>
                <a:latin typeface="Segoe UI Light"/>
              </a:rPr>
              <a:t>y</a:t>
            </a:r>
            <a:r>
              <a:rPr lang="en-US" sz="5882" spc="-37" dirty="0">
                <a:gradFill>
                  <a:gsLst>
                    <a:gs pos="36283">
                      <a:srgbClr val="00188F"/>
                    </a:gs>
                    <a:gs pos="28000">
                      <a:srgbClr val="00188F"/>
                    </a:gs>
                  </a:gsLst>
                  <a:lin ang="5400000" scaled="0"/>
                </a:gradFill>
                <a:latin typeface="Segoe UI Light"/>
              </a:rPr>
              <a:t>lion</a:t>
            </a:r>
            <a:r>
              <a:rPr lang="pl-PL" sz="5882" spc="-37" dirty="0">
                <a:gradFill>
                  <a:gsLst>
                    <a:gs pos="36283">
                      <a:srgbClr val="00188F"/>
                    </a:gs>
                    <a:gs pos="28000">
                      <a:srgbClr val="00188F"/>
                    </a:gs>
                  </a:gsLst>
                  <a:lin ang="5400000" scaled="0"/>
                </a:gradFill>
                <a:latin typeface="Segoe UI Light"/>
              </a:rPr>
              <a:t>y</a:t>
            </a:r>
            <a:br>
              <a:rPr lang="pl-PL" sz="5882" spc="-37" dirty="0">
                <a:gradFill>
                  <a:gsLst>
                    <a:gs pos="36283">
                      <a:srgbClr val="00188F"/>
                    </a:gs>
                    <a:gs pos="28000">
                      <a:srgbClr val="00188F"/>
                    </a:gs>
                  </a:gsLst>
                  <a:lin ang="5400000" scaled="0"/>
                </a:gradFill>
                <a:latin typeface="Segoe UI Light"/>
              </a:rPr>
            </a:br>
            <a:r>
              <a:rPr lang="pl-PL" sz="3001" spc="-37" dirty="0">
                <a:gradFill>
                  <a:gsLst>
                    <a:gs pos="36283">
                      <a:srgbClr val="00188F"/>
                    </a:gs>
                    <a:gs pos="28000">
                      <a:srgbClr val="00188F"/>
                    </a:gs>
                  </a:gsLst>
                  <a:lin ang="5400000" scaled="0"/>
                </a:gradFill>
                <a:latin typeface="Segoe UI Light"/>
              </a:rPr>
              <a:t>4 000 000 000 000</a:t>
            </a:r>
            <a:r>
              <a:rPr lang="en-US" sz="5882" spc="-37" dirty="0">
                <a:gradFill>
                  <a:gsLst>
                    <a:gs pos="36283">
                      <a:srgbClr val="00188F"/>
                    </a:gs>
                    <a:gs pos="28000">
                      <a:srgbClr val="00188F"/>
                    </a:gs>
                  </a:gsLst>
                  <a:lin ang="5400000" scaled="0"/>
                </a:gradFill>
                <a:latin typeface="Segoe UI Light"/>
              </a:rPr>
              <a:t> </a:t>
            </a:r>
            <a:r>
              <a:rPr lang="pl-PL" sz="5882" spc="-37" dirty="0">
                <a:gradFill>
                  <a:gsLst>
                    <a:gs pos="36283">
                      <a:srgbClr val="00188F"/>
                    </a:gs>
                    <a:gs pos="28000">
                      <a:srgbClr val="00188F"/>
                    </a:gs>
                  </a:gsLst>
                  <a:lin ang="5400000" scaled="0"/>
                </a:gradFill>
                <a:latin typeface="Segoe UI Light"/>
              </a:rPr>
              <a:t>obiektów</a:t>
            </a:r>
            <a:endParaRPr lang="en-US" sz="5882" spc="-37" dirty="0">
              <a:gradFill>
                <a:gsLst>
                  <a:gs pos="36283">
                    <a:srgbClr val="00188F"/>
                  </a:gs>
                  <a:gs pos="28000">
                    <a:srgbClr val="00188F"/>
                  </a:gs>
                </a:gsLst>
                <a:lin ang="5400000" scaled="0"/>
              </a:gradFill>
              <a:latin typeface="Segoe UI Light"/>
            </a:endParaRPr>
          </a:p>
        </p:txBody>
      </p:sp>
      <p:sp>
        <p:nvSpPr>
          <p:cNvPr id="2" name="Title 1">
            <a:extLst>
              <a:ext uri="{FF2B5EF4-FFF2-40B4-BE49-F238E27FC236}">
                <a16:creationId xmlns:a16="http://schemas.microsoft.com/office/drawing/2014/main" id="{B3D85FAC-8B08-4ACB-9A0C-37D86FA0990E}"/>
              </a:ext>
            </a:extLst>
          </p:cNvPr>
          <p:cNvSpPr>
            <a:spLocks noGrp="1"/>
          </p:cNvSpPr>
          <p:nvPr>
            <p:ph type="title"/>
          </p:nvPr>
        </p:nvSpPr>
        <p:spPr/>
        <p:txBody>
          <a:bodyPr/>
          <a:lstStyle/>
          <a:p>
            <a:r>
              <a:rPr lang="pl-PL" dirty="0"/>
              <a:t>Przechowywanie i backup</a:t>
            </a:r>
            <a:endParaRPr lang="en-US" dirty="0"/>
          </a:p>
        </p:txBody>
      </p:sp>
      <p:sp>
        <p:nvSpPr>
          <p:cNvPr id="14" name="TextBox 13">
            <a:extLst>
              <a:ext uri="{FF2B5EF4-FFF2-40B4-BE49-F238E27FC236}">
                <a16:creationId xmlns:a16="http://schemas.microsoft.com/office/drawing/2014/main" id="{0AB81761-0318-4AEB-A4D4-110D72C9F00E}"/>
              </a:ext>
            </a:extLst>
          </p:cNvPr>
          <p:cNvSpPr txBox="1"/>
          <p:nvPr/>
        </p:nvSpPr>
        <p:spPr>
          <a:xfrm>
            <a:off x="3131840" y="5354923"/>
            <a:ext cx="3392275" cy="1015663"/>
          </a:xfrm>
          <a:prstGeom prst="rect">
            <a:avLst/>
          </a:prstGeom>
          <a:noFill/>
        </p:spPr>
        <p:txBody>
          <a:bodyPr wrap="none" rtlCol="0">
            <a:spAutoFit/>
          </a:bodyPr>
          <a:lstStyle/>
          <a:p>
            <a:r>
              <a:rPr lang="pl-PL" sz="6000" dirty="0">
                <a:solidFill>
                  <a:schemeClr val="accent2"/>
                </a:solidFill>
              </a:rPr>
              <a:t>2012 rok!</a:t>
            </a:r>
            <a:endParaRPr lang="en-US" sz="6000" dirty="0">
              <a:solidFill>
                <a:schemeClr val="accent2"/>
              </a:solidFill>
            </a:endParaRPr>
          </a:p>
        </p:txBody>
      </p:sp>
    </p:spTree>
    <p:extLst>
      <p:ext uri="{BB962C8B-B14F-4D97-AF65-F5344CB8AC3E}">
        <p14:creationId xmlns:p14="http://schemas.microsoft.com/office/powerpoint/2010/main" val="97266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6000" decel="64000" fill="hold" nodeType="afterEffect">
                                  <p:stCondLst>
                                    <p:cond delay="0"/>
                                  </p:stCondLst>
                                  <p:childTnLst>
                                    <p:animMotion origin="layout" path="M -2.3998E-6 -4.65729E-6 L -0.1422 0.21039 " pathEditMode="relative" rAng="0" ptsTypes="AA">
                                      <p:cBhvr>
                                        <p:cTn id="6" dur="500" fill="hold"/>
                                        <p:tgtEl>
                                          <p:spTgt spid="9"/>
                                        </p:tgtEl>
                                        <p:attrNameLst>
                                          <p:attrName>ppt_x</p:attrName>
                                          <p:attrName>ppt_y</p:attrName>
                                        </p:attrNameLst>
                                      </p:cBhvr>
                                      <p:rCtr x="-7059" y="10826"/>
                                    </p:animMotion>
                                  </p:childTnLst>
                                </p:cTn>
                              </p:par>
                              <p:par>
                                <p:cTn id="7" presetID="6" presetClass="emph" presetSubtype="0" accel="36000" decel="64000" fill="hold" nodeType="withEffect">
                                  <p:stCondLst>
                                    <p:cond delay="0"/>
                                  </p:stCondLst>
                                  <p:childTnLst>
                                    <p:animScale>
                                      <p:cBhvr>
                                        <p:cTn id="8" dur="500" fill="hold"/>
                                        <p:tgtEl>
                                          <p:spTgt spid="9"/>
                                        </p:tgtEl>
                                      </p:cBhvr>
                                      <p:by x="192310" y="192310"/>
                                    </p:animScale>
                                  </p:childTnLst>
                                </p:cTn>
                              </p:par>
                              <p:par>
                                <p:cTn id="9" presetID="1" presetClass="entr" presetSubtype="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3488535" y="2005259"/>
            <a:ext cx="5451209" cy="30017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1" name="Freeform 128"/>
          <p:cNvSpPr>
            <a:spLocks noChangeAspect="1"/>
          </p:cNvSpPr>
          <p:nvPr/>
        </p:nvSpPr>
        <p:spPr bwMode="black">
          <a:xfrm>
            <a:off x="3730285" y="2174577"/>
            <a:ext cx="5002628" cy="275476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a:gradFill>
                <a:gsLst>
                  <a:gs pos="36283">
                    <a:srgbClr val="505050"/>
                  </a:gs>
                  <a:gs pos="28000">
                    <a:srgbClr val="505050"/>
                  </a:gs>
                </a:gsLst>
                <a:lin ang="5400000" scaled="0"/>
              </a:gradFill>
            </a:endParaRPr>
          </a:p>
        </p:txBody>
      </p:sp>
      <p:sp>
        <p:nvSpPr>
          <p:cNvPr id="6" name="Freeform 79"/>
          <p:cNvSpPr>
            <a:spLocks noEditPoints="1"/>
          </p:cNvSpPr>
          <p:nvPr/>
        </p:nvSpPr>
        <p:spPr bwMode="black">
          <a:xfrm>
            <a:off x="5727690" y="2879781"/>
            <a:ext cx="1439767" cy="189664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0515" tIns="30258" rIns="60515" bIns="30258" numCol="1" anchor="t" anchorCtr="0" compatLnSpc="1">
            <a:prstTxWarp prst="textNoShape">
              <a:avLst/>
            </a:prstTxWarp>
          </a:bodyPr>
          <a:lstStyle/>
          <a:p>
            <a:pPr defTabSz="685642"/>
            <a:endParaRPr lang="en-US" sz="1176" dirty="0">
              <a:solidFill>
                <a:srgbClr val="505050"/>
              </a:solidFill>
            </a:endParaRPr>
          </a:p>
        </p:txBody>
      </p:sp>
      <p:sp>
        <p:nvSpPr>
          <p:cNvPr id="14" name="Freeform 79"/>
          <p:cNvSpPr>
            <a:spLocks noEditPoints="1"/>
          </p:cNvSpPr>
          <p:nvPr/>
        </p:nvSpPr>
        <p:spPr bwMode="black">
          <a:xfrm>
            <a:off x="6073901" y="3100835"/>
            <a:ext cx="1079887" cy="14225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60515" tIns="30258" rIns="60515" bIns="30258" numCol="1" anchor="t" anchorCtr="0" compatLnSpc="1">
            <a:prstTxWarp prst="textNoShape">
              <a:avLst/>
            </a:prstTxWarp>
          </a:bodyPr>
          <a:lstStyle/>
          <a:p>
            <a:pPr defTabSz="685642"/>
            <a:endParaRPr lang="en-US" sz="1176" dirty="0">
              <a:solidFill>
                <a:srgbClr val="505050"/>
              </a:solidFill>
            </a:endParaRPr>
          </a:p>
        </p:txBody>
      </p:sp>
      <p:sp>
        <p:nvSpPr>
          <p:cNvPr id="15" name="Freeform 79"/>
          <p:cNvSpPr>
            <a:spLocks noEditPoints="1"/>
          </p:cNvSpPr>
          <p:nvPr/>
        </p:nvSpPr>
        <p:spPr bwMode="black">
          <a:xfrm>
            <a:off x="7233401" y="3100835"/>
            <a:ext cx="1079887" cy="14225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60515" tIns="30258" rIns="60515" bIns="30258" numCol="1" anchor="t" anchorCtr="0" compatLnSpc="1">
            <a:prstTxWarp prst="textNoShape">
              <a:avLst/>
            </a:prstTxWarp>
          </a:bodyPr>
          <a:lstStyle/>
          <a:p>
            <a:pPr defTabSz="685642"/>
            <a:endParaRPr lang="en-US" sz="1176" dirty="0">
              <a:solidFill>
                <a:srgbClr val="505050"/>
              </a:solidFill>
            </a:endParaRPr>
          </a:p>
        </p:txBody>
      </p:sp>
      <p:sp>
        <p:nvSpPr>
          <p:cNvPr id="7" name="Freeform 703"/>
          <p:cNvSpPr>
            <a:spLocks/>
          </p:cNvSpPr>
          <p:nvPr/>
        </p:nvSpPr>
        <p:spPr bwMode="auto">
          <a:xfrm>
            <a:off x="1249487" y="3535604"/>
            <a:ext cx="927369" cy="697611"/>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tx2"/>
          </a:solidFill>
          <a:ln w="28575">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6" name="Freeform 703"/>
          <p:cNvSpPr>
            <a:spLocks/>
          </p:cNvSpPr>
          <p:nvPr/>
        </p:nvSpPr>
        <p:spPr bwMode="auto">
          <a:xfrm>
            <a:off x="4994129" y="3535604"/>
            <a:ext cx="927369" cy="697611"/>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7" name="Freeform 703"/>
          <p:cNvSpPr>
            <a:spLocks/>
          </p:cNvSpPr>
          <p:nvPr/>
        </p:nvSpPr>
        <p:spPr bwMode="auto">
          <a:xfrm>
            <a:off x="4994129" y="3535604"/>
            <a:ext cx="927369" cy="697611"/>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8" name="TextBox 17"/>
          <p:cNvSpPr txBox="1"/>
          <p:nvPr/>
        </p:nvSpPr>
        <p:spPr>
          <a:xfrm>
            <a:off x="336969" y="1712937"/>
            <a:ext cx="3160978" cy="502449"/>
          </a:xfrm>
          <a:prstGeom prst="rect">
            <a:avLst/>
          </a:prstGeom>
          <a:noFill/>
        </p:spPr>
        <p:txBody>
          <a:bodyPr wrap="square" lIns="0" tIns="107571" rIns="0" bIns="107571"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685642"/>
            <a:r>
              <a:rPr lang="en-US" sz="2059" b="0" dirty="0">
                <a:gradFill>
                  <a:gsLst>
                    <a:gs pos="2917">
                      <a:srgbClr val="00188F"/>
                    </a:gs>
                    <a:gs pos="30000">
                      <a:srgbClr val="00188F"/>
                    </a:gs>
                  </a:gsLst>
                  <a:lin ang="5400000" scaled="0"/>
                </a:gradFill>
              </a:rPr>
              <a:t>Azure Storage</a:t>
            </a:r>
          </a:p>
        </p:txBody>
      </p:sp>
      <p:sp>
        <p:nvSpPr>
          <p:cNvPr id="19" name="TextBox 18"/>
          <p:cNvSpPr txBox="1"/>
          <p:nvPr/>
        </p:nvSpPr>
        <p:spPr>
          <a:xfrm>
            <a:off x="542634" y="2112726"/>
            <a:ext cx="4101374" cy="1439052"/>
          </a:xfrm>
          <a:prstGeom prst="rect">
            <a:avLst/>
          </a:prstGeom>
          <a:noFill/>
        </p:spPr>
        <p:txBody>
          <a:bodyPr wrap="square" lIns="0" tIns="107571" rIns="0" bIns="107571"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685642"/>
            <a:r>
              <a:rPr lang="pl-PL" sz="1764" b="0" dirty="0">
                <a:solidFill>
                  <a:srgbClr val="EFEFEF">
                    <a:lumMod val="50000"/>
                  </a:srgbClr>
                </a:solidFill>
              </a:rPr>
              <a:t>Wysoce odporny i skalowalny</a:t>
            </a:r>
            <a:endParaRPr lang="en-US" sz="1764" b="0" dirty="0">
              <a:solidFill>
                <a:srgbClr val="EFEFEF">
                  <a:lumMod val="50000"/>
                </a:srgbClr>
              </a:solidFill>
            </a:endParaRPr>
          </a:p>
          <a:p>
            <a:pPr algn="l" defTabSz="685642"/>
            <a:r>
              <a:rPr lang="pl-PL" sz="1764" b="0" dirty="0">
                <a:solidFill>
                  <a:srgbClr val="EFEFEF">
                    <a:lumMod val="50000"/>
                  </a:srgbClr>
                </a:solidFill>
              </a:rPr>
              <a:t>Wiele kopii Twoich danych</a:t>
            </a:r>
          </a:p>
          <a:p>
            <a:pPr algn="l" defTabSz="685642"/>
            <a:r>
              <a:rPr lang="pl-PL" sz="1764" b="0" dirty="0">
                <a:solidFill>
                  <a:srgbClr val="EFEFEF">
                    <a:lumMod val="50000"/>
                  </a:srgbClr>
                </a:solidFill>
              </a:rPr>
              <a:t>Finansowo regulowane SLA</a:t>
            </a:r>
            <a:endParaRPr lang="en-US" sz="1764" b="0" dirty="0">
              <a:solidFill>
                <a:srgbClr val="EFEFEF">
                  <a:lumMod val="50000"/>
                </a:srgbClr>
              </a:solidFill>
            </a:endParaRPr>
          </a:p>
          <a:p>
            <a:pPr algn="l" defTabSz="685642"/>
            <a:r>
              <a:rPr lang="pl-PL" sz="1764" b="0" dirty="0">
                <a:solidFill>
                  <a:srgbClr val="EFEFEF">
                    <a:lumMod val="50000"/>
                  </a:srgbClr>
                </a:solidFill>
              </a:rPr>
              <a:t>Przechowywanie obiektów, tabel, dysków</a:t>
            </a:r>
            <a:endParaRPr lang="en-US" sz="1764" b="0" dirty="0">
              <a:solidFill>
                <a:srgbClr val="EFEFEF">
                  <a:lumMod val="50000"/>
                </a:srgbClr>
              </a:solidFill>
            </a:endParaRPr>
          </a:p>
          <a:p>
            <a:pPr algn="l" defTabSz="685642"/>
            <a:r>
              <a:rPr lang="pl-PL" sz="1764" b="0" dirty="0">
                <a:solidFill>
                  <a:srgbClr val="EFEFEF">
                    <a:lumMod val="50000"/>
                  </a:srgbClr>
                </a:solidFill>
              </a:rPr>
              <a:t>Wsparcie dla </a:t>
            </a:r>
            <a:r>
              <a:rPr lang="en-US" sz="1764" b="0" dirty="0">
                <a:solidFill>
                  <a:srgbClr val="EFEFEF">
                    <a:lumMod val="50000"/>
                  </a:srgbClr>
                </a:solidFill>
              </a:rPr>
              <a:t>REST APIs</a:t>
            </a:r>
          </a:p>
        </p:txBody>
      </p:sp>
      <p:sp>
        <p:nvSpPr>
          <p:cNvPr id="2" name="Title 1">
            <a:extLst>
              <a:ext uri="{FF2B5EF4-FFF2-40B4-BE49-F238E27FC236}">
                <a16:creationId xmlns:a16="http://schemas.microsoft.com/office/drawing/2014/main" id="{73F58B47-CE0F-4B30-86CE-404EE420BE6D}"/>
              </a:ext>
            </a:extLst>
          </p:cNvPr>
          <p:cNvSpPr>
            <a:spLocks noGrp="1"/>
          </p:cNvSpPr>
          <p:nvPr>
            <p:ph type="title"/>
          </p:nvPr>
        </p:nvSpPr>
        <p:spPr/>
        <p:txBody>
          <a:bodyPr/>
          <a:lstStyle/>
          <a:p>
            <a:r>
              <a:rPr lang="pl-PL" dirty="0"/>
              <a:t>Przechowywanie i backup</a:t>
            </a:r>
            <a:endParaRPr lang="en-US" dirty="0"/>
          </a:p>
        </p:txBody>
      </p:sp>
    </p:spTree>
    <p:extLst>
      <p:ext uri="{BB962C8B-B14F-4D97-AF65-F5344CB8AC3E}">
        <p14:creationId xmlns:p14="http://schemas.microsoft.com/office/powerpoint/2010/main" val="88034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9" presetClass="emph" presetSubtype="0" fill="hold" grpId="2" nodeType="withEffect">
                                  <p:stCondLst>
                                    <p:cond delay="0"/>
                                  </p:stCondLst>
                                  <p:childTnLst>
                                    <p:animClr clrSpc="rgb" dir="cw">
                                      <p:cBhvr override="childStyle">
                                        <p:cTn id="10" dur="500" fill="hold"/>
                                        <p:tgtEl>
                                          <p:spTgt spid="6"/>
                                        </p:tgtEl>
                                        <p:attrNameLst>
                                          <p:attrName>style.color</p:attrName>
                                        </p:attrNameLst>
                                      </p:cBhvr>
                                      <p:to>
                                        <a:schemeClr val="tx1"/>
                                      </p:to>
                                    </p:animClr>
                                    <p:animClr clrSpc="rgb" dir="cw">
                                      <p:cBhvr>
                                        <p:cTn id="11" dur="500" fill="hold"/>
                                        <p:tgtEl>
                                          <p:spTgt spid="6"/>
                                        </p:tgtEl>
                                        <p:attrNameLst>
                                          <p:attrName>fillcolor</p:attrName>
                                        </p:attrNameLst>
                                      </p:cBhvr>
                                      <p:to>
                                        <a:schemeClr val="tx1"/>
                                      </p:to>
                                    </p:animClr>
                                    <p:set>
                                      <p:cBhvr>
                                        <p:cTn id="12" dur="500" fill="hold"/>
                                        <p:tgtEl>
                                          <p:spTgt spid="6"/>
                                        </p:tgtEl>
                                        <p:attrNameLst>
                                          <p:attrName>fill.type</p:attrName>
                                        </p:attrNameLst>
                                      </p:cBhvr>
                                      <p:to>
                                        <p:strVal val="solid"/>
                                      </p:to>
                                    </p:set>
                                    <p:set>
                                      <p:cBhvr>
                                        <p:cTn id="13" dur="500" fill="hold"/>
                                        <p:tgtEl>
                                          <p:spTgt spid="6"/>
                                        </p:tgtEl>
                                        <p:attrNameLst>
                                          <p:attrName>fill.on</p:attrName>
                                        </p:attrNameLst>
                                      </p:cBhvr>
                                      <p:to>
                                        <p:strVal val="true"/>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600"/>
                                        <p:tgtEl>
                                          <p:spTgt spid="18"/>
                                        </p:tgtEl>
                                      </p:cBhvr>
                                    </p:animEffect>
                                  </p:childTnLst>
                                </p:cTn>
                              </p:par>
                              <p:par>
                                <p:cTn id="27" presetID="35" presetClass="path" presetSubtype="0" decel="100000" fill="hold" grpId="1" nodeType="withEffect">
                                  <p:stCondLst>
                                    <p:cond delay="50"/>
                                  </p:stCondLst>
                                  <p:childTnLst>
                                    <p:animMotion origin="layout" path="M -0.05548 0.00023 L -2.03699E-6 0.00023 " pathEditMode="relative" rAng="0" ptsTypes="AA">
                                      <p:cBhvr>
                                        <p:cTn id="28" dur="800" fill="hold"/>
                                        <p:tgtEl>
                                          <p:spTgt spid="18"/>
                                        </p:tgtEl>
                                        <p:attrNameLst>
                                          <p:attrName>ppt_x</p:attrName>
                                          <p:attrName>ppt_y</p:attrName>
                                        </p:attrNameLst>
                                      </p:cBhvr>
                                      <p:rCtr x="2774" y="0"/>
                                    </p:animMotion>
                                  </p:childTnLst>
                                </p:cTn>
                              </p:par>
                              <p:par>
                                <p:cTn id="29" presetID="10" presetClass="entr" presetSubtype="0"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600"/>
                                        <p:tgtEl>
                                          <p:spTgt spid="19"/>
                                        </p:tgtEl>
                                      </p:cBhvr>
                                    </p:animEffect>
                                  </p:childTnLst>
                                </p:cTn>
                              </p:par>
                              <p:par>
                                <p:cTn id="32" presetID="35" presetClass="path" presetSubtype="0" decel="100000" fill="hold" grpId="1" nodeType="withEffect">
                                  <p:stCondLst>
                                    <p:cond delay="50"/>
                                  </p:stCondLst>
                                  <p:childTnLst>
                                    <p:animMotion origin="layout" path="M -0.05549 0.00023 L 4.52983E-6 0.00023 " pathEditMode="relative" rAng="0" ptsTypes="AA">
                                      <p:cBhvr>
                                        <p:cTn id="33" dur="800" fill="hold"/>
                                        <p:tgtEl>
                                          <p:spTgt spid="19"/>
                                        </p:tgtEl>
                                        <p:attrNameLst>
                                          <p:attrName>ppt_x</p:attrName>
                                          <p:attrName>ppt_y</p:attrName>
                                        </p:attrNameLst>
                                      </p:cBhvr>
                                      <p:rCtr x="2774" y="0"/>
                                    </p:animMotion>
                                  </p:childTnLst>
                                </p:cTn>
                              </p:par>
                            </p:childTnLst>
                          </p:cTn>
                        </p:par>
                      </p:childTnLst>
                    </p:cTn>
                  </p:par>
                  <p:par>
                    <p:cTn id="34" fill="hold">
                      <p:stCondLst>
                        <p:cond delay="indefinite"/>
                      </p:stCondLst>
                      <p:childTnLst>
                        <p:par>
                          <p:cTn id="35" fill="hold">
                            <p:stCondLst>
                              <p:cond delay="0"/>
                            </p:stCondLst>
                            <p:childTnLst>
                              <p:par>
                                <p:cTn id="36" presetID="2" presetClass="entr" presetSubtype="8" decel="100000" fill="hold" grpId="1"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0-#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63" presetClass="path" presetSubtype="0" accel="34667" decel="65333" fill="hold" grpId="0" nodeType="afterEffect">
                                  <p:stCondLst>
                                    <p:cond delay="0"/>
                                  </p:stCondLst>
                                  <p:childTnLst>
                                    <p:animMotion origin="layout" path="M -6.58667E-7 4.33954E-6 L 0.40886 4.33954E-6 " pathEditMode="relative" rAng="0" ptsTypes="AA">
                                      <p:cBhvr>
                                        <p:cTn id="42" dur="500" fill="hold"/>
                                        <p:tgtEl>
                                          <p:spTgt spid="7"/>
                                        </p:tgtEl>
                                        <p:attrNameLst>
                                          <p:attrName>ppt_x</p:attrName>
                                          <p:attrName>ppt_y</p:attrName>
                                        </p:attrNameLst>
                                      </p:cBhvr>
                                      <p:rCtr x="20437" y="0"/>
                                    </p:animMotion>
                                  </p:childTnLst>
                                </p:cTn>
                              </p:par>
                              <p:par>
                                <p:cTn id="43" presetID="19" presetClass="emph" presetSubtype="0" fill="hold" grpId="2" nodeType="withEffect">
                                  <p:stCondLst>
                                    <p:cond delay="0"/>
                                  </p:stCondLst>
                                  <p:childTnLst>
                                    <p:animClr clrSpc="rgb" dir="cw">
                                      <p:cBhvr override="childStyle">
                                        <p:cTn id="44" dur="500" fill="hold"/>
                                        <p:tgtEl>
                                          <p:spTgt spid="7"/>
                                        </p:tgtEl>
                                        <p:attrNameLst>
                                          <p:attrName>style.color</p:attrName>
                                        </p:attrNameLst>
                                      </p:cBhvr>
                                      <p:to>
                                        <a:schemeClr val="accent2"/>
                                      </p:to>
                                    </p:animClr>
                                    <p:animClr clrSpc="rgb" dir="cw">
                                      <p:cBhvr>
                                        <p:cTn id="45" dur="500" fill="hold"/>
                                        <p:tgtEl>
                                          <p:spTgt spid="7"/>
                                        </p:tgtEl>
                                        <p:attrNameLst>
                                          <p:attrName>fillcolor</p:attrName>
                                        </p:attrNameLst>
                                      </p:cBhvr>
                                      <p:to>
                                        <a:schemeClr val="accent2"/>
                                      </p:to>
                                    </p:animClr>
                                    <p:set>
                                      <p:cBhvr>
                                        <p:cTn id="46" dur="500" fill="hold"/>
                                        <p:tgtEl>
                                          <p:spTgt spid="7"/>
                                        </p:tgtEl>
                                        <p:attrNameLst>
                                          <p:attrName>fill.type</p:attrName>
                                        </p:attrNameLst>
                                      </p:cBhvr>
                                      <p:to>
                                        <p:strVal val="solid"/>
                                      </p:to>
                                    </p:set>
                                    <p:set>
                                      <p:cBhvr>
                                        <p:cTn id="47" dur="500" fill="hold"/>
                                        <p:tgtEl>
                                          <p:spTgt spid="7"/>
                                        </p:tgtEl>
                                        <p:attrNameLst>
                                          <p:attrName>fill.on</p:attrName>
                                        </p:attrNameLst>
                                      </p:cBhvr>
                                      <p:to>
                                        <p:strVal val="true"/>
                                      </p:to>
                                    </p:set>
                                  </p:childTnLst>
                                </p:cTn>
                              </p:par>
                              <p:par>
                                <p:cTn id="48" presetID="1" presetClass="entr" presetSubtype="0" fill="hold" grpId="1" nodeType="withEffect">
                                  <p:stCondLst>
                                    <p:cond delay="50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1" nodeType="withEffect">
                                  <p:stCondLst>
                                    <p:cond delay="500"/>
                                  </p:stCondLst>
                                  <p:childTnLst>
                                    <p:set>
                                      <p:cBhvr>
                                        <p:cTn id="51" dur="1" fill="hold">
                                          <p:stCondLst>
                                            <p:cond delay="0"/>
                                          </p:stCondLst>
                                        </p:cTn>
                                        <p:tgtEl>
                                          <p:spTgt spid="17"/>
                                        </p:tgtEl>
                                        <p:attrNameLst>
                                          <p:attrName>style.visibility</p:attrName>
                                        </p:attrNameLst>
                                      </p:cBhvr>
                                      <p:to>
                                        <p:strVal val="visible"/>
                                      </p:to>
                                    </p:set>
                                  </p:childTnLst>
                                </p:cTn>
                              </p:par>
                            </p:childTnLst>
                          </p:cTn>
                        </p:par>
                        <p:par>
                          <p:cTn id="52" fill="hold">
                            <p:stCondLst>
                              <p:cond delay="1000"/>
                            </p:stCondLst>
                            <p:childTnLst>
                              <p:par>
                                <p:cTn id="53" presetID="63" presetClass="path" presetSubtype="0" accel="34667" decel="65333" fill="hold" grpId="0" nodeType="afterEffect">
                                  <p:stCondLst>
                                    <p:cond delay="0"/>
                                  </p:stCondLst>
                                  <p:childTnLst>
                                    <p:animMotion origin="layout" path="M 4.62854E-6 4.33954E-6 L 0.12637 4.33954E-6 " pathEditMode="relative" rAng="0" ptsTypes="AA">
                                      <p:cBhvr>
                                        <p:cTn id="54" dur="500" fill="hold"/>
                                        <p:tgtEl>
                                          <p:spTgt spid="16"/>
                                        </p:tgtEl>
                                        <p:attrNameLst>
                                          <p:attrName>ppt_x</p:attrName>
                                          <p:attrName>ppt_y</p:attrName>
                                        </p:attrNameLst>
                                      </p:cBhvr>
                                      <p:rCtr x="6319" y="0"/>
                                    </p:animMotion>
                                  </p:childTnLst>
                                </p:cTn>
                              </p:par>
                              <p:par>
                                <p:cTn id="55" presetID="63" presetClass="path" presetSubtype="0" accel="34667" decel="65333" fill="hold" grpId="0" nodeType="withEffect">
                                  <p:stCondLst>
                                    <p:cond delay="0"/>
                                  </p:stCondLst>
                                  <p:childTnLst>
                                    <p:animMotion origin="layout" path="M 4.62854E-6 4.33954E-6 L 0.25325 4.33954E-6 " pathEditMode="relative" rAng="0" ptsTypes="AA">
                                      <p:cBhvr>
                                        <p:cTn id="56" dur="500" fill="hold"/>
                                        <p:tgtEl>
                                          <p:spTgt spid="17"/>
                                        </p:tgtEl>
                                        <p:attrNameLst>
                                          <p:attrName>ppt_x</p:attrName>
                                          <p:attrName>ppt_y</p:attrName>
                                        </p:attrNameLst>
                                      </p:cBhvr>
                                      <p:rCtr x="12663" y="0"/>
                                    </p:animMotion>
                                  </p:childTnLst>
                                </p:cTn>
                              </p:par>
                            </p:childTnLst>
                          </p:cTn>
                        </p:par>
                        <p:par>
                          <p:cTn id="57" fill="hold">
                            <p:stCondLst>
                              <p:cond delay="1500"/>
                            </p:stCondLst>
                            <p:childTnLst>
                              <p:par>
                                <p:cTn id="58" presetID="6" presetClass="emph" presetSubtype="0" fill="hold" grpId="3" nodeType="afterEffect">
                                  <p:stCondLst>
                                    <p:cond delay="0"/>
                                  </p:stCondLst>
                                  <p:childTnLst>
                                    <p:animScale>
                                      <p:cBhvr>
                                        <p:cTn id="59" dur="250" fill="hold"/>
                                        <p:tgtEl>
                                          <p:spTgt spid="7"/>
                                        </p:tgtEl>
                                      </p:cBhvr>
                                      <p:by x="0" y="0"/>
                                    </p:animScale>
                                  </p:childTnLst>
                                </p:cTn>
                              </p:par>
                              <p:par>
                                <p:cTn id="60" presetID="6" presetClass="emph" presetSubtype="0" fill="hold" grpId="2" nodeType="withEffect">
                                  <p:stCondLst>
                                    <p:cond delay="100"/>
                                  </p:stCondLst>
                                  <p:childTnLst>
                                    <p:animScale>
                                      <p:cBhvr>
                                        <p:cTn id="61" dur="250" fill="hold"/>
                                        <p:tgtEl>
                                          <p:spTgt spid="16"/>
                                        </p:tgtEl>
                                      </p:cBhvr>
                                      <p:by x="0" y="0"/>
                                    </p:animScale>
                                  </p:childTnLst>
                                </p:cTn>
                              </p:par>
                              <p:par>
                                <p:cTn id="62" presetID="6" presetClass="emph" presetSubtype="0" fill="hold" grpId="2" nodeType="withEffect">
                                  <p:stCondLst>
                                    <p:cond delay="200"/>
                                  </p:stCondLst>
                                  <p:childTnLst>
                                    <p:animScale>
                                      <p:cBhvr>
                                        <p:cTn id="63" dur="250" fill="hold"/>
                                        <p:tgtEl>
                                          <p:spTgt spid="17"/>
                                        </p:tgtEl>
                                      </p:cBhvr>
                                      <p:by x="0" y="0"/>
                                    </p:animScale>
                                  </p:childTnLst>
                                </p:cTn>
                              </p:par>
                            </p:childTnLst>
                          </p:cTn>
                        </p:par>
                        <p:par>
                          <p:cTn id="64" fill="hold">
                            <p:stCondLst>
                              <p:cond delay="1950"/>
                            </p:stCondLst>
                            <p:childTnLst>
                              <p:par>
                                <p:cTn id="65" presetID="19" presetClass="emph" presetSubtype="0" fill="hold" grpId="3" nodeType="afterEffect">
                                  <p:stCondLst>
                                    <p:cond delay="0"/>
                                  </p:stCondLst>
                                  <p:childTnLst>
                                    <p:animClr clrSpc="rgb" dir="cw">
                                      <p:cBhvr override="childStyle">
                                        <p:cTn id="66" dur="500" fill="hold"/>
                                        <p:tgtEl>
                                          <p:spTgt spid="6"/>
                                        </p:tgtEl>
                                        <p:attrNameLst>
                                          <p:attrName>style.color</p:attrName>
                                        </p:attrNameLst>
                                      </p:cBhvr>
                                      <p:to>
                                        <a:schemeClr val="accent2"/>
                                      </p:to>
                                    </p:animClr>
                                    <p:animClr clrSpc="rgb" dir="cw">
                                      <p:cBhvr>
                                        <p:cTn id="67" dur="500" fill="hold"/>
                                        <p:tgtEl>
                                          <p:spTgt spid="6"/>
                                        </p:tgtEl>
                                        <p:attrNameLst>
                                          <p:attrName>fillcolor</p:attrName>
                                        </p:attrNameLst>
                                      </p:cBhvr>
                                      <p:to>
                                        <a:schemeClr val="accent2"/>
                                      </p:to>
                                    </p:animClr>
                                    <p:set>
                                      <p:cBhvr>
                                        <p:cTn id="68" dur="500" fill="hold"/>
                                        <p:tgtEl>
                                          <p:spTgt spid="6"/>
                                        </p:tgtEl>
                                        <p:attrNameLst>
                                          <p:attrName>fill.type</p:attrName>
                                        </p:attrNameLst>
                                      </p:cBhvr>
                                      <p:to>
                                        <p:strVal val="solid"/>
                                      </p:to>
                                    </p:set>
                                    <p:set>
                                      <p:cBhvr>
                                        <p:cTn id="69" dur="500" fill="hold"/>
                                        <p:tgtEl>
                                          <p:spTgt spid="6"/>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14"/>
                                        </p:tgtEl>
                                        <p:attrNameLst>
                                          <p:attrName>style.color</p:attrName>
                                        </p:attrNameLst>
                                      </p:cBhvr>
                                      <p:to>
                                        <a:schemeClr val="accent2"/>
                                      </p:to>
                                    </p:animClr>
                                    <p:animClr clrSpc="rgb" dir="cw">
                                      <p:cBhvr>
                                        <p:cTn id="72" dur="500" fill="hold"/>
                                        <p:tgtEl>
                                          <p:spTgt spid="14"/>
                                        </p:tgtEl>
                                        <p:attrNameLst>
                                          <p:attrName>fillcolor</p:attrName>
                                        </p:attrNameLst>
                                      </p:cBhvr>
                                      <p:to>
                                        <a:schemeClr val="accent2"/>
                                      </p:to>
                                    </p:animClr>
                                    <p:set>
                                      <p:cBhvr>
                                        <p:cTn id="73" dur="500" fill="hold"/>
                                        <p:tgtEl>
                                          <p:spTgt spid="14"/>
                                        </p:tgtEl>
                                        <p:attrNameLst>
                                          <p:attrName>fill.type</p:attrName>
                                        </p:attrNameLst>
                                      </p:cBhvr>
                                      <p:to>
                                        <p:strVal val="solid"/>
                                      </p:to>
                                    </p:set>
                                    <p:set>
                                      <p:cBhvr>
                                        <p:cTn id="74" dur="500" fill="hold"/>
                                        <p:tgtEl>
                                          <p:spTgt spid="14"/>
                                        </p:tgtEl>
                                        <p:attrNameLst>
                                          <p:attrName>fill.on</p:attrName>
                                        </p:attrNameLst>
                                      </p:cBhvr>
                                      <p:to>
                                        <p:strVal val="true"/>
                                      </p:to>
                                    </p:set>
                                  </p:childTnLst>
                                </p:cTn>
                              </p:par>
                              <p:par>
                                <p:cTn id="75" presetID="19" presetClass="emph" presetSubtype="0" fill="hold" grpId="1" nodeType="withEffect">
                                  <p:stCondLst>
                                    <p:cond delay="0"/>
                                  </p:stCondLst>
                                  <p:childTnLst>
                                    <p:animClr clrSpc="rgb" dir="cw">
                                      <p:cBhvr override="childStyle">
                                        <p:cTn id="76" dur="500" fill="hold"/>
                                        <p:tgtEl>
                                          <p:spTgt spid="15"/>
                                        </p:tgtEl>
                                        <p:attrNameLst>
                                          <p:attrName>style.color</p:attrName>
                                        </p:attrNameLst>
                                      </p:cBhvr>
                                      <p:to>
                                        <a:schemeClr val="accent2"/>
                                      </p:to>
                                    </p:animClr>
                                    <p:animClr clrSpc="rgb" dir="cw">
                                      <p:cBhvr>
                                        <p:cTn id="77" dur="500" fill="hold"/>
                                        <p:tgtEl>
                                          <p:spTgt spid="15"/>
                                        </p:tgtEl>
                                        <p:attrNameLst>
                                          <p:attrName>fillcolor</p:attrName>
                                        </p:attrNameLst>
                                      </p:cBhvr>
                                      <p:to>
                                        <a:schemeClr val="accent2"/>
                                      </p:to>
                                    </p:animClr>
                                    <p:set>
                                      <p:cBhvr>
                                        <p:cTn id="78" dur="500" fill="hold"/>
                                        <p:tgtEl>
                                          <p:spTgt spid="15"/>
                                        </p:tgtEl>
                                        <p:attrNameLst>
                                          <p:attrName>fill.type</p:attrName>
                                        </p:attrNameLst>
                                      </p:cBhvr>
                                      <p:to>
                                        <p:strVal val="solid"/>
                                      </p:to>
                                    </p:set>
                                    <p:set>
                                      <p:cBhvr>
                                        <p:cTn id="7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6" grpId="3" animBg="1"/>
      <p:bldP spid="14" grpId="0" animBg="1"/>
      <p:bldP spid="14" grpId="1" animBg="1"/>
      <p:bldP spid="15" grpId="0" animBg="1"/>
      <p:bldP spid="15" grpId="1" animBg="1"/>
      <p:bldP spid="7" grpId="0" animBg="1"/>
      <p:bldP spid="7" grpId="1" animBg="1"/>
      <p:bldP spid="7" grpId="2" animBg="1"/>
      <p:bldP spid="7" grpId="3" animBg="1"/>
      <p:bldP spid="16" grpId="0" animBg="1"/>
      <p:bldP spid="16" grpId="1" animBg="1"/>
      <p:bldP spid="16" grpId="2" animBg="1"/>
      <p:bldP spid="17" grpId="0" animBg="1"/>
      <p:bldP spid="17" grpId="1" animBg="1"/>
      <p:bldP spid="17" grpId="2" animBg="1"/>
      <p:bldP spid="18" grpId="0"/>
      <p:bldP spid="18" grpId="1"/>
      <p:bldP spid="19" grpId="0"/>
      <p:bldP spid="19" grpId="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28"/>
          <p:cNvSpPr>
            <a:spLocks noChangeAspect="1"/>
          </p:cNvSpPr>
          <p:nvPr/>
        </p:nvSpPr>
        <p:spPr bwMode="black">
          <a:xfrm>
            <a:off x="3488535" y="2005259"/>
            <a:ext cx="5451209" cy="30017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67232" tIns="33616" rIns="67232" bIns="33616" numCol="1" anchor="t" anchorCtr="0" compatLnSpc="1">
            <a:prstTxWarp prst="textNoShape">
              <a:avLst/>
            </a:prstTxWarp>
          </a:bodyPr>
          <a:lstStyle/>
          <a:p>
            <a:pPr defTabSz="685642"/>
            <a:endParaRPr lang="en-US" sz="1323"/>
          </a:p>
        </p:txBody>
      </p:sp>
      <p:grpSp>
        <p:nvGrpSpPr>
          <p:cNvPr id="10" name="Group 9"/>
          <p:cNvGrpSpPr/>
          <p:nvPr/>
        </p:nvGrpSpPr>
        <p:grpSpPr>
          <a:xfrm>
            <a:off x="3730285" y="2174577"/>
            <a:ext cx="5002628" cy="2754767"/>
            <a:chOff x="5073446" y="1791160"/>
            <a:chExt cx="6803922" cy="3746674"/>
          </a:xfrm>
        </p:grpSpPr>
        <p:sp>
          <p:nvSpPr>
            <p:cNvPr id="5"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a:solidFill>
                  <a:schemeClr val="tx1"/>
                </a:solidFill>
              </a:endParaRPr>
            </a:p>
          </p:txBody>
        </p:sp>
        <p:sp>
          <p:nvSpPr>
            <p:cNvPr id="6"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60515" tIns="30258" rIns="60515" bIns="30258" numCol="1" anchor="t" anchorCtr="0" compatLnSpc="1">
              <a:prstTxWarp prst="textNoShape">
                <a:avLst/>
              </a:prstTxWarp>
            </a:bodyPr>
            <a:lstStyle/>
            <a:p>
              <a:pPr defTabSz="685642"/>
              <a:endParaRPr lang="en-US" sz="1176" dirty="0"/>
            </a:p>
          </p:txBody>
        </p:sp>
        <p:sp>
          <p:nvSpPr>
            <p:cNvPr id="7"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60515" tIns="30258" rIns="60515" bIns="30258" numCol="1" anchor="t" anchorCtr="0" compatLnSpc="1">
              <a:prstTxWarp prst="textNoShape">
                <a:avLst/>
              </a:prstTxWarp>
            </a:bodyPr>
            <a:lstStyle/>
            <a:p>
              <a:pPr defTabSz="685642"/>
              <a:endParaRPr lang="en-US" sz="1176"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60515" tIns="30258" rIns="60515" bIns="30258" numCol="1" anchor="t" anchorCtr="0" compatLnSpc="1">
              <a:prstTxWarp prst="textNoShape">
                <a:avLst/>
              </a:prstTxWarp>
            </a:bodyPr>
            <a:lstStyle/>
            <a:p>
              <a:pPr defTabSz="685642"/>
              <a:endParaRPr lang="en-US" sz="1176" dirty="0"/>
            </a:p>
          </p:txBody>
        </p:sp>
      </p:grpSp>
      <p:sp>
        <p:nvSpPr>
          <p:cNvPr id="16" name="Freeform 128"/>
          <p:cNvSpPr>
            <a:spLocks noChangeAspect="1"/>
          </p:cNvSpPr>
          <p:nvPr/>
        </p:nvSpPr>
        <p:spPr bwMode="black">
          <a:xfrm>
            <a:off x="634968" y="2513397"/>
            <a:ext cx="2878138" cy="158488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a:solidFill>
                <a:schemeClr val="tx1"/>
              </a:solidFill>
            </a:endParaRPr>
          </a:p>
        </p:txBody>
      </p:sp>
      <p:sp>
        <p:nvSpPr>
          <p:cNvPr id="17" name="Freeform 79"/>
          <p:cNvSpPr>
            <a:spLocks noEditPoints="1"/>
          </p:cNvSpPr>
          <p:nvPr/>
        </p:nvSpPr>
        <p:spPr bwMode="black">
          <a:xfrm>
            <a:off x="1983310" y="3046296"/>
            <a:ext cx="621286" cy="81843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60515" tIns="30258" rIns="60515" bIns="30258" numCol="1" anchor="t" anchorCtr="0" compatLnSpc="1">
            <a:prstTxWarp prst="textNoShape">
              <a:avLst/>
            </a:prstTxWarp>
          </a:bodyPr>
          <a:lstStyle/>
          <a:p>
            <a:pPr defTabSz="685642"/>
            <a:endParaRPr lang="en-US" sz="1176" dirty="0"/>
          </a:p>
        </p:txBody>
      </p:sp>
      <p:sp>
        <p:nvSpPr>
          <p:cNvPr id="18" name="Freeform 79"/>
          <p:cNvSpPr>
            <a:spLocks noEditPoints="1"/>
          </p:cNvSpPr>
          <p:nvPr/>
        </p:nvSpPr>
        <p:spPr bwMode="black">
          <a:xfrm>
            <a:off x="2650399" y="3046296"/>
            <a:ext cx="621286" cy="81843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60515" tIns="30258" rIns="60515" bIns="30258" numCol="1" anchor="t" anchorCtr="0" compatLnSpc="1">
            <a:prstTxWarp prst="textNoShape">
              <a:avLst/>
            </a:prstTxWarp>
          </a:bodyPr>
          <a:lstStyle/>
          <a:p>
            <a:pPr defTabSz="685642"/>
            <a:endParaRPr lang="en-US" sz="1176" dirty="0"/>
          </a:p>
        </p:txBody>
      </p:sp>
      <p:sp>
        <p:nvSpPr>
          <p:cNvPr id="19" name="Freeform 79"/>
          <p:cNvSpPr>
            <a:spLocks noEditPoints="1"/>
          </p:cNvSpPr>
          <p:nvPr/>
        </p:nvSpPr>
        <p:spPr bwMode="black">
          <a:xfrm>
            <a:off x="1316220" y="3046296"/>
            <a:ext cx="621286" cy="81843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60515" tIns="30258" rIns="60515" bIns="30258" numCol="1" anchor="t" anchorCtr="0" compatLnSpc="1">
            <a:prstTxWarp prst="textNoShape">
              <a:avLst/>
            </a:prstTxWarp>
          </a:bodyPr>
          <a:lstStyle/>
          <a:p>
            <a:pPr defTabSz="685642"/>
            <a:endParaRPr lang="en-US" sz="1176" dirty="0"/>
          </a:p>
        </p:txBody>
      </p:sp>
      <p:cxnSp>
        <p:nvCxnSpPr>
          <p:cNvPr id="20" name="Straight Connector 19"/>
          <p:cNvCxnSpPr/>
          <p:nvPr/>
        </p:nvCxnSpPr>
        <p:spPr>
          <a:xfrm>
            <a:off x="1937506" y="4674557"/>
            <a:ext cx="5265611"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7208583" y="4589296"/>
            <a:ext cx="170522" cy="1705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1" tIns="45704" rIns="91411" bIns="45704" numCol="1" rtlCol="0" anchor="ctr" anchorCtr="0" compatLnSpc="1">
            <a:prstTxWarp prst="textNoShape">
              <a:avLst/>
            </a:prstTxWarp>
          </a:bodyPr>
          <a:lstStyle/>
          <a:p>
            <a:pPr algn="ctr" defTabSz="913782"/>
            <a:endParaRPr lang="en-US" sz="2198" dirty="0">
              <a:solidFill>
                <a:schemeClr val="tx1"/>
              </a:solidFill>
            </a:endParaRPr>
          </a:p>
        </p:txBody>
      </p:sp>
      <p:sp>
        <p:nvSpPr>
          <p:cNvPr id="22" name="TextBox 21"/>
          <p:cNvSpPr txBox="1"/>
          <p:nvPr/>
        </p:nvSpPr>
        <p:spPr>
          <a:xfrm>
            <a:off x="6882668" y="4181531"/>
            <a:ext cx="822351" cy="705967"/>
          </a:xfrm>
          <a:prstGeom prst="rect">
            <a:avLst/>
          </a:prstGeom>
          <a:noFill/>
        </p:spPr>
        <p:txBody>
          <a:bodyPr wrap="square" lIns="0" tIns="107571" rIns="0" bIns="107571"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685642"/>
            <a:r>
              <a:rPr lang="en-US" sz="1764" dirty="0">
                <a:solidFill>
                  <a:schemeClr val="tx1"/>
                </a:solidFill>
              </a:rPr>
              <a:t>West DC</a:t>
            </a:r>
          </a:p>
        </p:txBody>
      </p:sp>
      <p:sp>
        <p:nvSpPr>
          <p:cNvPr id="23" name="Oval 22"/>
          <p:cNvSpPr/>
          <p:nvPr/>
        </p:nvSpPr>
        <p:spPr bwMode="auto">
          <a:xfrm>
            <a:off x="1823184" y="4589296"/>
            <a:ext cx="170522" cy="1705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1" tIns="45704" rIns="91411" bIns="45704" numCol="1" rtlCol="0" anchor="ctr" anchorCtr="0" compatLnSpc="1">
            <a:prstTxWarp prst="textNoShape">
              <a:avLst/>
            </a:prstTxWarp>
          </a:bodyPr>
          <a:lstStyle/>
          <a:p>
            <a:pPr algn="ctr" defTabSz="913782"/>
            <a:endParaRPr lang="en-US" sz="2198" dirty="0">
              <a:solidFill>
                <a:schemeClr val="tx1"/>
              </a:solidFill>
            </a:endParaRPr>
          </a:p>
        </p:txBody>
      </p:sp>
      <p:sp>
        <p:nvSpPr>
          <p:cNvPr id="24" name="TextBox 23"/>
          <p:cNvSpPr txBox="1"/>
          <p:nvPr/>
        </p:nvSpPr>
        <p:spPr>
          <a:xfrm>
            <a:off x="1549309" y="4181531"/>
            <a:ext cx="718273" cy="461605"/>
          </a:xfrm>
          <a:prstGeom prst="rect">
            <a:avLst/>
          </a:prstGeom>
          <a:noFill/>
        </p:spPr>
        <p:txBody>
          <a:bodyPr wrap="square" lIns="0" tIns="107571" rIns="0" bIns="107571" rtlCol="0">
            <a:spAutoFit/>
          </a:bodyPr>
          <a:lstStyle/>
          <a:p>
            <a:pPr algn="ctr" defTabSz="685642">
              <a:lnSpc>
                <a:spcPct val="90000"/>
              </a:lnSpc>
            </a:pPr>
            <a:r>
              <a:rPr lang="en-US" sz="1764" b="1" spc="-37" dirty="0">
                <a:latin typeface="Segoe UI Light"/>
              </a:rPr>
              <a:t>East DC</a:t>
            </a:r>
          </a:p>
        </p:txBody>
      </p:sp>
      <p:sp>
        <p:nvSpPr>
          <p:cNvPr id="25" name="TextBox 24"/>
          <p:cNvSpPr txBox="1"/>
          <p:nvPr/>
        </p:nvSpPr>
        <p:spPr>
          <a:xfrm>
            <a:off x="3804538" y="4208258"/>
            <a:ext cx="1300347" cy="420825"/>
          </a:xfrm>
          <a:prstGeom prst="rect">
            <a:avLst/>
          </a:prstGeom>
          <a:noFill/>
        </p:spPr>
        <p:txBody>
          <a:bodyPr wrap="square" lIns="0" tIns="107571" rIns="0" bIns="107571"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685642"/>
            <a:r>
              <a:rPr lang="en-US" sz="1470" dirty="0">
                <a:solidFill>
                  <a:schemeClr val="tx1"/>
                </a:solidFill>
              </a:rPr>
              <a:t>&gt; 400 miles</a:t>
            </a:r>
          </a:p>
        </p:txBody>
      </p:sp>
      <p:sp>
        <p:nvSpPr>
          <p:cNvPr id="26" name="TextBox 25"/>
          <p:cNvSpPr txBox="1"/>
          <p:nvPr/>
        </p:nvSpPr>
        <p:spPr>
          <a:xfrm>
            <a:off x="2155983" y="2005282"/>
            <a:ext cx="4389283" cy="787656"/>
          </a:xfrm>
          <a:prstGeom prst="rect">
            <a:avLst/>
          </a:prstGeom>
          <a:noFill/>
        </p:spPr>
        <p:txBody>
          <a:bodyPr wrap="square" lIns="0" tIns="107571" rIns="0" bIns="107571"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685642"/>
            <a:r>
              <a:rPr lang="en-US" sz="2059" b="0" dirty="0">
                <a:solidFill>
                  <a:schemeClr val="tx1"/>
                </a:solidFill>
              </a:rPr>
              <a:t>Azure Storage</a:t>
            </a:r>
          </a:p>
          <a:p>
            <a:pPr defTabSz="685642"/>
            <a:r>
              <a:rPr lang="pl-PL" sz="2059" b="0" dirty="0">
                <a:solidFill>
                  <a:schemeClr val="tx1"/>
                </a:solidFill>
              </a:rPr>
              <a:t>Chroni przed regionalnymi katastrofami</a:t>
            </a:r>
            <a:endParaRPr lang="en-US" sz="2059" b="0" dirty="0">
              <a:solidFill>
                <a:schemeClr val="tx1"/>
              </a:solidFill>
            </a:endParaRPr>
          </a:p>
        </p:txBody>
      </p:sp>
      <p:sp>
        <p:nvSpPr>
          <p:cNvPr id="27" name="TextBox 26"/>
          <p:cNvSpPr txBox="1"/>
          <p:nvPr/>
        </p:nvSpPr>
        <p:spPr>
          <a:xfrm>
            <a:off x="2966286" y="5049799"/>
            <a:ext cx="3160978" cy="502449"/>
          </a:xfrm>
          <a:prstGeom prst="rect">
            <a:avLst/>
          </a:prstGeom>
          <a:noFill/>
        </p:spPr>
        <p:txBody>
          <a:bodyPr wrap="square" lIns="0" tIns="107571" rIns="0" bIns="107571"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685642"/>
            <a:r>
              <a:rPr lang="en-US" sz="2059" b="0" dirty="0">
                <a:solidFill>
                  <a:schemeClr val="tx1"/>
                </a:solidFill>
              </a:rPr>
              <a:t>Geo replication</a:t>
            </a:r>
          </a:p>
        </p:txBody>
      </p:sp>
      <p:sp>
        <p:nvSpPr>
          <p:cNvPr id="28" name="Oval 27"/>
          <p:cNvSpPr/>
          <p:nvPr/>
        </p:nvSpPr>
        <p:spPr bwMode="auto">
          <a:xfrm>
            <a:off x="7236618" y="4617331"/>
            <a:ext cx="114451" cy="114451"/>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1" tIns="45704" rIns="91411" bIns="45704" numCol="1" rtlCol="0" anchor="ctr" anchorCtr="0" compatLnSpc="1">
            <a:prstTxWarp prst="textNoShape">
              <a:avLst/>
            </a:prstTxWarp>
          </a:bodyPr>
          <a:lstStyle/>
          <a:p>
            <a:pPr algn="ctr" defTabSz="913782"/>
            <a:endParaRPr lang="en-US" sz="2198" dirty="0">
              <a:solidFill>
                <a:schemeClr val="tx1"/>
              </a:solidFill>
            </a:endParaRPr>
          </a:p>
        </p:txBody>
      </p:sp>
      <p:sp>
        <p:nvSpPr>
          <p:cNvPr id="2" name="Title 1">
            <a:extLst>
              <a:ext uri="{FF2B5EF4-FFF2-40B4-BE49-F238E27FC236}">
                <a16:creationId xmlns:a16="http://schemas.microsoft.com/office/drawing/2014/main" id="{C8E72821-968C-4EFB-BEC7-934D0E05343A}"/>
              </a:ext>
            </a:extLst>
          </p:cNvPr>
          <p:cNvSpPr>
            <a:spLocks noGrp="1"/>
          </p:cNvSpPr>
          <p:nvPr>
            <p:ph type="title"/>
          </p:nvPr>
        </p:nvSpPr>
        <p:spPr/>
        <p:txBody>
          <a:bodyPr/>
          <a:lstStyle/>
          <a:p>
            <a:r>
              <a:rPr lang="pl-PL" dirty="0"/>
              <a:t>Przechowywanie i backup</a:t>
            </a:r>
            <a:endParaRPr lang="en-US" dirty="0"/>
          </a:p>
        </p:txBody>
      </p:sp>
    </p:spTree>
    <p:extLst>
      <p:ext uri="{BB962C8B-B14F-4D97-AF65-F5344CB8AC3E}">
        <p14:creationId xmlns:p14="http://schemas.microsoft.com/office/powerpoint/2010/main" val="240348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3333" decel="66667" fill="hold" grpId="0" nodeType="afterEffect">
                                  <p:stCondLst>
                                    <p:cond delay="0"/>
                                  </p:stCondLst>
                                  <p:childTnLst>
                                    <p:animScale>
                                      <p:cBhvr>
                                        <p:cTn id="6" dur="750" fill="hold"/>
                                        <p:tgtEl>
                                          <p:spTgt spid="4"/>
                                        </p:tgtEl>
                                      </p:cBhvr>
                                      <p:by x="1000000" y="1000000"/>
                                    </p:animScale>
                                  </p:childTnLst>
                                </p:cTn>
                              </p:par>
                              <p:par>
                                <p:cTn id="7" presetID="63" presetClass="path" presetSubtype="0" accel="38000" decel="62000" fill="hold" nodeType="withEffect">
                                  <p:stCondLst>
                                    <p:cond delay="500"/>
                                  </p:stCondLst>
                                  <p:childTnLst>
                                    <p:animMotion origin="layout" path="M 3.53332E-6 -1.13936E-6 L 0.11616 -0.04789 " pathEditMode="relative" rAng="0" ptsTypes="AA">
                                      <p:cBhvr>
                                        <p:cTn id="8" dur="500" fill="hold"/>
                                        <p:tgtEl>
                                          <p:spTgt spid="10"/>
                                        </p:tgtEl>
                                        <p:attrNameLst>
                                          <p:attrName>ppt_x</p:attrName>
                                          <p:attrName>ppt_y</p:attrName>
                                        </p:attrNameLst>
                                      </p:cBhvr>
                                      <p:rCtr x="5808" y="-2292"/>
                                    </p:animMotion>
                                  </p:childTnLst>
                                </p:cTn>
                              </p:par>
                              <p:par>
                                <p:cTn id="9" presetID="6" presetClass="emph" presetSubtype="0" accel="38000" decel="62000" fill="hold" nodeType="withEffect">
                                  <p:stCondLst>
                                    <p:cond delay="500"/>
                                  </p:stCondLst>
                                  <p:childTnLst>
                                    <p:animScale>
                                      <p:cBhvr>
                                        <p:cTn id="10" dur="500" fill="hold"/>
                                        <p:tgtEl>
                                          <p:spTgt spid="10"/>
                                        </p:tgtEl>
                                      </p:cBhvr>
                                      <p:by x="57560" y="57560"/>
                                    </p:animScale>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22" presetClass="entr" presetSubtype="2"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1250"/>
                                        <p:tgtEl>
                                          <p:spTgt spid="20"/>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600"/>
                                        <p:tgtEl>
                                          <p:spTgt spid="25"/>
                                        </p:tgtEl>
                                      </p:cBhvr>
                                    </p:animEffect>
                                  </p:childTnLst>
                                </p:cTn>
                              </p:par>
                              <p:par>
                                <p:cTn id="24" presetID="35" presetClass="path" presetSubtype="0" decel="100000" fill="hold" grpId="1" nodeType="withEffect">
                                  <p:stCondLst>
                                    <p:cond delay="250"/>
                                  </p:stCondLst>
                                  <p:childTnLst>
                                    <p:animMotion origin="layout" path="M -0.05553 0.00023 L 2.51979E-6 0.00023 " pathEditMode="relative" rAng="0" ptsTypes="AA">
                                      <p:cBhvr>
                                        <p:cTn id="25" dur="800" fill="hold"/>
                                        <p:tgtEl>
                                          <p:spTgt spid="25"/>
                                        </p:tgtEl>
                                        <p:attrNameLst>
                                          <p:attrName>ppt_x</p:attrName>
                                          <p:attrName>ppt_y</p:attrName>
                                        </p:attrNameLst>
                                      </p:cBhvr>
                                      <p:rCtr x="2770" y="0"/>
                                    </p:animMotion>
                                  </p:childTnLst>
                                </p:cTn>
                              </p:par>
                              <p:par>
                                <p:cTn id="26" presetID="10" presetClass="entr" presetSubtype="0" fill="hold" grpId="0" nodeType="withEffect">
                                  <p:stCondLst>
                                    <p:cond delay="25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600"/>
                                        <p:tgtEl>
                                          <p:spTgt spid="26"/>
                                        </p:tgtEl>
                                      </p:cBhvr>
                                    </p:animEffect>
                                  </p:childTnLst>
                                </p:cTn>
                              </p:par>
                              <p:par>
                                <p:cTn id="29" presetID="35" presetClass="path" presetSubtype="0" decel="100000" fill="hold" grpId="1" nodeType="withEffect">
                                  <p:stCondLst>
                                    <p:cond delay="50"/>
                                  </p:stCondLst>
                                  <p:childTnLst>
                                    <p:animMotion origin="layout" path="M -0.05548 0.00023 L -4.94139E-6 0.00023 " pathEditMode="relative" rAng="0" ptsTypes="AA">
                                      <p:cBhvr>
                                        <p:cTn id="30" dur="800" fill="hold"/>
                                        <p:tgtEl>
                                          <p:spTgt spid="26"/>
                                        </p:tgtEl>
                                        <p:attrNameLst>
                                          <p:attrName>ppt_x</p:attrName>
                                          <p:attrName>ppt_y</p:attrName>
                                        </p:attrNameLst>
                                      </p:cBhvr>
                                      <p:rCtr x="2774" y="0"/>
                                    </p:animMotion>
                                  </p:childTnLst>
                                </p:cTn>
                              </p:par>
                              <p:par>
                                <p:cTn id="31" presetID="10" presetClass="entr" presetSubtype="0" fill="hold" grpId="0" nodeType="withEffect">
                                  <p:stCondLst>
                                    <p:cond delay="5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600"/>
                                        <p:tgtEl>
                                          <p:spTgt spid="27"/>
                                        </p:tgtEl>
                                      </p:cBhvr>
                                    </p:animEffect>
                                  </p:childTnLst>
                                </p:cTn>
                              </p:par>
                              <p:par>
                                <p:cTn id="34" presetID="35" presetClass="path" presetSubtype="0" decel="100000" fill="hold" grpId="1" nodeType="withEffect">
                                  <p:stCondLst>
                                    <p:cond delay="450"/>
                                  </p:stCondLst>
                                  <p:childTnLst>
                                    <p:animMotion origin="layout" path="M -0.05553 0.00023 L -1.72836E-6 0.00023 " pathEditMode="relative" rAng="0" ptsTypes="AA">
                                      <p:cBhvr>
                                        <p:cTn id="35" dur="800" fill="hold"/>
                                        <p:tgtEl>
                                          <p:spTgt spid="27"/>
                                        </p:tgtEl>
                                        <p:attrNameLst>
                                          <p:attrName>ppt_x</p:attrName>
                                          <p:attrName>ppt_y</p:attrName>
                                        </p:attrNameLst>
                                      </p:cBhvr>
                                      <p:rCtr x="2770" y="0"/>
                                    </p:animMotion>
                                  </p:childTnLst>
                                </p:cTn>
                              </p:par>
                              <p:par>
                                <p:cTn id="36" presetID="10" presetClass="entr" presetSubtype="0" fill="hold" grpId="0" nodeType="withEffect">
                                  <p:stCondLst>
                                    <p:cond delay="125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275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35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45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par>
                          <p:cTn id="58" fill="hold">
                            <p:stCondLst>
                              <p:cond delay="3700"/>
                            </p:stCondLst>
                            <p:childTnLst>
                              <p:par>
                                <p:cTn id="59" presetID="35" presetClass="path" presetSubtype="0" repeatCount="4000" accel="50000" decel="50000" autoRev="1" fill="hold" grpId="1" nodeType="afterEffect">
                                  <p:stCondLst>
                                    <p:cond delay="0"/>
                                  </p:stCondLst>
                                  <p:childTnLst>
                                    <p:animMotion origin="layout" path="M 3.20654E-6 2.31502E-7 L -0.58897 2.31502E-7 " pathEditMode="relative" rAng="0" ptsTypes="AA">
                                      <p:cBhvr>
                                        <p:cTn id="60" dur="500" fill="hold"/>
                                        <p:tgtEl>
                                          <p:spTgt spid="28"/>
                                        </p:tgtEl>
                                        <p:attrNameLst>
                                          <p:attrName>ppt_x</p:attrName>
                                          <p:attrName>ppt_y</p:attrName>
                                        </p:attrNameLst>
                                      </p:cBhvr>
                                      <p:rCtr x="-29449" y="0"/>
                                    </p:animMotion>
                                  </p:childTnLst>
                                </p:cTn>
                              </p:par>
                              <p:par>
                                <p:cTn id="61" presetID="19" presetClass="emph" presetSubtype="0" fill="hold" grpId="1" nodeType="withEffect">
                                  <p:stCondLst>
                                    <p:cond delay="1000"/>
                                  </p:stCondLst>
                                  <p:childTnLst>
                                    <p:animClr clrSpc="rgb" dir="cw">
                                      <p:cBhvr override="childStyle">
                                        <p:cTn id="62" dur="500" fill="hold"/>
                                        <p:tgtEl>
                                          <p:spTgt spid="19"/>
                                        </p:tgtEl>
                                        <p:attrNameLst>
                                          <p:attrName>style.color</p:attrName>
                                        </p:attrNameLst>
                                      </p:cBhvr>
                                      <p:to>
                                        <a:schemeClr val="accent2"/>
                                      </p:to>
                                    </p:animClr>
                                    <p:animClr clrSpc="rgb" dir="cw">
                                      <p:cBhvr>
                                        <p:cTn id="63" dur="500" fill="hold"/>
                                        <p:tgtEl>
                                          <p:spTgt spid="19"/>
                                        </p:tgtEl>
                                        <p:attrNameLst>
                                          <p:attrName>fillcolor</p:attrName>
                                        </p:attrNameLst>
                                      </p:cBhvr>
                                      <p:to>
                                        <a:schemeClr val="accent2"/>
                                      </p:to>
                                    </p:animClr>
                                    <p:set>
                                      <p:cBhvr>
                                        <p:cTn id="64" dur="500" fill="hold"/>
                                        <p:tgtEl>
                                          <p:spTgt spid="19"/>
                                        </p:tgtEl>
                                        <p:attrNameLst>
                                          <p:attrName>fill.type</p:attrName>
                                        </p:attrNameLst>
                                      </p:cBhvr>
                                      <p:to>
                                        <p:strVal val="solid"/>
                                      </p:to>
                                    </p:set>
                                    <p:set>
                                      <p:cBhvr>
                                        <p:cTn id="65" dur="500" fill="hold"/>
                                        <p:tgtEl>
                                          <p:spTgt spid="19"/>
                                        </p:tgtEl>
                                        <p:attrNameLst>
                                          <p:attrName>fill.on</p:attrName>
                                        </p:attrNameLst>
                                      </p:cBhvr>
                                      <p:to>
                                        <p:strVal val="true"/>
                                      </p:to>
                                    </p:set>
                                  </p:childTnLst>
                                </p:cTn>
                              </p:par>
                              <p:par>
                                <p:cTn id="66" presetID="19" presetClass="emph" presetSubtype="0" fill="hold" grpId="1" nodeType="withEffect">
                                  <p:stCondLst>
                                    <p:cond delay="1500"/>
                                  </p:stCondLst>
                                  <p:childTnLst>
                                    <p:animClr clrSpc="rgb" dir="cw">
                                      <p:cBhvr override="childStyle">
                                        <p:cTn id="67" dur="500" fill="hold"/>
                                        <p:tgtEl>
                                          <p:spTgt spid="17"/>
                                        </p:tgtEl>
                                        <p:attrNameLst>
                                          <p:attrName>style.color</p:attrName>
                                        </p:attrNameLst>
                                      </p:cBhvr>
                                      <p:to>
                                        <a:schemeClr val="accent2"/>
                                      </p:to>
                                    </p:animClr>
                                    <p:animClr clrSpc="rgb" dir="cw">
                                      <p:cBhvr>
                                        <p:cTn id="68" dur="500" fill="hold"/>
                                        <p:tgtEl>
                                          <p:spTgt spid="17"/>
                                        </p:tgtEl>
                                        <p:attrNameLst>
                                          <p:attrName>fillcolor</p:attrName>
                                        </p:attrNameLst>
                                      </p:cBhvr>
                                      <p:to>
                                        <a:schemeClr val="accent2"/>
                                      </p:to>
                                    </p:animClr>
                                    <p:set>
                                      <p:cBhvr>
                                        <p:cTn id="69" dur="500" fill="hold"/>
                                        <p:tgtEl>
                                          <p:spTgt spid="17"/>
                                        </p:tgtEl>
                                        <p:attrNameLst>
                                          <p:attrName>fill.type</p:attrName>
                                        </p:attrNameLst>
                                      </p:cBhvr>
                                      <p:to>
                                        <p:strVal val="solid"/>
                                      </p:to>
                                    </p:set>
                                    <p:set>
                                      <p:cBhvr>
                                        <p:cTn id="70" dur="500" fill="hold"/>
                                        <p:tgtEl>
                                          <p:spTgt spid="17"/>
                                        </p:tgtEl>
                                        <p:attrNameLst>
                                          <p:attrName>fill.on</p:attrName>
                                        </p:attrNameLst>
                                      </p:cBhvr>
                                      <p:to>
                                        <p:strVal val="true"/>
                                      </p:to>
                                    </p:set>
                                  </p:childTnLst>
                                </p:cTn>
                              </p:par>
                              <p:par>
                                <p:cTn id="71" presetID="19" presetClass="emph" presetSubtype="0" fill="hold" grpId="1" nodeType="withEffect">
                                  <p:stCondLst>
                                    <p:cond delay="2000"/>
                                  </p:stCondLst>
                                  <p:childTnLst>
                                    <p:animClr clrSpc="rgb" dir="cw">
                                      <p:cBhvr override="childStyle">
                                        <p:cTn id="72" dur="500" fill="hold"/>
                                        <p:tgtEl>
                                          <p:spTgt spid="18"/>
                                        </p:tgtEl>
                                        <p:attrNameLst>
                                          <p:attrName>style.color</p:attrName>
                                        </p:attrNameLst>
                                      </p:cBhvr>
                                      <p:to>
                                        <a:schemeClr val="accent2"/>
                                      </p:to>
                                    </p:animClr>
                                    <p:animClr clrSpc="rgb" dir="cw">
                                      <p:cBhvr>
                                        <p:cTn id="73" dur="500" fill="hold"/>
                                        <p:tgtEl>
                                          <p:spTgt spid="18"/>
                                        </p:tgtEl>
                                        <p:attrNameLst>
                                          <p:attrName>fillcolor</p:attrName>
                                        </p:attrNameLst>
                                      </p:cBhvr>
                                      <p:to>
                                        <a:schemeClr val="accent2"/>
                                      </p:to>
                                    </p:animClr>
                                    <p:set>
                                      <p:cBhvr>
                                        <p:cTn id="74" dur="500" fill="hold"/>
                                        <p:tgtEl>
                                          <p:spTgt spid="18"/>
                                        </p:tgtEl>
                                        <p:attrNameLst>
                                          <p:attrName>fill.type</p:attrName>
                                        </p:attrNameLst>
                                      </p:cBhvr>
                                      <p:to>
                                        <p:strVal val="solid"/>
                                      </p:to>
                                    </p:set>
                                    <p:set>
                                      <p:cBhvr>
                                        <p:cTn id="75"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17" grpId="1" animBg="1"/>
      <p:bldP spid="18" grpId="0" animBg="1"/>
      <p:bldP spid="18" grpId="1" animBg="1"/>
      <p:bldP spid="19" grpId="0" animBg="1"/>
      <p:bldP spid="19" grpId="1" animBg="1"/>
      <p:bldP spid="21" grpId="0" animBg="1"/>
      <p:bldP spid="22" grpId="0"/>
      <p:bldP spid="23" grpId="0" animBg="1"/>
      <p:bldP spid="24" grpId="0"/>
      <p:bldP spid="25" grpId="0"/>
      <p:bldP spid="25" grpId="1"/>
      <p:bldP spid="26" grpId="0"/>
      <p:bldP spid="26" grpId="1"/>
      <p:bldP spid="27" grpId="0"/>
      <p:bldP spid="27" grpId="1"/>
      <p:bldP spid="28" grpId="0" animBg="1"/>
      <p:bldP spid="28" grpId="1"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382020" y="3863371"/>
            <a:ext cx="4189982" cy="2079311"/>
          </a:xfrm>
          <a:prstGeom prst="rect">
            <a:avLst/>
          </a:prstGeom>
          <a:solidFill>
            <a:schemeClr val="tx2"/>
          </a:solidFill>
          <a:ln>
            <a:noFill/>
          </a:ln>
        </p:spPr>
        <p:txBody>
          <a:bodyPr vert="horz" wrap="square" lIns="67232" tIns="33616" rIns="67232" bIns="33616" numCol="1" anchor="t" anchorCtr="0" compatLnSpc="1">
            <a:prstTxWarp prst="textNoShape">
              <a:avLst/>
            </a:prstTxWarp>
          </a:bodyPr>
          <a:lstStyle/>
          <a:p>
            <a:pPr defTabSz="685642"/>
            <a:r>
              <a:rPr lang="pl-PL" sz="1470" dirty="0">
                <a:solidFill>
                  <a:srgbClr val="FFFFFF"/>
                </a:solidFill>
              </a:rPr>
              <a:t>Twoje Datacenter</a:t>
            </a:r>
            <a:endParaRPr lang="en-US" sz="1470" dirty="0">
              <a:solidFill>
                <a:srgbClr val="FFFFFF"/>
              </a:solidFill>
            </a:endParaRPr>
          </a:p>
        </p:txBody>
      </p:sp>
      <p:grpSp>
        <p:nvGrpSpPr>
          <p:cNvPr id="42" name="Group 41"/>
          <p:cNvGrpSpPr/>
          <p:nvPr/>
        </p:nvGrpSpPr>
        <p:grpSpPr>
          <a:xfrm>
            <a:off x="6082847" y="1633287"/>
            <a:ext cx="2859226" cy="1574472"/>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0515" tIns="30258" rIns="60515" bIns="30258" numCol="1" anchor="t" anchorCtr="0" compatLnSpc="1">
              <a:prstTxWarp prst="textNoShape">
                <a:avLst/>
              </a:prstTxWarp>
            </a:bodyPr>
            <a:lstStyle/>
            <a:p>
              <a:pPr defTabSz="685642"/>
              <a:endParaRPr lang="en-US" sz="1176" dirty="0">
                <a:solidFill>
                  <a:srgbClr val="505050"/>
                </a:solidFill>
              </a:endParaRPr>
            </a:p>
          </p:txBody>
        </p:sp>
      </p:grpSp>
      <p:sp>
        <p:nvSpPr>
          <p:cNvPr id="65" name="TextBox 64"/>
          <p:cNvSpPr txBox="1"/>
          <p:nvPr/>
        </p:nvSpPr>
        <p:spPr>
          <a:xfrm>
            <a:off x="525064" y="2152165"/>
            <a:ext cx="3694599" cy="1337101"/>
          </a:xfrm>
          <a:prstGeom prst="rect">
            <a:avLst/>
          </a:prstGeom>
          <a:noFill/>
        </p:spPr>
        <p:txBody>
          <a:bodyPr wrap="square" lIns="134464" tIns="107571" rIns="134464" bIns="107571" rtlCol="0">
            <a:spAutoFit/>
          </a:bodyPr>
          <a:lstStyle/>
          <a:p>
            <a:pPr defTabSz="685642">
              <a:lnSpc>
                <a:spcPct val="90000"/>
              </a:lnSpc>
            </a:pPr>
            <a:r>
              <a:rPr lang="en-US" sz="1617" spc="-37" dirty="0">
                <a:solidFill>
                  <a:srgbClr val="EFEFEF">
                    <a:lumMod val="50000"/>
                  </a:srgbClr>
                </a:solidFill>
                <a:latin typeface="Segoe UI Light"/>
              </a:rPr>
              <a:t>Backup </a:t>
            </a:r>
            <a:r>
              <a:rPr lang="pl-PL" sz="1617" spc="-37" dirty="0">
                <a:solidFill>
                  <a:srgbClr val="EFEFEF">
                    <a:lumMod val="50000"/>
                  </a:srgbClr>
                </a:solidFill>
                <a:latin typeface="Segoe UI Light"/>
              </a:rPr>
              <a:t>danych z Windows (lokalnego lub zdalnego w chmurze)</a:t>
            </a:r>
            <a:endParaRPr lang="en-US" sz="1617" spc="-37" dirty="0">
              <a:solidFill>
                <a:srgbClr val="EFEFEF">
                  <a:lumMod val="50000"/>
                </a:srgbClr>
              </a:solidFill>
              <a:latin typeface="Segoe UI Light"/>
            </a:endParaRPr>
          </a:p>
          <a:p>
            <a:pPr defTabSz="685642">
              <a:lnSpc>
                <a:spcPct val="90000"/>
              </a:lnSpc>
            </a:pPr>
            <a:endParaRPr lang="en-US" sz="1617" spc="-37" dirty="0">
              <a:solidFill>
                <a:srgbClr val="EFEFEF">
                  <a:lumMod val="50000"/>
                </a:srgbClr>
              </a:solidFill>
              <a:latin typeface="Segoe UI Light"/>
            </a:endParaRPr>
          </a:p>
          <a:p>
            <a:pPr defTabSz="685642">
              <a:lnSpc>
                <a:spcPct val="90000"/>
              </a:lnSpc>
            </a:pPr>
            <a:r>
              <a:rPr lang="en-US" sz="1617" spc="-37" dirty="0">
                <a:solidFill>
                  <a:srgbClr val="EFEFEF">
                    <a:lumMod val="50000"/>
                  </a:srgbClr>
                </a:solidFill>
                <a:latin typeface="Segoe UI Light"/>
              </a:rPr>
              <a:t>Backup </a:t>
            </a:r>
            <a:r>
              <a:rPr lang="pl-PL" sz="1617" spc="-37" dirty="0">
                <a:solidFill>
                  <a:srgbClr val="EFEFEF">
                    <a:lumMod val="50000"/>
                  </a:srgbClr>
                </a:solidFill>
                <a:latin typeface="Segoe UI Light"/>
              </a:rPr>
              <a:t>i odzyskiwanie plików/folderów</a:t>
            </a:r>
            <a:br>
              <a:rPr lang="pl-PL" sz="1617" spc="-37" dirty="0">
                <a:solidFill>
                  <a:srgbClr val="EFEFEF">
                    <a:lumMod val="50000"/>
                  </a:srgbClr>
                </a:solidFill>
                <a:latin typeface="Segoe UI Light"/>
              </a:rPr>
            </a:br>
            <a:r>
              <a:rPr lang="pl-PL" sz="1617" spc="-37" dirty="0">
                <a:solidFill>
                  <a:srgbClr val="EFEFEF">
                    <a:lumMod val="50000"/>
                  </a:srgbClr>
                </a:solidFill>
                <a:latin typeface="Segoe UI Light"/>
              </a:rPr>
              <a:t>z Windows </a:t>
            </a:r>
            <a:r>
              <a:rPr lang="en-US" sz="1617" spc="-37" dirty="0">
                <a:solidFill>
                  <a:srgbClr val="EFEFEF">
                    <a:lumMod val="50000"/>
                  </a:srgbClr>
                </a:solidFill>
                <a:latin typeface="Segoe UI Light"/>
              </a:rPr>
              <a:t>Server </a:t>
            </a:r>
            <a:r>
              <a:rPr lang="pl-PL" sz="1617" spc="-37" dirty="0">
                <a:solidFill>
                  <a:srgbClr val="EFEFEF">
                    <a:lumMod val="50000"/>
                  </a:srgbClr>
                </a:solidFill>
                <a:latin typeface="Segoe UI Light"/>
              </a:rPr>
              <a:t>czy Windows</a:t>
            </a:r>
            <a:endParaRPr lang="en-US" sz="1617" spc="-37" dirty="0">
              <a:solidFill>
                <a:srgbClr val="EFEFEF">
                  <a:lumMod val="50000"/>
                </a:srgbClr>
              </a:solidFill>
              <a:latin typeface="Segoe UI Light"/>
            </a:endParaRPr>
          </a:p>
        </p:txBody>
      </p:sp>
      <p:sp>
        <p:nvSpPr>
          <p:cNvPr id="24" name="TextBox 23"/>
          <p:cNvSpPr txBox="1"/>
          <p:nvPr/>
        </p:nvSpPr>
        <p:spPr>
          <a:xfrm>
            <a:off x="525064" y="1732842"/>
            <a:ext cx="3754363" cy="392471"/>
          </a:xfrm>
          <a:prstGeom prst="rect">
            <a:avLst/>
          </a:prstGeom>
          <a:noFill/>
        </p:spPr>
        <p:txBody>
          <a:bodyPr wrap="square" lIns="134464" tIns="107571" rIns="134464" bIns="107571" rtlCol="0">
            <a:noAutofit/>
          </a:bodyPr>
          <a:lstStyle/>
          <a:p>
            <a:pPr defTabSz="685642">
              <a:lnSpc>
                <a:spcPct val="90000"/>
              </a:lnSpc>
              <a:spcBef>
                <a:spcPct val="20000"/>
              </a:spcBef>
              <a:buSzPct val="80000"/>
            </a:pPr>
            <a:r>
              <a:rPr lang="en-US" sz="2353" b="1" spc="-37" dirty="0">
                <a:gradFill>
                  <a:gsLst>
                    <a:gs pos="2917">
                      <a:srgbClr val="00188F"/>
                    </a:gs>
                    <a:gs pos="30000">
                      <a:srgbClr val="00188F"/>
                    </a:gs>
                  </a:gsLst>
                  <a:lin ang="5400000" scaled="0"/>
                </a:gradFill>
                <a:latin typeface="Segoe UI Light"/>
              </a:rPr>
              <a:t>Azure Backup</a:t>
            </a:r>
          </a:p>
        </p:txBody>
      </p:sp>
      <p:sp>
        <p:nvSpPr>
          <p:cNvPr id="7" name="Rectangle 6"/>
          <p:cNvSpPr/>
          <p:nvPr/>
        </p:nvSpPr>
        <p:spPr>
          <a:xfrm>
            <a:off x="5201804" y="3858845"/>
            <a:ext cx="3108381" cy="1366528"/>
          </a:xfrm>
          <a:prstGeom prst="rect">
            <a:avLst/>
          </a:prstGeom>
        </p:spPr>
        <p:txBody>
          <a:bodyPr wrap="square">
            <a:spAutoFit/>
          </a:bodyPr>
          <a:lstStyle/>
          <a:p>
            <a:pPr defTabSz="672331">
              <a:spcBef>
                <a:spcPct val="20000"/>
              </a:spcBef>
              <a:buClr>
                <a:srgbClr val="0070C0"/>
              </a:buClr>
              <a:buSzPct val="100000"/>
              <a:defRPr/>
            </a:pPr>
            <a:r>
              <a:rPr lang="pl-PL" spc="-39" dirty="0">
                <a:solidFill>
                  <a:srgbClr val="EFEFEF">
                    <a:lumMod val="50000"/>
                  </a:srgbClr>
                </a:solidFill>
                <a:latin typeface="Segoe UI Light"/>
                <a:ea typeface="Segoe UI" pitchFamily="34" charset="0"/>
                <a:cs typeface="Segoe UI Light" panose="020B0502040204020203" pitchFamily="34" charset="0"/>
              </a:rPr>
              <a:t>Bezpieczna ochrona danych</a:t>
            </a:r>
          </a:p>
          <a:p>
            <a:pPr defTabSz="672331">
              <a:spcBef>
                <a:spcPct val="20000"/>
              </a:spcBef>
              <a:buClr>
                <a:srgbClr val="0070C0"/>
              </a:buClr>
              <a:buSzPct val="100000"/>
              <a:defRPr/>
            </a:pPr>
            <a:r>
              <a:rPr lang="pl-PL" spc="-39" dirty="0">
                <a:solidFill>
                  <a:srgbClr val="EFEFEF">
                    <a:lumMod val="50000"/>
                  </a:srgbClr>
                </a:solidFill>
                <a:latin typeface="Segoe UI Light"/>
                <a:ea typeface="Segoe UI" pitchFamily="34" charset="0"/>
                <a:cs typeface="Segoe UI Light" panose="020B0502040204020203" pitchFamily="34" charset="0"/>
              </a:rPr>
              <a:t>Prosty, znany, zintegrowany</a:t>
            </a:r>
          </a:p>
          <a:p>
            <a:pPr defTabSz="685642">
              <a:spcBef>
                <a:spcPct val="20000"/>
              </a:spcBef>
              <a:buClr>
                <a:srgbClr val="0070C0"/>
              </a:buClr>
              <a:buSzPct val="100000"/>
              <a:defRPr/>
            </a:pPr>
            <a:r>
              <a:rPr lang="pl-PL" spc="-39" dirty="0">
                <a:solidFill>
                  <a:srgbClr val="EFEFEF">
                    <a:lumMod val="50000"/>
                  </a:srgbClr>
                </a:solidFill>
                <a:latin typeface="Segoe UI Light"/>
                <a:ea typeface="Segoe UI" pitchFamily="34" charset="0"/>
                <a:cs typeface="Segoe UI Light" panose="020B0502040204020203" pitchFamily="34" charset="0"/>
              </a:rPr>
              <a:t>Efektywny backup</a:t>
            </a:r>
          </a:p>
          <a:p>
            <a:pPr defTabSz="685642">
              <a:spcBef>
                <a:spcPct val="20000"/>
              </a:spcBef>
              <a:buClr>
                <a:srgbClr val="0070C0"/>
              </a:buClr>
              <a:buSzPct val="100000"/>
              <a:defRPr/>
            </a:pPr>
            <a:r>
              <a:rPr lang="pl-PL" spc="-39" dirty="0">
                <a:solidFill>
                  <a:srgbClr val="EFEFEF">
                    <a:lumMod val="50000"/>
                  </a:srgbClr>
                </a:solidFill>
                <a:latin typeface="Segoe UI Light"/>
                <a:ea typeface="Segoe UI" pitchFamily="34" charset="0"/>
                <a:cs typeface="Segoe UI Light" panose="020B0502040204020203" pitchFamily="34" charset="0"/>
              </a:rPr>
              <a:t>Prosta konfiguracja</a:t>
            </a:r>
            <a:endParaRPr lang="en-US" spc="-39" dirty="0">
              <a:solidFill>
                <a:srgbClr val="EFEFEF">
                  <a:lumMod val="50000"/>
                </a:srgbClr>
              </a:solidFill>
              <a:latin typeface="Segoe UI Light"/>
              <a:ea typeface="Segoe UI" pitchFamily="34" charset="0"/>
              <a:cs typeface="Segoe UI Light" panose="020B0502040204020203" pitchFamily="34" charset="0"/>
            </a:endParaRPr>
          </a:p>
        </p:txBody>
      </p:sp>
      <p:grpSp>
        <p:nvGrpSpPr>
          <p:cNvPr id="31" name="Group 30"/>
          <p:cNvGrpSpPr/>
          <p:nvPr/>
        </p:nvGrpSpPr>
        <p:grpSpPr>
          <a:xfrm>
            <a:off x="3130898" y="5062922"/>
            <a:ext cx="1169842" cy="510476"/>
            <a:chOff x="2868829" y="-2273840"/>
            <a:chExt cx="2011854" cy="877900"/>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8829" y="-2273840"/>
              <a:ext cx="2011854" cy="877900"/>
            </a:xfrm>
            <a:prstGeom prst="rect">
              <a:avLst/>
            </a:prstGeom>
          </p:spPr>
        </p:pic>
        <p:sp>
          <p:nvSpPr>
            <p:cNvPr id="33"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nvGrpSpPr>
          <p:cNvPr id="34" name="Group 33"/>
          <p:cNvGrpSpPr/>
          <p:nvPr/>
        </p:nvGrpSpPr>
        <p:grpSpPr>
          <a:xfrm>
            <a:off x="3130898" y="4382820"/>
            <a:ext cx="1169842" cy="510476"/>
            <a:chOff x="2868829" y="-1215144"/>
            <a:chExt cx="2011854" cy="87790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8829" y="-1215144"/>
              <a:ext cx="2011854" cy="877900"/>
            </a:xfrm>
            <a:prstGeom prst="rect">
              <a:avLst/>
            </a:prstGeom>
          </p:spPr>
        </p:pic>
        <p:sp>
          <p:nvSpPr>
            <p:cNvPr id="36" name="Freeform 35"/>
            <p:cNvSpPr>
              <a:spLocks noEditPoints="1"/>
            </p:cNvSpPr>
            <p:nvPr/>
          </p:nvSpPr>
          <p:spPr bwMode="auto">
            <a:xfrm>
              <a:off x="2983907" y="-1042993"/>
              <a:ext cx="491066" cy="491064"/>
            </a:xfrm>
            <a:custGeom>
              <a:avLst/>
              <a:gdLst>
                <a:gd name="T0" fmla="*/ 908 w 2048"/>
                <a:gd name="T1" fmla="*/ 162 h 2048"/>
                <a:gd name="T2" fmla="*/ 2048 w 2048"/>
                <a:gd name="T3" fmla="*/ 0 h 2048"/>
                <a:gd name="T4" fmla="*/ 2048 w 2048"/>
                <a:gd name="T5" fmla="*/ 1008 h 2048"/>
                <a:gd name="T6" fmla="*/ 908 w 2048"/>
                <a:gd name="T7" fmla="*/ 1008 h 2048"/>
                <a:gd name="T8" fmla="*/ 908 w 2048"/>
                <a:gd name="T9" fmla="*/ 162 h 2048"/>
                <a:gd name="T10" fmla="*/ 872 w 2048"/>
                <a:gd name="T11" fmla="*/ 1008 h 2048"/>
                <a:gd name="T12" fmla="*/ 872 w 2048"/>
                <a:gd name="T13" fmla="*/ 166 h 2048"/>
                <a:gd name="T14" fmla="*/ 0 w 2048"/>
                <a:gd name="T15" fmla="*/ 287 h 2048"/>
                <a:gd name="T16" fmla="*/ 0 w 2048"/>
                <a:gd name="T17" fmla="*/ 1008 h 2048"/>
                <a:gd name="T18" fmla="*/ 872 w 2048"/>
                <a:gd name="T19" fmla="*/ 1008 h 2048"/>
                <a:gd name="T20" fmla="*/ 908 w 2048"/>
                <a:gd name="T21" fmla="*/ 1043 h 2048"/>
                <a:gd name="T22" fmla="*/ 908 w 2048"/>
                <a:gd name="T23" fmla="*/ 1890 h 2048"/>
                <a:gd name="T24" fmla="*/ 2048 w 2048"/>
                <a:gd name="T25" fmla="*/ 2048 h 2048"/>
                <a:gd name="T26" fmla="*/ 2048 w 2048"/>
                <a:gd name="T27" fmla="*/ 1043 h 2048"/>
                <a:gd name="T28" fmla="*/ 908 w 2048"/>
                <a:gd name="T29" fmla="*/ 1043 h 2048"/>
                <a:gd name="T30" fmla="*/ 872 w 2048"/>
                <a:gd name="T31" fmla="*/ 1043 h 2048"/>
                <a:gd name="T32" fmla="*/ 0 w 2048"/>
                <a:gd name="T33" fmla="*/ 1043 h 2048"/>
                <a:gd name="T34" fmla="*/ 0 w 2048"/>
                <a:gd name="T35" fmla="*/ 1764 h 2048"/>
                <a:gd name="T36" fmla="*/ 872 w 2048"/>
                <a:gd name="T37" fmla="*/ 1885 h 2048"/>
                <a:gd name="T38" fmla="*/ 872 w 2048"/>
                <a:gd name="T39" fmla="*/ 10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8" h="2048">
                  <a:moveTo>
                    <a:pt x="908" y="162"/>
                  </a:moveTo>
                  <a:lnTo>
                    <a:pt x="2048" y="0"/>
                  </a:lnTo>
                  <a:lnTo>
                    <a:pt x="2048" y="1008"/>
                  </a:lnTo>
                  <a:lnTo>
                    <a:pt x="908" y="1008"/>
                  </a:lnTo>
                  <a:lnTo>
                    <a:pt x="908" y="162"/>
                  </a:lnTo>
                  <a:close/>
                  <a:moveTo>
                    <a:pt x="872" y="1008"/>
                  </a:moveTo>
                  <a:lnTo>
                    <a:pt x="872" y="166"/>
                  </a:lnTo>
                  <a:lnTo>
                    <a:pt x="0" y="287"/>
                  </a:lnTo>
                  <a:lnTo>
                    <a:pt x="0" y="1008"/>
                  </a:lnTo>
                  <a:lnTo>
                    <a:pt x="872" y="1008"/>
                  </a:lnTo>
                  <a:close/>
                  <a:moveTo>
                    <a:pt x="908" y="1043"/>
                  </a:moveTo>
                  <a:lnTo>
                    <a:pt x="908" y="1890"/>
                  </a:lnTo>
                  <a:lnTo>
                    <a:pt x="2048" y="2048"/>
                  </a:lnTo>
                  <a:lnTo>
                    <a:pt x="2048" y="1043"/>
                  </a:lnTo>
                  <a:lnTo>
                    <a:pt x="908" y="1043"/>
                  </a:lnTo>
                  <a:close/>
                  <a:moveTo>
                    <a:pt x="872" y="1043"/>
                  </a:moveTo>
                  <a:lnTo>
                    <a:pt x="0" y="1043"/>
                  </a:lnTo>
                  <a:lnTo>
                    <a:pt x="0" y="1764"/>
                  </a:lnTo>
                  <a:lnTo>
                    <a:pt x="872" y="1885"/>
                  </a:lnTo>
                  <a:lnTo>
                    <a:pt x="872" y="1043"/>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nvGrpSpPr>
          <p:cNvPr id="37" name="Group 36"/>
          <p:cNvGrpSpPr/>
          <p:nvPr/>
        </p:nvGrpSpPr>
        <p:grpSpPr>
          <a:xfrm>
            <a:off x="4300738" y="2482016"/>
            <a:ext cx="2679932" cy="1404535"/>
            <a:chOff x="4595604" y="2209297"/>
            <a:chExt cx="4845577" cy="1910266"/>
          </a:xfrm>
        </p:grpSpPr>
        <p:cxnSp>
          <p:nvCxnSpPr>
            <p:cNvPr id="38" name="Straight Arrow Connector 37"/>
            <p:cNvCxnSpPr/>
            <p:nvPr/>
          </p:nvCxnSpPr>
          <p:spPr>
            <a:xfrm flipH="1">
              <a:off x="4693920" y="2209297"/>
              <a:ext cx="4747261"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595604" y="2217426"/>
              <a:ext cx="0" cy="1902137"/>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Right Triangle 44"/>
          <p:cNvSpPr/>
          <p:nvPr/>
        </p:nvSpPr>
        <p:spPr bwMode="auto">
          <a:xfrm rot="13475521">
            <a:off x="6904786" y="2377851"/>
            <a:ext cx="174961" cy="175364"/>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sp>
        <p:nvSpPr>
          <p:cNvPr id="49" name="Right Triangle 48"/>
          <p:cNvSpPr/>
          <p:nvPr/>
        </p:nvSpPr>
        <p:spPr bwMode="auto">
          <a:xfrm rot="8100000">
            <a:off x="4225817" y="3966629"/>
            <a:ext cx="137228" cy="137228"/>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sp>
        <p:nvSpPr>
          <p:cNvPr id="2" name="Title 1">
            <a:extLst>
              <a:ext uri="{FF2B5EF4-FFF2-40B4-BE49-F238E27FC236}">
                <a16:creationId xmlns:a16="http://schemas.microsoft.com/office/drawing/2014/main" id="{830268B2-D0FA-4B3C-8680-6FD3CE95EF8C}"/>
              </a:ext>
            </a:extLst>
          </p:cNvPr>
          <p:cNvSpPr>
            <a:spLocks noGrp="1"/>
          </p:cNvSpPr>
          <p:nvPr>
            <p:ph type="title"/>
          </p:nvPr>
        </p:nvSpPr>
        <p:spPr/>
        <p:txBody>
          <a:bodyPr/>
          <a:lstStyle/>
          <a:p>
            <a:r>
              <a:rPr lang="pl-PL" dirty="0"/>
              <a:t>Przechowywanie i backup</a:t>
            </a:r>
            <a:endParaRPr lang="en-US" dirty="0"/>
          </a:p>
        </p:txBody>
      </p:sp>
    </p:spTree>
    <p:extLst>
      <p:ext uri="{BB962C8B-B14F-4D97-AF65-F5344CB8AC3E}">
        <p14:creationId xmlns:p14="http://schemas.microsoft.com/office/powerpoint/2010/main" val="352618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0"/>
                                  </p:stCondLst>
                                  <p:childTnLst>
                                    <p:animMotion origin="layout" path="M -0.05553 0.00023 L -1.04672E-6 0.00023 " pathEditMode="relative" rAng="0" ptsTypes="AA">
                                      <p:cBhvr>
                                        <p:cTn id="9" dur="800" fill="hold"/>
                                        <p:tgtEl>
                                          <p:spTgt spid="2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grpId="0" nodeType="after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4" grpId="0"/>
      <p:bldP spid="24" grpId="1"/>
      <p:bldP spid="7" grpId="0"/>
      <p:bldP spid="45" grpId="0" animBg="1"/>
      <p:bldP spid="4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5063969" y="4953391"/>
            <a:ext cx="1352882" cy="339799"/>
            <a:chOff x="1606732" y="2629518"/>
            <a:chExt cx="1840014" cy="462150"/>
          </a:xfrm>
        </p:grpSpPr>
        <p:sp>
          <p:nvSpPr>
            <p:cNvPr id="62" name="Rectangle 61"/>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sp>
          <p:nvSpPr>
            <p:cNvPr id="63" name="Rectangle 62"/>
            <p:cNvSpPr/>
            <p:nvPr/>
          </p:nvSpPr>
          <p:spPr>
            <a:xfrm>
              <a:off x="1606732" y="2719988"/>
              <a:ext cx="1786450" cy="371680"/>
            </a:xfrm>
            <a:prstGeom prst="rect">
              <a:avLst/>
            </a:prstGeom>
          </p:spPr>
          <p:txBody>
            <a:bodyPr wrap="square">
              <a:spAutoFit/>
            </a:bodyPr>
            <a:lstStyle/>
            <a:p>
              <a:pPr defTabSz="494316">
                <a:lnSpc>
                  <a:spcPct val="80000"/>
                </a:lnSpc>
                <a:defRPr/>
              </a:pPr>
              <a:r>
                <a:rPr lang="en-US" sz="1470" kern="0" dirty="0">
                  <a:gradFill>
                    <a:gsLst>
                      <a:gs pos="1250">
                        <a:srgbClr val="FFFFFF"/>
                      </a:gs>
                      <a:gs pos="48000">
                        <a:srgbClr val="FFFFFF"/>
                      </a:gs>
                    </a:gsLst>
                    <a:lin ang="5400000" scaled="0"/>
                  </a:gradFill>
                </a:rPr>
                <a:t>IT Admin</a:t>
              </a:r>
            </a:p>
          </p:txBody>
        </p:sp>
      </p:grpSp>
      <p:grpSp>
        <p:nvGrpSpPr>
          <p:cNvPr id="60" name="Group 59"/>
          <p:cNvGrpSpPr/>
          <p:nvPr/>
        </p:nvGrpSpPr>
        <p:grpSpPr>
          <a:xfrm>
            <a:off x="1572316" y="2649768"/>
            <a:ext cx="1352882" cy="339799"/>
            <a:chOff x="1606732" y="2629518"/>
            <a:chExt cx="1840014" cy="462150"/>
          </a:xfrm>
        </p:grpSpPr>
        <p:sp>
          <p:nvSpPr>
            <p:cNvPr id="59" name="Rectangle 58"/>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sp>
          <p:nvSpPr>
            <p:cNvPr id="33" name="Rectangle 32"/>
            <p:cNvSpPr/>
            <p:nvPr/>
          </p:nvSpPr>
          <p:spPr>
            <a:xfrm>
              <a:off x="1606732" y="2719988"/>
              <a:ext cx="1786450" cy="371680"/>
            </a:xfrm>
            <a:prstGeom prst="rect">
              <a:avLst/>
            </a:prstGeom>
          </p:spPr>
          <p:txBody>
            <a:bodyPr wrap="square">
              <a:spAutoFit/>
            </a:bodyPr>
            <a:lstStyle/>
            <a:p>
              <a:pPr defTabSz="494316">
                <a:lnSpc>
                  <a:spcPct val="80000"/>
                </a:lnSpc>
                <a:defRPr/>
              </a:pPr>
              <a:r>
                <a:rPr lang="pl-PL" sz="1470" kern="0" dirty="0">
                  <a:gradFill>
                    <a:gsLst>
                      <a:gs pos="1250">
                        <a:srgbClr val="FFFFFF"/>
                      </a:gs>
                      <a:gs pos="48000">
                        <a:srgbClr val="FFFFFF"/>
                      </a:gs>
                    </a:gsLst>
                    <a:lin ang="5400000" scaled="0"/>
                  </a:gradFill>
                </a:rPr>
                <a:t>Programiści</a:t>
              </a:r>
              <a:endParaRPr lang="en-US" sz="1470" kern="0" dirty="0">
                <a:gradFill>
                  <a:gsLst>
                    <a:gs pos="1250">
                      <a:srgbClr val="FFFFFF"/>
                    </a:gs>
                    <a:gs pos="48000">
                      <a:srgbClr val="FFFFFF"/>
                    </a:gs>
                  </a:gsLst>
                  <a:lin ang="5400000" scaled="0"/>
                </a:gradFill>
              </a:endParaRPr>
            </a:p>
          </p:txBody>
        </p:sp>
      </p:grpSp>
      <p:grpSp>
        <p:nvGrpSpPr>
          <p:cNvPr id="67" name="Group 66"/>
          <p:cNvGrpSpPr/>
          <p:nvPr/>
        </p:nvGrpSpPr>
        <p:grpSpPr>
          <a:xfrm>
            <a:off x="611560" y="3789040"/>
            <a:ext cx="4370073" cy="1849454"/>
            <a:chOff x="274639" y="4179009"/>
            <a:chExt cx="5943602" cy="2515385"/>
          </a:xfrm>
        </p:grpSpPr>
        <p:sp>
          <p:nvSpPr>
            <p:cNvPr id="52" name="Freeform 18"/>
            <p:cNvSpPr>
              <a:spLocks noEditPoints="1"/>
            </p:cNvSpPr>
            <p:nvPr/>
          </p:nvSpPr>
          <p:spPr bwMode="auto">
            <a:xfrm>
              <a:off x="274639" y="4179009"/>
              <a:ext cx="5943602" cy="2515385"/>
            </a:xfrm>
            <a:prstGeom prst="rect">
              <a:avLst/>
            </a:prstGeom>
            <a:solidFill>
              <a:schemeClr val="tx2"/>
            </a:solidFill>
            <a:ln>
              <a:noFill/>
            </a:ln>
          </p:spPr>
          <p:txBody>
            <a:bodyPr vert="horz" wrap="square" lIns="67232" tIns="33616" rIns="67232" bIns="33616" numCol="1" anchor="t" anchorCtr="0" compatLnSpc="1">
              <a:prstTxWarp prst="textNoShape">
                <a:avLst/>
              </a:prstTxWarp>
            </a:bodyPr>
            <a:lstStyle/>
            <a:p>
              <a:pPr defTabSz="685642"/>
              <a:r>
                <a:rPr lang="pl-PL" sz="1323" dirty="0">
                  <a:solidFill>
                    <a:srgbClr val="EFEFEF"/>
                  </a:solidFill>
                </a:rPr>
                <a:t>Twoje Datacenter</a:t>
              </a:r>
              <a:endParaRPr lang="en-US" sz="1323" dirty="0">
                <a:solidFill>
                  <a:srgbClr val="EFEFEF"/>
                </a:solidFill>
              </a:endParaRPr>
            </a:p>
          </p:txBody>
        </p:sp>
        <p:grpSp>
          <p:nvGrpSpPr>
            <p:cNvPr id="65" name="Group 64"/>
            <p:cNvGrpSpPr/>
            <p:nvPr/>
          </p:nvGrpSpPr>
          <p:grpSpPr>
            <a:xfrm>
              <a:off x="2794084" y="4469639"/>
              <a:ext cx="2647041" cy="2017932"/>
              <a:chOff x="2794084" y="4469639"/>
              <a:chExt cx="2647041" cy="2017932"/>
            </a:xfrm>
          </p:grpSpPr>
          <p:sp>
            <p:nvSpPr>
              <p:cNvPr id="18" name="Rounded Rectangle 17"/>
              <p:cNvSpPr/>
              <p:nvPr/>
            </p:nvSpPr>
            <p:spPr bwMode="auto">
              <a:xfrm>
                <a:off x="2794084" y="4469639"/>
                <a:ext cx="2647041"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dirty="0">
                  <a:gradFill>
                    <a:gsLst>
                      <a:gs pos="36283">
                        <a:srgbClr val="505050"/>
                      </a:gs>
                      <a:gs pos="28000">
                        <a:srgbClr val="505050"/>
                      </a:gs>
                    </a:gsLst>
                    <a:lin ang="5400000" scaled="0"/>
                  </a:gradFill>
                </a:endParaRPr>
              </a:p>
            </p:txBody>
          </p:sp>
          <p:grpSp>
            <p:nvGrpSpPr>
              <p:cNvPr id="15" name="Group 14"/>
              <p:cNvGrpSpPr/>
              <p:nvPr/>
            </p:nvGrpSpPr>
            <p:grpSpPr>
              <a:xfrm>
                <a:off x="3128392" y="4694779"/>
                <a:ext cx="2030576" cy="1573112"/>
                <a:chOff x="3180644" y="4680514"/>
                <a:chExt cx="2030576" cy="1573112"/>
              </a:xfrm>
            </p:grpSpPr>
            <p:sp>
              <p:nvSpPr>
                <p:cNvPr id="4" name="Freeform 5"/>
                <p:cNvSpPr>
                  <a:spLocks noEditPoints="1"/>
                </p:cNvSpPr>
                <p:nvPr/>
              </p:nvSpPr>
              <p:spPr bwMode="auto">
                <a:xfrm>
                  <a:off x="31806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6" name="Freeform 5"/>
                <p:cNvSpPr>
                  <a:spLocks noEditPoints="1"/>
                </p:cNvSpPr>
                <p:nvPr/>
              </p:nvSpPr>
              <p:spPr bwMode="auto">
                <a:xfrm>
                  <a:off x="42684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8" name="Freeform 5"/>
                <p:cNvSpPr>
                  <a:spLocks noEditPoints="1"/>
                </p:cNvSpPr>
                <p:nvPr/>
              </p:nvSpPr>
              <p:spPr bwMode="auto">
                <a:xfrm>
                  <a:off x="31806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9" name="Freeform 8"/>
                <p:cNvSpPr>
                  <a:spLocks noEditPoints="1"/>
                </p:cNvSpPr>
                <p:nvPr/>
              </p:nvSpPr>
              <p:spPr bwMode="auto">
                <a:xfrm>
                  <a:off x="42684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1" name="Freeform 5"/>
                <p:cNvSpPr>
                  <a:spLocks noEditPoints="1"/>
                </p:cNvSpPr>
                <p:nvPr/>
              </p:nvSpPr>
              <p:spPr bwMode="auto">
                <a:xfrm>
                  <a:off x="31806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2" name="Freeform 11"/>
                <p:cNvSpPr>
                  <a:spLocks noEditPoints="1"/>
                </p:cNvSpPr>
                <p:nvPr/>
              </p:nvSpPr>
              <p:spPr bwMode="auto">
                <a:xfrm>
                  <a:off x="42684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grpSp>
      <p:grpSp>
        <p:nvGrpSpPr>
          <p:cNvPr id="57" name="Group 56"/>
          <p:cNvGrpSpPr/>
          <p:nvPr/>
        </p:nvGrpSpPr>
        <p:grpSpPr>
          <a:xfrm>
            <a:off x="2758796" y="1672614"/>
            <a:ext cx="1651458" cy="1651458"/>
            <a:chOff x="3379883" y="1211263"/>
            <a:chExt cx="2246098" cy="2246098"/>
          </a:xfrm>
        </p:grpSpPr>
        <p:sp>
          <p:nvSpPr>
            <p:cNvPr id="54" name="Oval 53"/>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dirty="0">
                <a:gradFill>
                  <a:gsLst>
                    <a:gs pos="36283">
                      <a:srgbClr val="505050"/>
                    </a:gs>
                    <a:gs pos="28000">
                      <a:srgbClr val="505050"/>
                    </a:gs>
                  </a:gsLst>
                  <a:lin ang="5400000" scaled="0"/>
                </a:gradFill>
              </a:endParaRPr>
            </a:p>
          </p:txBody>
        </p:sp>
        <p:grpSp>
          <p:nvGrpSpPr>
            <p:cNvPr id="34"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3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sp>
            <p:nvSpPr>
              <p:cNvPr id="40"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sp>
            <p:nvSpPr>
              <p:cNvPr id="41"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sp>
            <p:nvSpPr>
              <p:cNvPr id="42"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sp>
            <p:nvSpPr>
              <p:cNvPr id="43"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sp>
            <p:nvSpPr>
              <p:cNvPr id="44"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grpSp>
      </p:grpSp>
      <p:sp>
        <p:nvSpPr>
          <p:cNvPr id="48" name="TextBox 47"/>
          <p:cNvSpPr txBox="1"/>
          <p:nvPr/>
        </p:nvSpPr>
        <p:spPr>
          <a:xfrm>
            <a:off x="1029006" y="4517475"/>
            <a:ext cx="1483209" cy="827988"/>
          </a:xfrm>
          <a:prstGeom prst="rect">
            <a:avLst/>
          </a:prstGeom>
          <a:noFill/>
        </p:spPr>
        <p:txBody>
          <a:bodyPr wrap="square" lIns="0" tIns="107571" rIns="0" bIns="107571"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685642"/>
            <a:r>
              <a:rPr lang="pl-PL" sz="1470" b="0" dirty="0">
                <a:gradFill>
                  <a:gsLst>
                    <a:gs pos="69027">
                      <a:srgbClr val="FFFFFF"/>
                    </a:gs>
                    <a:gs pos="56000">
                      <a:srgbClr val="FFFFFF"/>
                    </a:gs>
                  </a:gsLst>
                  <a:lin ang="5400000" scaled="0"/>
                </a:gradFill>
                <a:latin typeface="Segoe UI"/>
              </a:rPr>
              <a:t>Maszyny w środowisku</a:t>
            </a:r>
            <a:r>
              <a:rPr lang="en-US" sz="1470" b="0" dirty="0">
                <a:gradFill>
                  <a:gsLst>
                    <a:gs pos="69027">
                      <a:srgbClr val="FFFFFF"/>
                    </a:gs>
                    <a:gs pos="56000">
                      <a:srgbClr val="FFFFFF"/>
                    </a:gs>
                  </a:gsLst>
                  <a:lin ang="5400000" scaled="0"/>
                </a:gradFill>
                <a:latin typeface="Segoe UI"/>
              </a:rPr>
              <a:t> test/</a:t>
            </a:r>
            <a:r>
              <a:rPr lang="en-US" sz="1470" b="0" dirty="0" err="1">
                <a:gradFill>
                  <a:gsLst>
                    <a:gs pos="69027">
                      <a:srgbClr val="FFFFFF"/>
                    </a:gs>
                    <a:gs pos="56000">
                      <a:srgbClr val="FFFFFF"/>
                    </a:gs>
                  </a:gsLst>
                  <a:lin ang="5400000" scaled="0"/>
                </a:gradFill>
                <a:latin typeface="Segoe UI"/>
              </a:rPr>
              <a:t>dev</a:t>
            </a:r>
            <a:endParaRPr lang="en-US" sz="1470" b="0" dirty="0">
              <a:gradFill>
                <a:gsLst>
                  <a:gs pos="69027">
                    <a:srgbClr val="FFFFFF"/>
                  </a:gs>
                  <a:gs pos="56000">
                    <a:srgbClr val="FFFFFF"/>
                  </a:gs>
                </a:gsLst>
                <a:lin ang="5400000" scaled="0"/>
              </a:gradFill>
              <a:latin typeface="Segoe UI"/>
            </a:endParaRPr>
          </a:p>
        </p:txBody>
      </p:sp>
      <p:sp>
        <p:nvSpPr>
          <p:cNvPr id="2" name="Title 1"/>
          <p:cNvSpPr>
            <a:spLocks noGrp="1"/>
          </p:cNvSpPr>
          <p:nvPr>
            <p:ph type="title"/>
          </p:nvPr>
        </p:nvSpPr>
        <p:spPr/>
        <p:txBody>
          <a:bodyPr/>
          <a:lstStyle/>
          <a:p>
            <a:r>
              <a:rPr lang="en-US" spc="-77" dirty="0" err="1">
                <a:gradFill>
                  <a:gsLst>
                    <a:gs pos="1250">
                      <a:srgbClr val="505050"/>
                    </a:gs>
                    <a:gs pos="100000">
                      <a:srgbClr val="505050"/>
                    </a:gs>
                  </a:gsLst>
                  <a:lin ang="5400000" scaled="0"/>
                </a:gradFill>
              </a:rPr>
              <a:t>Twórz</a:t>
            </a:r>
            <a:r>
              <a:rPr lang="en-US" spc="-77" dirty="0">
                <a:gradFill>
                  <a:gsLst>
                    <a:gs pos="1250">
                      <a:srgbClr val="505050"/>
                    </a:gs>
                    <a:gs pos="100000">
                      <a:srgbClr val="505050"/>
                    </a:gs>
                  </a:gsLst>
                  <a:lin ang="5400000" scaled="0"/>
                </a:gradFill>
              </a:rPr>
              <a:t>, </a:t>
            </a:r>
            <a:r>
              <a:rPr lang="en-US" spc="-77" dirty="0" err="1">
                <a:gradFill>
                  <a:gsLst>
                    <a:gs pos="1250">
                      <a:srgbClr val="505050"/>
                    </a:gs>
                    <a:gs pos="100000">
                      <a:srgbClr val="505050"/>
                    </a:gs>
                  </a:gsLst>
                  <a:lin ang="5400000" scaled="0"/>
                </a:gradFill>
              </a:rPr>
              <a:t>testuj</a:t>
            </a:r>
            <a:r>
              <a:rPr lang="en-US" spc="-77" dirty="0">
                <a:gradFill>
                  <a:gsLst>
                    <a:gs pos="1250">
                      <a:srgbClr val="505050"/>
                    </a:gs>
                    <a:gs pos="100000">
                      <a:srgbClr val="505050"/>
                    </a:gs>
                  </a:gsLst>
                  <a:lin ang="5400000" scaled="0"/>
                </a:gradFill>
              </a:rPr>
              <a:t>, </a:t>
            </a:r>
            <a:r>
              <a:rPr lang="en-US" spc="-77" dirty="0" err="1">
                <a:gradFill>
                  <a:gsLst>
                    <a:gs pos="1250">
                      <a:srgbClr val="505050"/>
                    </a:gs>
                    <a:gs pos="100000">
                      <a:srgbClr val="505050"/>
                    </a:gs>
                  </a:gsLst>
                  <a:lin ang="5400000" scaled="0"/>
                </a:gradFill>
              </a:rPr>
              <a:t>uruchamiaj</a:t>
            </a:r>
            <a:r>
              <a:rPr lang="en-US" spc="-77" dirty="0">
                <a:gradFill>
                  <a:gsLst>
                    <a:gs pos="1250">
                      <a:srgbClr val="505050"/>
                    </a:gs>
                    <a:gs pos="100000">
                      <a:srgbClr val="505050"/>
                    </a:gs>
                  </a:gsLst>
                  <a:lin ang="5400000" scaled="0"/>
                </a:gradFill>
              </a:rPr>
              <a:t> </a:t>
            </a:r>
            <a:r>
              <a:rPr lang="en-US" spc="-77" dirty="0" err="1">
                <a:gradFill>
                  <a:gsLst>
                    <a:gs pos="1250">
                      <a:srgbClr val="505050"/>
                    </a:gs>
                    <a:gs pos="100000">
                      <a:srgbClr val="505050"/>
                    </a:gs>
                  </a:gsLst>
                  <a:lin ang="5400000" scaled="0"/>
                </a:gradFill>
              </a:rPr>
              <a:t>aplikacje</a:t>
            </a:r>
            <a:endParaRPr lang="en-US" spc="-77" dirty="0">
              <a:gradFill>
                <a:gsLst>
                  <a:gs pos="1250">
                    <a:srgbClr val="505050"/>
                  </a:gs>
                  <a:gs pos="100000">
                    <a:srgbClr val="505050"/>
                  </a:gs>
                </a:gsLst>
                <a:lin ang="5400000" scaled="0"/>
              </a:gradFill>
            </a:endParaRPr>
          </a:p>
        </p:txBody>
      </p:sp>
      <p:sp>
        <p:nvSpPr>
          <p:cNvPr id="36" name="TextBox 35"/>
          <p:cNvSpPr txBox="1"/>
          <p:nvPr/>
        </p:nvSpPr>
        <p:spPr>
          <a:xfrm>
            <a:off x="5194080" y="4461327"/>
            <a:ext cx="923143" cy="339392"/>
          </a:xfrm>
          <a:prstGeom prst="rect">
            <a:avLst/>
          </a:prstGeom>
          <a:noFill/>
        </p:spPr>
        <p:txBody>
          <a:bodyPr wrap="none" lIns="134464" tIns="107571" rIns="134464" bIns="107571" rtlCol="0">
            <a:spAutoFit/>
          </a:bodyPr>
          <a:lstStyle/>
          <a:p>
            <a:pPr defTabSz="685642">
              <a:lnSpc>
                <a:spcPct val="90000"/>
              </a:lnSpc>
            </a:pPr>
            <a:r>
              <a:rPr lang="pl-PL" sz="882" spc="-37" dirty="0">
                <a:gradFill>
                  <a:gsLst>
                    <a:gs pos="2917">
                      <a:srgbClr val="505050"/>
                    </a:gs>
                    <a:gs pos="30000">
                      <a:srgbClr val="505050"/>
                    </a:gs>
                  </a:gsLst>
                  <a:lin ang="5400000" scaled="0"/>
                </a:gradFill>
              </a:rPr>
              <a:t>Dostarcza </a:t>
            </a:r>
            <a:r>
              <a:rPr lang="en-US" sz="882" spc="-37" dirty="0">
                <a:gradFill>
                  <a:gsLst>
                    <a:gs pos="2917">
                      <a:srgbClr val="505050"/>
                    </a:gs>
                    <a:gs pos="30000">
                      <a:srgbClr val="505050"/>
                    </a:gs>
                  </a:gsLst>
                  <a:lin ang="5400000" scaled="0"/>
                </a:gradFill>
              </a:rPr>
              <a:t>VM</a:t>
            </a:r>
          </a:p>
        </p:txBody>
      </p:sp>
      <p:sp>
        <p:nvSpPr>
          <p:cNvPr id="39" name="TextBox 38"/>
          <p:cNvSpPr txBox="1"/>
          <p:nvPr/>
        </p:nvSpPr>
        <p:spPr>
          <a:xfrm>
            <a:off x="1592040" y="2960833"/>
            <a:ext cx="852483" cy="339392"/>
          </a:xfrm>
          <a:prstGeom prst="rect">
            <a:avLst/>
          </a:prstGeom>
          <a:noFill/>
        </p:spPr>
        <p:txBody>
          <a:bodyPr wrap="none" lIns="134464" tIns="107571" rIns="134464" bIns="107571" rtlCol="0">
            <a:spAutoFit/>
          </a:bodyPr>
          <a:lstStyle/>
          <a:p>
            <a:pPr defTabSz="685642">
              <a:lnSpc>
                <a:spcPct val="90000"/>
              </a:lnSpc>
            </a:pPr>
            <a:r>
              <a:rPr lang="pl-PL" sz="882" spc="-37" dirty="0">
                <a:gradFill>
                  <a:gsLst>
                    <a:gs pos="2917">
                      <a:srgbClr val="505050"/>
                    </a:gs>
                    <a:gs pos="30000">
                      <a:srgbClr val="505050"/>
                    </a:gs>
                  </a:gsLst>
                  <a:lin ang="5400000" scaled="0"/>
                </a:gradFill>
              </a:rPr>
              <a:t>Używają </a:t>
            </a:r>
            <a:r>
              <a:rPr lang="en-US" sz="882" spc="-37" dirty="0">
                <a:gradFill>
                  <a:gsLst>
                    <a:gs pos="2917">
                      <a:srgbClr val="505050"/>
                    </a:gs>
                    <a:gs pos="30000">
                      <a:srgbClr val="505050"/>
                    </a:gs>
                  </a:gsLst>
                  <a:lin ang="5400000" scaled="0"/>
                </a:gradFill>
              </a:rPr>
              <a:t>VM</a:t>
            </a:r>
          </a:p>
        </p:txBody>
      </p:sp>
      <p:cxnSp>
        <p:nvCxnSpPr>
          <p:cNvPr id="47" name="Straight Connector 46"/>
          <p:cNvCxnSpPr/>
          <p:nvPr/>
        </p:nvCxnSpPr>
        <p:spPr>
          <a:xfrm>
            <a:off x="1029004" y="5293247"/>
            <a:ext cx="1245113"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2293378" y="5173842"/>
            <a:ext cx="218836" cy="218836"/>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1" tIns="45704" rIns="91411" bIns="45704" numCol="1" rtlCol="0" anchor="ctr" anchorCtr="0" compatLnSpc="1">
            <a:prstTxWarp prst="textNoShape">
              <a:avLst/>
            </a:prstTxWarp>
          </a:bodyPr>
          <a:lstStyle/>
          <a:p>
            <a:pPr algn="ctr" defTabSz="913782"/>
            <a:endParaRPr lang="en-US" sz="2198" dirty="0">
              <a:gradFill>
                <a:gsLst>
                  <a:gs pos="0">
                    <a:srgbClr val="FFFFFF"/>
                  </a:gs>
                  <a:gs pos="100000">
                    <a:srgbClr val="FFFFFF"/>
                  </a:gs>
                </a:gsLst>
                <a:lin ang="5400000" scaled="0"/>
              </a:gradFill>
            </a:endParaRPr>
          </a:p>
        </p:txBody>
      </p:sp>
      <p:cxnSp>
        <p:nvCxnSpPr>
          <p:cNvPr id="50" name="Straight Arrow Connector 49"/>
          <p:cNvCxnSpPr/>
          <p:nvPr/>
        </p:nvCxnSpPr>
        <p:spPr>
          <a:xfrm flipV="1">
            <a:off x="2463999" y="2983211"/>
            <a:ext cx="0" cy="773988"/>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065649" y="4756542"/>
            <a:ext cx="1008478"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6169494" y="3872032"/>
            <a:ext cx="1651458" cy="1651458"/>
            <a:chOff x="7833814" y="4291883"/>
            <a:chExt cx="2246098" cy="2246098"/>
          </a:xfrm>
        </p:grpSpPr>
        <p:sp>
          <p:nvSpPr>
            <p:cNvPr id="55" name="Oval 54"/>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dirty="0">
                <a:gradFill>
                  <a:gsLst>
                    <a:gs pos="36283">
                      <a:srgbClr val="505050"/>
                    </a:gs>
                    <a:gs pos="28000">
                      <a:srgbClr val="505050"/>
                    </a:gs>
                  </a:gsLst>
                  <a:lin ang="5400000" scaled="0"/>
                </a:gradFill>
              </a:endParaRPr>
            </a:p>
          </p:txBody>
        </p:sp>
        <p:grpSp>
          <p:nvGrpSpPr>
            <p:cNvPr id="3" name="Group 2"/>
            <p:cNvGrpSpPr/>
            <p:nvPr/>
          </p:nvGrpSpPr>
          <p:grpSpPr>
            <a:xfrm>
              <a:off x="8658828" y="4582427"/>
              <a:ext cx="596070" cy="1665010"/>
              <a:chOff x="8164721" y="700282"/>
              <a:chExt cx="151053" cy="421938"/>
            </a:xfrm>
          </p:grpSpPr>
          <p:sp>
            <p:nvSpPr>
              <p:cNvPr id="45"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6"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sp>
        <p:nvSpPr>
          <p:cNvPr id="53" name="TextBox 52"/>
          <p:cNvSpPr txBox="1"/>
          <p:nvPr/>
        </p:nvSpPr>
        <p:spPr>
          <a:xfrm>
            <a:off x="5358057" y="2267440"/>
            <a:ext cx="4106312" cy="823716"/>
          </a:xfrm>
          <a:prstGeom prst="rect">
            <a:avLst/>
          </a:prstGeom>
          <a:noFill/>
        </p:spPr>
        <p:txBody>
          <a:bodyPr wrap="square" lIns="131821" tIns="105456" rIns="131821" bIns="10545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pl-PL" sz="1470" spc="-36" dirty="0">
                <a:gradFill>
                  <a:gsLst>
                    <a:gs pos="2917">
                      <a:srgbClr val="505050"/>
                    </a:gs>
                    <a:gs pos="30000">
                      <a:srgbClr val="505050"/>
                    </a:gs>
                  </a:gsLst>
                  <a:lin ang="5400000" scaled="0"/>
                </a:gradFill>
              </a:rPr>
              <a:t>Limitowany budżet na sprzęt</a:t>
            </a:r>
          </a:p>
          <a:p>
            <a:pPr>
              <a:lnSpc>
                <a:spcPct val="90000"/>
              </a:lnSpc>
            </a:pPr>
            <a:r>
              <a:rPr lang="en-US" sz="1470" spc="-36" dirty="0">
                <a:gradFill>
                  <a:gsLst>
                    <a:gs pos="2917">
                      <a:srgbClr val="505050"/>
                    </a:gs>
                    <a:gs pos="30000">
                      <a:srgbClr val="505050"/>
                    </a:gs>
                  </a:gsLst>
                  <a:lin ang="5400000" scaled="0"/>
                </a:gradFill>
              </a:rPr>
              <a:t>Developer agility vs. IT control</a:t>
            </a:r>
          </a:p>
          <a:p>
            <a:pPr>
              <a:lnSpc>
                <a:spcPct val="90000"/>
              </a:lnSpc>
            </a:pPr>
            <a:r>
              <a:rPr lang="pl-PL" sz="1470" spc="-36" dirty="0">
                <a:gradFill>
                  <a:gsLst>
                    <a:gs pos="2917">
                      <a:srgbClr val="505050"/>
                    </a:gs>
                    <a:gs pos="30000">
                      <a:srgbClr val="505050"/>
                    </a:gs>
                  </a:gsLst>
                  <a:lin ang="5400000" scaled="0"/>
                </a:gradFill>
              </a:rPr>
              <a:t>Testy obciążeniowe – często wyzwanie</a:t>
            </a:r>
            <a:endParaRPr lang="en-US" sz="1470" spc="-36" dirty="0">
              <a:gradFill>
                <a:gsLst>
                  <a:gs pos="2917">
                    <a:srgbClr val="505050"/>
                  </a:gs>
                  <a:gs pos="30000">
                    <a:srgbClr val="505050"/>
                  </a:gs>
                </a:gsLst>
                <a:lin ang="5400000" scaled="0"/>
              </a:gradFill>
            </a:endParaRPr>
          </a:p>
        </p:txBody>
      </p:sp>
      <p:sp>
        <p:nvSpPr>
          <p:cNvPr id="56" name="TextBox 55"/>
          <p:cNvSpPr txBox="1"/>
          <p:nvPr/>
        </p:nvSpPr>
        <p:spPr>
          <a:xfrm>
            <a:off x="5325911" y="1877441"/>
            <a:ext cx="4571558" cy="392471"/>
          </a:xfrm>
          <a:prstGeom prst="rect">
            <a:avLst/>
          </a:prstGeom>
          <a:noFill/>
        </p:spPr>
        <p:txBody>
          <a:bodyPr wrap="square" lIns="134464" tIns="107571" rIns="134464" bIns="107571" rtlCol="0">
            <a:noAutofit/>
          </a:bodyPr>
          <a:lstStyle/>
          <a:p>
            <a:pPr defTabSz="685642">
              <a:lnSpc>
                <a:spcPct val="90000"/>
              </a:lnSpc>
              <a:spcBef>
                <a:spcPct val="20000"/>
              </a:spcBef>
              <a:buSzPct val="80000"/>
            </a:pPr>
            <a:r>
              <a:rPr lang="en-US" sz="1764" b="1" spc="-37" dirty="0">
                <a:gradFill>
                  <a:gsLst>
                    <a:gs pos="2917">
                      <a:srgbClr val="00188F"/>
                    </a:gs>
                    <a:gs pos="30000">
                      <a:srgbClr val="00188F"/>
                    </a:gs>
                  </a:gsLst>
                  <a:lin ang="5400000" scaled="0"/>
                </a:gradFill>
                <a:latin typeface="Segoe UI Light"/>
              </a:rPr>
              <a:t>Test &amp; development on-premises</a:t>
            </a:r>
          </a:p>
        </p:txBody>
      </p:sp>
    </p:spTree>
    <p:extLst>
      <p:ext uri="{BB962C8B-B14F-4D97-AF65-F5344CB8AC3E}">
        <p14:creationId xmlns:p14="http://schemas.microsoft.com/office/powerpoint/2010/main" val="57178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250" fill="hold"/>
                                        <p:tgtEl>
                                          <p:spTgt spid="57"/>
                                        </p:tgtEl>
                                        <p:attrNameLst>
                                          <p:attrName>ppt_w</p:attrName>
                                        </p:attrNameLst>
                                      </p:cBhvr>
                                      <p:tavLst>
                                        <p:tav tm="0">
                                          <p:val>
                                            <p:fltVal val="0"/>
                                          </p:val>
                                        </p:tav>
                                        <p:tav tm="100000">
                                          <p:val>
                                            <p:strVal val="#ppt_w"/>
                                          </p:val>
                                        </p:tav>
                                      </p:tavLst>
                                    </p:anim>
                                    <p:anim calcmode="lin" valueType="num">
                                      <p:cBhvr>
                                        <p:cTn id="8" dur="250" fill="hold"/>
                                        <p:tgtEl>
                                          <p:spTgt spid="57"/>
                                        </p:tgtEl>
                                        <p:attrNameLst>
                                          <p:attrName>ppt_h</p:attrName>
                                        </p:attrNameLst>
                                      </p:cBhvr>
                                      <p:tavLst>
                                        <p:tav tm="0">
                                          <p:val>
                                            <p:fltVal val="0"/>
                                          </p:val>
                                        </p:tav>
                                        <p:tav tm="100000">
                                          <p:val>
                                            <p:strVal val="#ppt_h"/>
                                          </p:val>
                                        </p:tav>
                                      </p:tavLst>
                                    </p:anim>
                                    <p:animEffect transition="in" filter="fade">
                                      <p:cBhvr>
                                        <p:cTn id="9" dur="250"/>
                                        <p:tgtEl>
                                          <p:spTgt spid="57"/>
                                        </p:tgtEl>
                                      </p:cBhvr>
                                    </p:animEffect>
                                  </p:childTnLst>
                                </p:cTn>
                              </p:par>
                              <p:par>
                                <p:cTn id="10" presetID="6" presetClass="emph" presetSubtype="0" decel="100000" fill="hold" nodeType="withEffect">
                                  <p:stCondLst>
                                    <p:cond delay="200"/>
                                  </p:stCondLst>
                                  <p:childTnLst>
                                    <p:animScale>
                                      <p:cBhvr>
                                        <p:cTn id="11" dur="250" fill="hold"/>
                                        <p:tgtEl>
                                          <p:spTgt spid="57"/>
                                        </p:tgtEl>
                                      </p:cBhvr>
                                      <p:by x="110000" y="110000"/>
                                    </p:animScale>
                                  </p:childTnLst>
                                </p:cTn>
                              </p:par>
                              <p:par>
                                <p:cTn id="12" presetID="6" presetClass="emph" presetSubtype="0" decel="100000" fill="hold" nodeType="withEffect">
                                  <p:stCondLst>
                                    <p:cond delay="300"/>
                                  </p:stCondLst>
                                  <p:childTnLst>
                                    <p:animScale>
                                      <p:cBhvr>
                                        <p:cTn id="13" dur="250" fill="hold"/>
                                        <p:tgtEl>
                                          <p:spTgt spid="57"/>
                                        </p:tgtEl>
                                      </p:cBhvr>
                                      <p:by x="91000" y="91000"/>
                                    </p:animScale>
                                  </p:childTnLst>
                                </p:cTn>
                              </p:par>
                              <p:par>
                                <p:cTn id="14" presetID="10" presetClass="entr" presetSubtype="0" fill="hold"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600"/>
                                        <p:tgtEl>
                                          <p:spTgt spid="60"/>
                                        </p:tgtEl>
                                      </p:cBhvr>
                                    </p:animEffect>
                                  </p:childTnLst>
                                </p:cTn>
                              </p:par>
                              <p:par>
                                <p:cTn id="17" presetID="35" presetClass="path" presetSubtype="0" decel="100000" fill="hold" nodeType="withEffect">
                                  <p:stCondLst>
                                    <p:cond delay="100"/>
                                  </p:stCondLst>
                                  <p:childTnLst>
                                    <p:animMotion origin="layout" path="M 0.08769 -0.0009 L 3.28057E-6 0.00023 " pathEditMode="relative" rAng="0" ptsTypes="AA">
                                      <p:cBhvr>
                                        <p:cTn id="18" dur="800" fill="hold"/>
                                        <p:tgtEl>
                                          <p:spTgt spid="60"/>
                                        </p:tgtEl>
                                        <p:attrNameLst>
                                          <p:attrName>ppt_x</p:attrName>
                                          <p:attrName>ppt_y</p:attrName>
                                        </p:attrNameLst>
                                      </p:cBhvr>
                                      <p:rCtr x="-4391" y="45"/>
                                    </p:animMotion>
                                  </p:childTnLst>
                                </p:cTn>
                              </p:par>
                            </p:childTnLst>
                          </p:cTn>
                        </p:par>
                        <p:par>
                          <p:cTn id="19" fill="hold">
                            <p:stCondLst>
                              <p:cond delay="900"/>
                            </p:stCondLst>
                            <p:childTnLst>
                              <p:par>
                                <p:cTn id="20" presetID="53" presetClass="entr" presetSubtype="16"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250" fill="hold"/>
                                        <p:tgtEl>
                                          <p:spTgt spid="66"/>
                                        </p:tgtEl>
                                        <p:attrNameLst>
                                          <p:attrName>ppt_w</p:attrName>
                                        </p:attrNameLst>
                                      </p:cBhvr>
                                      <p:tavLst>
                                        <p:tav tm="0">
                                          <p:val>
                                            <p:fltVal val="0"/>
                                          </p:val>
                                        </p:tav>
                                        <p:tav tm="100000">
                                          <p:val>
                                            <p:strVal val="#ppt_w"/>
                                          </p:val>
                                        </p:tav>
                                      </p:tavLst>
                                    </p:anim>
                                    <p:anim calcmode="lin" valueType="num">
                                      <p:cBhvr>
                                        <p:cTn id="23" dur="250" fill="hold"/>
                                        <p:tgtEl>
                                          <p:spTgt spid="66"/>
                                        </p:tgtEl>
                                        <p:attrNameLst>
                                          <p:attrName>ppt_h</p:attrName>
                                        </p:attrNameLst>
                                      </p:cBhvr>
                                      <p:tavLst>
                                        <p:tav tm="0">
                                          <p:val>
                                            <p:fltVal val="0"/>
                                          </p:val>
                                        </p:tav>
                                        <p:tav tm="100000">
                                          <p:val>
                                            <p:strVal val="#ppt_h"/>
                                          </p:val>
                                        </p:tav>
                                      </p:tavLst>
                                    </p:anim>
                                    <p:animEffect transition="in" filter="fade">
                                      <p:cBhvr>
                                        <p:cTn id="24" dur="250"/>
                                        <p:tgtEl>
                                          <p:spTgt spid="66"/>
                                        </p:tgtEl>
                                      </p:cBhvr>
                                    </p:animEffect>
                                  </p:childTnLst>
                                </p:cTn>
                              </p:par>
                              <p:par>
                                <p:cTn id="25" presetID="6" presetClass="emph" presetSubtype="0" decel="100000" fill="hold" nodeType="withEffect">
                                  <p:stCondLst>
                                    <p:cond delay="200"/>
                                  </p:stCondLst>
                                  <p:childTnLst>
                                    <p:animScale>
                                      <p:cBhvr>
                                        <p:cTn id="26" dur="250" fill="hold"/>
                                        <p:tgtEl>
                                          <p:spTgt spid="66"/>
                                        </p:tgtEl>
                                      </p:cBhvr>
                                      <p:by x="110000" y="110000"/>
                                    </p:animScale>
                                  </p:childTnLst>
                                </p:cTn>
                              </p:par>
                              <p:par>
                                <p:cTn id="27" presetID="6" presetClass="emph" presetSubtype="0" decel="100000" fill="hold" nodeType="withEffect">
                                  <p:stCondLst>
                                    <p:cond delay="300"/>
                                  </p:stCondLst>
                                  <p:childTnLst>
                                    <p:animScale>
                                      <p:cBhvr>
                                        <p:cTn id="28" dur="250" fill="hold"/>
                                        <p:tgtEl>
                                          <p:spTgt spid="66"/>
                                        </p:tgtEl>
                                      </p:cBhvr>
                                      <p:by x="91000" y="91000"/>
                                    </p:animScale>
                                  </p:childTnLst>
                                </p:cTn>
                              </p:par>
                              <p:par>
                                <p:cTn id="29" presetID="10" presetClass="entr" presetSubtype="0" fill="hold" nodeType="withEffect">
                                  <p:stCondLst>
                                    <p:cond delay="30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600"/>
                                        <p:tgtEl>
                                          <p:spTgt spid="61"/>
                                        </p:tgtEl>
                                      </p:cBhvr>
                                    </p:animEffect>
                                  </p:childTnLst>
                                </p:cTn>
                              </p:par>
                              <p:par>
                                <p:cTn id="32" presetID="35" presetClass="path" presetSubtype="0" decel="100000" fill="hold" nodeType="withEffect">
                                  <p:stCondLst>
                                    <p:cond delay="100"/>
                                  </p:stCondLst>
                                  <p:childTnLst>
                                    <p:animMotion origin="layout" path="M 0.08769 -0.0009 L 3.28057E-6 0.00023 " pathEditMode="relative" rAng="0" ptsTypes="AA">
                                      <p:cBhvr>
                                        <p:cTn id="33" dur="800" fill="hold"/>
                                        <p:tgtEl>
                                          <p:spTgt spid="61"/>
                                        </p:tgtEl>
                                        <p:attrNameLst>
                                          <p:attrName>ppt_x</p:attrName>
                                          <p:attrName>ppt_y</p:attrName>
                                        </p:attrNameLst>
                                      </p:cBhvr>
                                      <p:rCtr x="-4391" y="45"/>
                                    </p:animMotion>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250" fill="hold"/>
                                        <p:tgtEl>
                                          <p:spTgt spid="67"/>
                                        </p:tgtEl>
                                        <p:attrNameLst>
                                          <p:attrName>ppt_w</p:attrName>
                                        </p:attrNameLst>
                                      </p:cBhvr>
                                      <p:tavLst>
                                        <p:tav tm="0">
                                          <p:val>
                                            <p:fltVal val="0"/>
                                          </p:val>
                                        </p:tav>
                                        <p:tav tm="100000">
                                          <p:val>
                                            <p:strVal val="#ppt_w"/>
                                          </p:val>
                                        </p:tav>
                                      </p:tavLst>
                                    </p:anim>
                                    <p:anim calcmode="lin" valueType="num">
                                      <p:cBhvr>
                                        <p:cTn id="38" dur="250" fill="hold"/>
                                        <p:tgtEl>
                                          <p:spTgt spid="67"/>
                                        </p:tgtEl>
                                        <p:attrNameLst>
                                          <p:attrName>ppt_h</p:attrName>
                                        </p:attrNameLst>
                                      </p:cBhvr>
                                      <p:tavLst>
                                        <p:tav tm="0">
                                          <p:val>
                                            <p:fltVal val="0"/>
                                          </p:val>
                                        </p:tav>
                                        <p:tav tm="100000">
                                          <p:val>
                                            <p:strVal val="#ppt_h"/>
                                          </p:val>
                                        </p:tav>
                                      </p:tavLst>
                                    </p:anim>
                                    <p:animEffect transition="in" filter="fade">
                                      <p:cBhvr>
                                        <p:cTn id="39" dur="250"/>
                                        <p:tgtEl>
                                          <p:spTgt spid="67"/>
                                        </p:tgtEl>
                                      </p:cBhvr>
                                    </p:animEffect>
                                  </p:childTnLst>
                                </p:cTn>
                              </p:par>
                              <p:par>
                                <p:cTn id="40" presetID="6" presetClass="emph" presetSubtype="0" decel="100000" fill="hold" nodeType="withEffect">
                                  <p:stCondLst>
                                    <p:cond delay="200"/>
                                  </p:stCondLst>
                                  <p:childTnLst>
                                    <p:animScale>
                                      <p:cBhvr>
                                        <p:cTn id="41" dur="250" fill="hold"/>
                                        <p:tgtEl>
                                          <p:spTgt spid="67"/>
                                        </p:tgtEl>
                                      </p:cBhvr>
                                      <p:by x="110000" y="110000"/>
                                    </p:animScale>
                                  </p:childTnLst>
                                </p:cTn>
                              </p:par>
                              <p:par>
                                <p:cTn id="42" presetID="6" presetClass="emph" presetSubtype="0" decel="100000" fill="hold" nodeType="withEffect">
                                  <p:stCondLst>
                                    <p:cond delay="300"/>
                                  </p:stCondLst>
                                  <p:childTnLst>
                                    <p:animScale>
                                      <p:cBhvr>
                                        <p:cTn id="43" dur="250" fill="hold"/>
                                        <p:tgtEl>
                                          <p:spTgt spid="67"/>
                                        </p:tgtEl>
                                      </p:cBhvr>
                                      <p:by x="91000" y="91000"/>
                                    </p:animScale>
                                  </p:childTnLst>
                                </p:cTn>
                              </p:par>
                              <p:par>
                                <p:cTn id="44" presetID="22" presetClass="entr" presetSubtype="2" fill="hold" nodeType="withEffect">
                                  <p:stCondLst>
                                    <p:cond delay="30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750"/>
                                        <p:tgtEl>
                                          <p:spTgt spid="47"/>
                                        </p:tgtEl>
                                      </p:cBhvr>
                                    </p:animEffect>
                                  </p:childTnLst>
                                </p:cTn>
                              </p:par>
                              <p:par>
                                <p:cTn id="47" presetID="10" presetClass="entr" presetSubtype="0" fill="hold" grpId="0" nodeType="withEffect">
                                  <p:stCondLst>
                                    <p:cond delay="3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600"/>
                                        <p:tgtEl>
                                          <p:spTgt spid="48"/>
                                        </p:tgtEl>
                                      </p:cBhvr>
                                    </p:animEffect>
                                  </p:childTnLst>
                                </p:cTn>
                              </p:par>
                              <p:par>
                                <p:cTn id="50" presetID="35" presetClass="path" presetSubtype="0" decel="100000" fill="hold" grpId="1" nodeType="withEffect">
                                  <p:stCondLst>
                                    <p:cond delay="100"/>
                                  </p:stCondLst>
                                  <p:childTnLst>
                                    <p:animMotion origin="layout" path="M -0.05549 0.00024 L 3.34983E-6 0.00024 " pathEditMode="relative" rAng="0" ptsTypes="AA">
                                      <p:cBhvr>
                                        <p:cTn id="51" dur="800" fill="hold"/>
                                        <p:tgtEl>
                                          <p:spTgt spid="48"/>
                                        </p:tgtEl>
                                        <p:attrNameLst>
                                          <p:attrName>ppt_x</p:attrName>
                                          <p:attrName>ppt_y</p:attrName>
                                        </p:attrNameLst>
                                      </p:cBhvr>
                                      <p:rCtr x="2774" y="0"/>
                                    </p:animMotion>
                                  </p:childTnLst>
                                </p:cTn>
                              </p:par>
                              <p:par>
                                <p:cTn id="52" presetID="10" presetClass="entr" presetSubtype="0" fill="hold" grpId="0" nodeType="withEffect">
                                  <p:stCondLst>
                                    <p:cond delay="25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2850"/>
                            </p:stCondLst>
                            <p:childTnLst>
                              <p:par>
                                <p:cTn id="56" presetID="22" presetClass="entr" presetSubtype="1"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up)">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22" presetClass="entr" presetSubtype="2"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right)">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600"/>
                                        <p:tgtEl>
                                          <p:spTgt spid="56"/>
                                        </p:tgtEl>
                                      </p:cBhvr>
                                    </p:animEffect>
                                  </p:childTnLst>
                                </p:cTn>
                              </p:par>
                              <p:par>
                                <p:cTn id="71" presetID="35" presetClass="path" presetSubtype="0" decel="100000" fill="hold" grpId="1" nodeType="withEffect">
                                  <p:stCondLst>
                                    <p:cond delay="100"/>
                                  </p:stCondLst>
                                  <p:childTnLst>
                                    <p:animMotion origin="layout" path="M -0.05552 0.00022 L -3.65586E-6 0.00022 " pathEditMode="relative" rAng="0" ptsTypes="AA">
                                      <p:cBhvr>
                                        <p:cTn id="72" dur="800" fill="hold"/>
                                        <p:tgtEl>
                                          <p:spTgt spid="56"/>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36" grpId="0"/>
      <p:bldP spid="39" grpId="0"/>
      <p:bldP spid="49" grpId="0" animBg="1"/>
      <p:bldP spid="56" grpId="0"/>
      <p:bldP spid="5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2A3D-1F88-475C-A63E-05A1CA1C1393}"/>
              </a:ext>
            </a:extLst>
          </p:cNvPr>
          <p:cNvSpPr>
            <a:spLocks noGrp="1"/>
          </p:cNvSpPr>
          <p:nvPr>
            <p:ph type="title"/>
          </p:nvPr>
        </p:nvSpPr>
        <p:spPr/>
        <p:txBody>
          <a:bodyPr/>
          <a:lstStyle/>
          <a:p>
            <a:r>
              <a:rPr lang="pl-PL" dirty="0"/>
              <a:t>Ważna uwaga (</a:t>
            </a:r>
            <a:r>
              <a:rPr lang="pl-PL" dirty="0" err="1"/>
              <a:t>Disclaimer</a:t>
            </a:r>
            <a:r>
              <a:rPr lang="pl-PL" dirty="0"/>
              <a:t>)</a:t>
            </a:r>
            <a:endParaRPr lang="en-US" dirty="0"/>
          </a:p>
        </p:txBody>
      </p:sp>
      <p:sp>
        <p:nvSpPr>
          <p:cNvPr id="4" name="&quot;No&quot; Symbol 6">
            <a:extLst>
              <a:ext uri="{FF2B5EF4-FFF2-40B4-BE49-F238E27FC236}">
                <a16:creationId xmlns:a16="http://schemas.microsoft.com/office/drawing/2014/main" id="{15FF1698-96DA-4076-A6F8-05E7CD2AA001}"/>
              </a:ext>
            </a:extLst>
          </p:cNvPr>
          <p:cNvSpPr/>
          <p:nvPr/>
        </p:nvSpPr>
        <p:spPr>
          <a:xfrm>
            <a:off x="2051720" y="1175283"/>
            <a:ext cx="5134037" cy="5134037"/>
          </a:xfrm>
          <a:prstGeom prst="noSmoking">
            <a:avLst>
              <a:gd name="adj" fmla="val 15678"/>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pl-PL" sz="4400" b="1" dirty="0">
                <a:latin typeface="Segoe UI Black" panose="020B0A02040204020203" pitchFamily="34" charset="0"/>
                <a:ea typeface="Segoe UI Black" panose="020B0A02040204020203" pitchFamily="34" charset="0"/>
              </a:rPr>
              <a:t>WAŻNE</a:t>
            </a:r>
            <a:r>
              <a:rPr lang="pl-PL" sz="4400" b="1" dirty="0">
                <a:solidFill>
                  <a:schemeClr val="tx1"/>
                </a:solidFill>
                <a:latin typeface="Segoe UI Black" panose="020B0A02040204020203" pitchFamily="34" charset="0"/>
                <a:ea typeface="Segoe UI Black" panose="020B0A02040204020203" pitchFamily="34" charset="0"/>
              </a:rPr>
              <a:t>! </a:t>
            </a:r>
          </a:p>
          <a:p>
            <a:pPr algn="ctr"/>
            <a:br>
              <a:rPr lang="pl-PL" sz="4400" dirty="0">
                <a:solidFill>
                  <a:schemeClr val="tx1"/>
                </a:solidFill>
                <a:latin typeface="Segoe UI Black" panose="020B0A02040204020203" pitchFamily="34" charset="0"/>
                <a:ea typeface="Segoe UI Black" panose="020B0A02040204020203" pitchFamily="34" charset="0"/>
              </a:rPr>
            </a:br>
            <a:r>
              <a:rPr lang="pl-PL" sz="3200" dirty="0">
                <a:solidFill>
                  <a:schemeClr val="tx1"/>
                </a:solidFill>
                <a:latin typeface="Segoe UI Semibold" panose="020B0702040204020203" pitchFamily="34" charset="0"/>
                <a:ea typeface="Segoe UI Black" panose="020B0A02040204020203" pitchFamily="34" charset="0"/>
                <a:cs typeface="Segoe UI Semibold" panose="020B0702040204020203" pitchFamily="34" charset="0"/>
              </a:rPr>
              <a:t>Duże tempo zmian</a:t>
            </a:r>
          </a:p>
        </p:txBody>
      </p:sp>
    </p:spTree>
    <p:extLst>
      <p:ext uri="{BB962C8B-B14F-4D97-AF65-F5344CB8AC3E}">
        <p14:creationId xmlns:p14="http://schemas.microsoft.com/office/powerpoint/2010/main" val="23049483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162686" y="2790987"/>
            <a:ext cx="1352882" cy="339799"/>
            <a:chOff x="1606732" y="2629518"/>
            <a:chExt cx="1840014" cy="462150"/>
          </a:xfrm>
        </p:grpSpPr>
        <p:sp>
          <p:nvSpPr>
            <p:cNvPr id="64" name="Rectangle 63"/>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sp>
          <p:nvSpPr>
            <p:cNvPr id="65" name="Rectangle 64"/>
            <p:cNvSpPr/>
            <p:nvPr/>
          </p:nvSpPr>
          <p:spPr>
            <a:xfrm>
              <a:off x="1606732" y="2719988"/>
              <a:ext cx="1786450" cy="371680"/>
            </a:xfrm>
            <a:prstGeom prst="rect">
              <a:avLst/>
            </a:prstGeom>
          </p:spPr>
          <p:txBody>
            <a:bodyPr wrap="square">
              <a:spAutoFit/>
            </a:bodyPr>
            <a:lstStyle/>
            <a:p>
              <a:pPr defTabSz="494316">
                <a:lnSpc>
                  <a:spcPct val="80000"/>
                </a:lnSpc>
                <a:defRPr/>
              </a:pPr>
              <a:r>
                <a:rPr lang="pl-PL" sz="1470" kern="0" dirty="0">
                  <a:gradFill>
                    <a:gsLst>
                      <a:gs pos="1250">
                        <a:srgbClr val="FFFFFF"/>
                      </a:gs>
                      <a:gs pos="48000">
                        <a:srgbClr val="FFFFFF"/>
                      </a:gs>
                    </a:gsLst>
                    <a:lin ang="5400000" scaled="0"/>
                  </a:gradFill>
                </a:rPr>
                <a:t>Programiści</a:t>
              </a:r>
              <a:endParaRPr lang="en-US" sz="1470" kern="0" dirty="0">
                <a:gradFill>
                  <a:gsLst>
                    <a:gs pos="1250">
                      <a:srgbClr val="FFFFFF"/>
                    </a:gs>
                    <a:gs pos="48000">
                      <a:srgbClr val="FFFFFF"/>
                    </a:gs>
                  </a:gsLst>
                  <a:lin ang="5400000" scaled="0"/>
                </a:gradFill>
              </a:endParaRPr>
            </a:p>
          </p:txBody>
        </p:sp>
      </p:grpSp>
      <p:grpSp>
        <p:nvGrpSpPr>
          <p:cNvPr id="70" name="Group 69"/>
          <p:cNvGrpSpPr/>
          <p:nvPr/>
        </p:nvGrpSpPr>
        <p:grpSpPr>
          <a:xfrm>
            <a:off x="4654339" y="5094610"/>
            <a:ext cx="1352882" cy="339799"/>
            <a:chOff x="1606732" y="2629518"/>
            <a:chExt cx="1840014" cy="462150"/>
          </a:xfrm>
        </p:grpSpPr>
        <p:sp>
          <p:nvSpPr>
            <p:cNvPr id="71" name="Rectangle 70"/>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sp>
          <p:nvSpPr>
            <p:cNvPr id="72" name="Rectangle 71"/>
            <p:cNvSpPr/>
            <p:nvPr/>
          </p:nvSpPr>
          <p:spPr>
            <a:xfrm>
              <a:off x="1606732" y="2719988"/>
              <a:ext cx="1786450" cy="371680"/>
            </a:xfrm>
            <a:prstGeom prst="rect">
              <a:avLst/>
            </a:prstGeom>
          </p:spPr>
          <p:txBody>
            <a:bodyPr wrap="square">
              <a:spAutoFit/>
            </a:bodyPr>
            <a:lstStyle/>
            <a:p>
              <a:pPr defTabSz="494316">
                <a:lnSpc>
                  <a:spcPct val="80000"/>
                </a:lnSpc>
                <a:defRPr/>
              </a:pPr>
              <a:r>
                <a:rPr lang="en-US" sz="1470" kern="0" dirty="0">
                  <a:gradFill>
                    <a:gsLst>
                      <a:gs pos="1250">
                        <a:srgbClr val="FFFFFF"/>
                      </a:gs>
                      <a:gs pos="48000">
                        <a:srgbClr val="FFFFFF"/>
                      </a:gs>
                    </a:gsLst>
                    <a:lin ang="5400000" scaled="0"/>
                  </a:gradFill>
                </a:rPr>
                <a:t>IT Admin</a:t>
              </a:r>
            </a:p>
          </p:txBody>
        </p:sp>
      </p:grpSp>
      <p:sp>
        <p:nvSpPr>
          <p:cNvPr id="2" name="Title 1"/>
          <p:cNvSpPr>
            <a:spLocks noGrp="1"/>
          </p:cNvSpPr>
          <p:nvPr>
            <p:ph type="title"/>
          </p:nvPr>
        </p:nvSpPr>
        <p:spPr/>
        <p:txBody>
          <a:bodyPr/>
          <a:lstStyle/>
          <a:p>
            <a:r>
              <a:rPr lang="en-US" spc="-77" dirty="0" err="1">
                <a:gradFill>
                  <a:gsLst>
                    <a:gs pos="1250">
                      <a:srgbClr val="505050"/>
                    </a:gs>
                    <a:gs pos="100000">
                      <a:srgbClr val="505050"/>
                    </a:gs>
                  </a:gsLst>
                  <a:lin ang="5400000" scaled="0"/>
                </a:gradFill>
              </a:rPr>
              <a:t>Twórz</a:t>
            </a:r>
            <a:r>
              <a:rPr lang="en-US" spc="-77" dirty="0">
                <a:gradFill>
                  <a:gsLst>
                    <a:gs pos="1250">
                      <a:srgbClr val="505050"/>
                    </a:gs>
                    <a:gs pos="100000">
                      <a:srgbClr val="505050"/>
                    </a:gs>
                  </a:gsLst>
                  <a:lin ang="5400000" scaled="0"/>
                </a:gradFill>
              </a:rPr>
              <a:t>, </a:t>
            </a:r>
            <a:r>
              <a:rPr lang="en-US" spc="-77" dirty="0" err="1">
                <a:gradFill>
                  <a:gsLst>
                    <a:gs pos="1250">
                      <a:srgbClr val="505050"/>
                    </a:gs>
                    <a:gs pos="100000">
                      <a:srgbClr val="505050"/>
                    </a:gs>
                  </a:gsLst>
                  <a:lin ang="5400000" scaled="0"/>
                </a:gradFill>
              </a:rPr>
              <a:t>testuj</a:t>
            </a:r>
            <a:r>
              <a:rPr lang="en-US" spc="-77" dirty="0">
                <a:gradFill>
                  <a:gsLst>
                    <a:gs pos="1250">
                      <a:srgbClr val="505050"/>
                    </a:gs>
                    <a:gs pos="100000">
                      <a:srgbClr val="505050"/>
                    </a:gs>
                  </a:gsLst>
                  <a:lin ang="5400000" scaled="0"/>
                </a:gradFill>
              </a:rPr>
              <a:t>, </a:t>
            </a:r>
            <a:r>
              <a:rPr lang="en-US" spc="-77" dirty="0" err="1">
                <a:gradFill>
                  <a:gsLst>
                    <a:gs pos="1250">
                      <a:srgbClr val="505050"/>
                    </a:gs>
                    <a:gs pos="100000">
                      <a:srgbClr val="505050"/>
                    </a:gs>
                  </a:gsLst>
                  <a:lin ang="5400000" scaled="0"/>
                </a:gradFill>
              </a:rPr>
              <a:t>uruchamiaj</a:t>
            </a:r>
            <a:r>
              <a:rPr lang="en-US" spc="-77" dirty="0">
                <a:gradFill>
                  <a:gsLst>
                    <a:gs pos="1250">
                      <a:srgbClr val="505050"/>
                    </a:gs>
                    <a:gs pos="100000">
                      <a:srgbClr val="505050"/>
                    </a:gs>
                  </a:gsLst>
                  <a:lin ang="5400000" scaled="0"/>
                </a:gradFill>
              </a:rPr>
              <a:t> </a:t>
            </a:r>
            <a:r>
              <a:rPr lang="en-US" spc="-77" dirty="0" err="1">
                <a:gradFill>
                  <a:gsLst>
                    <a:gs pos="1250">
                      <a:srgbClr val="505050"/>
                    </a:gs>
                    <a:gs pos="100000">
                      <a:srgbClr val="505050"/>
                    </a:gs>
                  </a:gsLst>
                  <a:lin ang="5400000" scaled="0"/>
                </a:gradFill>
              </a:rPr>
              <a:t>aplikacje</a:t>
            </a:r>
            <a:endParaRPr lang="en-US" dirty="0"/>
          </a:p>
        </p:txBody>
      </p:sp>
      <p:sp>
        <p:nvSpPr>
          <p:cNvPr id="40" name="TextBox 39"/>
          <p:cNvSpPr txBox="1"/>
          <p:nvPr/>
        </p:nvSpPr>
        <p:spPr>
          <a:xfrm>
            <a:off x="478403" y="4057238"/>
            <a:ext cx="3948424" cy="1133519"/>
          </a:xfrm>
          <a:prstGeom prst="rect">
            <a:avLst/>
          </a:prstGeom>
          <a:noFill/>
        </p:spPr>
        <p:txBody>
          <a:bodyPr wrap="square" lIns="134464" tIns="107571" rIns="134464" bIns="107571" rtlCol="0">
            <a:spAutoFit/>
          </a:bodyPr>
          <a:lstStyle/>
          <a:p>
            <a:pPr defTabSz="685642">
              <a:lnSpc>
                <a:spcPct val="90000"/>
              </a:lnSpc>
            </a:pPr>
            <a:r>
              <a:rPr lang="pl-PL" sz="1323" spc="-36" dirty="0">
                <a:gradFill>
                  <a:gsLst>
                    <a:gs pos="2917">
                      <a:srgbClr val="505050"/>
                    </a:gs>
                    <a:gs pos="30000">
                      <a:srgbClr val="505050"/>
                    </a:gs>
                  </a:gsLst>
                  <a:lin ang="5400000" scaled="0"/>
                </a:gradFill>
              </a:rPr>
              <a:t>Efektywny kosztowo</a:t>
            </a:r>
            <a:endParaRPr lang="en-US" sz="1323" spc="-36" dirty="0">
              <a:gradFill>
                <a:gsLst>
                  <a:gs pos="2917">
                    <a:srgbClr val="505050"/>
                  </a:gs>
                  <a:gs pos="30000">
                    <a:srgbClr val="505050"/>
                  </a:gs>
                </a:gsLst>
                <a:lin ang="5400000" scaled="0"/>
              </a:gradFill>
            </a:endParaRPr>
          </a:p>
          <a:p>
            <a:pPr defTabSz="685642">
              <a:lnSpc>
                <a:spcPct val="90000"/>
              </a:lnSpc>
            </a:pPr>
            <a:r>
              <a:rPr lang="pl-PL" sz="1323" spc="-36" dirty="0">
                <a:gradFill>
                  <a:gsLst>
                    <a:gs pos="2917">
                      <a:srgbClr val="505050"/>
                    </a:gs>
                    <a:gs pos="30000">
                      <a:srgbClr val="505050"/>
                    </a:gs>
                  </a:gsLst>
                  <a:lin ang="5400000" scaled="0"/>
                </a:gradFill>
              </a:rPr>
              <a:t>Polepsza sposób pracy programistów</a:t>
            </a:r>
          </a:p>
          <a:p>
            <a:pPr defTabSz="685642">
              <a:lnSpc>
                <a:spcPct val="90000"/>
              </a:lnSpc>
            </a:pPr>
            <a:r>
              <a:rPr lang="pl-PL" sz="1323" spc="-36" dirty="0">
                <a:gradFill>
                  <a:gsLst>
                    <a:gs pos="2917">
                      <a:srgbClr val="505050"/>
                    </a:gs>
                    <a:gs pos="30000">
                      <a:srgbClr val="505050"/>
                    </a:gs>
                  </a:gsLst>
                  <a:lin ang="5400000" scaled="0"/>
                </a:gradFill>
              </a:rPr>
              <a:t>Łatwe testy obciążeniowe</a:t>
            </a:r>
          </a:p>
          <a:p>
            <a:pPr defTabSz="685642">
              <a:lnSpc>
                <a:spcPct val="90000"/>
              </a:lnSpc>
            </a:pPr>
            <a:r>
              <a:rPr lang="pl-PL" sz="1323" spc="-36" dirty="0">
                <a:gradFill>
                  <a:gsLst>
                    <a:gs pos="2917">
                      <a:srgbClr val="505050"/>
                    </a:gs>
                    <a:gs pos="30000">
                      <a:srgbClr val="505050"/>
                    </a:gs>
                  </a:gsLst>
                  <a:lin ang="5400000" scaled="0"/>
                </a:gradFill>
              </a:rPr>
              <a:t>Używasz istniejących narzędzi i języków</a:t>
            </a:r>
          </a:p>
          <a:p>
            <a:pPr defTabSz="685642">
              <a:lnSpc>
                <a:spcPct val="90000"/>
              </a:lnSpc>
            </a:pPr>
            <a:r>
              <a:rPr lang="pl-PL" sz="1323" spc="-36" dirty="0">
                <a:gradFill>
                  <a:gsLst>
                    <a:gs pos="2917">
                      <a:srgbClr val="505050"/>
                    </a:gs>
                    <a:gs pos="30000">
                      <a:srgbClr val="505050"/>
                    </a:gs>
                  </a:gsLst>
                  <a:lin ang="5400000" scaled="0"/>
                </a:gradFill>
              </a:rPr>
              <a:t>Dostęp do zasobów firmowych jeśli trzeba</a:t>
            </a:r>
            <a:endParaRPr lang="en-US" sz="1323" spc="-37" dirty="0">
              <a:gradFill>
                <a:gsLst>
                  <a:gs pos="2917">
                    <a:srgbClr val="505050"/>
                  </a:gs>
                  <a:gs pos="30000">
                    <a:srgbClr val="505050"/>
                  </a:gs>
                </a:gsLst>
                <a:lin ang="5400000" scaled="0"/>
              </a:gradFill>
            </a:endParaRPr>
          </a:p>
        </p:txBody>
      </p:sp>
      <p:sp>
        <p:nvSpPr>
          <p:cNvPr id="41" name="TextBox 40"/>
          <p:cNvSpPr txBox="1"/>
          <p:nvPr/>
        </p:nvSpPr>
        <p:spPr>
          <a:xfrm>
            <a:off x="361808" y="3637916"/>
            <a:ext cx="4571558" cy="392471"/>
          </a:xfrm>
          <a:prstGeom prst="rect">
            <a:avLst/>
          </a:prstGeom>
          <a:noFill/>
        </p:spPr>
        <p:txBody>
          <a:bodyPr wrap="square" lIns="134464" tIns="107571" rIns="134464" bIns="107571" rtlCol="0">
            <a:noAutofit/>
          </a:bodyPr>
          <a:lstStyle/>
          <a:p>
            <a:pPr defTabSz="685642">
              <a:lnSpc>
                <a:spcPct val="90000"/>
              </a:lnSpc>
              <a:spcBef>
                <a:spcPct val="20000"/>
              </a:spcBef>
              <a:buSzPct val="80000"/>
            </a:pPr>
            <a:r>
              <a:rPr lang="en-US" sz="1764" b="1" spc="-37" dirty="0">
                <a:gradFill>
                  <a:gsLst>
                    <a:gs pos="2917">
                      <a:srgbClr val="00188F"/>
                    </a:gs>
                    <a:gs pos="30000">
                      <a:srgbClr val="00188F"/>
                    </a:gs>
                  </a:gsLst>
                  <a:lin ang="5400000" scaled="0"/>
                </a:gradFill>
                <a:latin typeface="Segoe UI Light"/>
              </a:rPr>
              <a:t>Test &amp; development </a:t>
            </a:r>
            <a:r>
              <a:rPr lang="pl-PL" sz="1764" b="1" spc="-37" dirty="0">
                <a:gradFill>
                  <a:gsLst>
                    <a:gs pos="2917">
                      <a:srgbClr val="00188F"/>
                    </a:gs>
                    <a:gs pos="30000">
                      <a:srgbClr val="00188F"/>
                    </a:gs>
                  </a:gsLst>
                  <a:lin ang="5400000" scaled="0"/>
                </a:gradFill>
                <a:latin typeface="Segoe UI Light"/>
              </a:rPr>
              <a:t>z</a:t>
            </a:r>
            <a:r>
              <a:rPr lang="en-US" sz="1764" b="1" spc="-37" dirty="0">
                <a:gradFill>
                  <a:gsLst>
                    <a:gs pos="2917">
                      <a:srgbClr val="00188F"/>
                    </a:gs>
                    <a:gs pos="30000">
                      <a:srgbClr val="00188F"/>
                    </a:gs>
                  </a:gsLst>
                  <a:lin ang="5400000" scaled="0"/>
                </a:gradFill>
                <a:latin typeface="Segoe UI Light"/>
              </a:rPr>
              <a:t> Azure</a:t>
            </a:r>
          </a:p>
        </p:txBody>
      </p:sp>
      <p:grpSp>
        <p:nvGrpSpPr>
          <p:cNvPr id="15" name="Group 14"/>
          <p:cNvGrpSpPr/>
          <p:nvPr/>
        </p:nvGrpSpPr>
        <p:grpSpPr>
          <a:xfrm>
            <a:off x="4850489" y="1375091"/>
            <a:ext cx="4101422" cy="2258504"/>
            <a:chOff x="6597001" y="703802"/>
            <a:chExt cx="5578218" cy="3071723"/>
          </a:xfrm>
        </p:grpSpPr>
        <p:sp>
          <p:nvSpPr>
            <p:cNvPr id="42"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3" name="Rounded Rectangle 42"/>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dirty="0">
                <a:gradFill>
                  <a:gsLst>
                    <a:gs pos="36283">
                      <a:srgbClr val="505050"/>
                    </a:gs>
                    <a:gs pos="28000">
                      <a:srgbClr val="505050"/>
                    </a:gs>
                  </a:gsLst>
                  <a:lin ang="5400000" scaled="0"/>
                </a:gradFill>
              </a:endParaRPr>
            </a:p>
          </p:txBody>
        </p:sp>
        <p:grpSp>
          <p:nvGrpSpPr>
            <p:cNvPr id="44" name="Group 43"/>
            <p:cNvGrpSpPr/>
            <p:nvPr/>
          </p:nvGrpSpPr>
          <p:grpSpPr>
            <a:xfrm>
              <a:off x="8242758" y="1767632"/>
              <a:ext cx="3087733" cy="1573112"/>
              <a:chOff x="2658144" y="4680514"/>
              <a:chExt cx="3087733" cy="1573112"/>
            </a:xfrm>
          </p:grpSpPr>
          <p:sp>
            <p:nvSpPr>
              <p:cNvPr id="45" name="Freeform 5"/>
              <p:cNvSpPr>
                <a:spLocks noEditPoints="1"/>
              </p:cNvSpPr>
              <p:nvPr/>
            </p:nvSpPr>
            <p:spPr bwMode="auto">
              <a:xfrm>
                <a:off x="26581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6" name="Freeform 45"/>
              <p:cNvSpPr>
                <a:spLocks noEditPoints="1"/>
              </p:cNvSpPr>
              <p:nvPr/>
            </p:nvSpPr>
            <p:spPr bwMode="auto">
              <a:xfrm>
                <a:off x="37459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7" name="Freeform 46"/>
              <p:cNvSpPr>
                <a:spLocks noEditPoints="1"/>
              </p:cNvSpPr>
              <p:nvPr/>
            </p:nvSpPr>
            <p:spPr bwMode="auto">
              <a:xfrm>
                <a:off x="4803121"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8" name="Freeform 5"/>
              <p:cNvSpPr>
                <a:spLocks noEditPoints="1"/>
              </p:cNvSpPr>
              <p:nvPr/>
            </p:nvSpPr>
            <p:spPr bwMode="auto">
              <a:xfrm>
                <a:off x="26581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9" name="Freeform 48"/>
              <p:cNvSpPr>
                <a:spLocks noEditPoints="1"/>
              </p:cNvSpPr>
              <p:nvPr/>
            </p:nvSpPr>
            <p:spPr bwMode="auto">
              <a:xfrm>
                <a:off x="37459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0" name="Freeform 49"/>
              <p:cNvSpPr>
                <a:spLocks noEditPoints="1"/>
              </p:cNvSpPr>
              <p:nvPr/>
            </p:nvSpPr>
            <p:spPr bwMode="auto">
              <a:xfrm>
                <a:off x="4803121"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1" name="Freeform 5"/>
              <p:cNvSpPr>
                <a:spLocks noEditPoints="1"/>
              </p:cNvSpPr>
              <p:nvPr/>
            </p:nvSpPr>
            <p:spPr bwMode="auto">
              <a:xfrm>
                <a:off x="26581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2" name="Freeform 51"/>
              <p:cNvSpPr>
                <a:spLocks noEditPoints="1"/>
              </p:cNvSpPr>
              <p:nvPr/>
            </p:nvSpPr>
            <p:spPr bwMode="auto">
              <a:xfrm>
                <a:off x="37459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3" name="Freeform 52"/>
              <p:cNvSpPr>
                <a:spLocks noEditPoints="1"/>
              </p:cNvSpPr>
              <p:nvPr/>
            </p:nvSpPr>
            <p:spPr bwMode="auto">
              <a:xfrm>
                <a:off x="4803121"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grpSp>
        <p:nvGrpSpPr>
          <p:cNvPr id="54" name="Group 53"/>
          <p:cNvGrpSpPr/>
          <p:nvPr/>
        </p:nvGrpSpPr>
        <p:grpSpPr>
          <a:xfrm>
            <a:off x="2349166" y="1813833"/>
            <a:ext cx="1651458" cy="1651458"/>
            <a:chOff x="3379883" y="1211263"/>
            <a:chExt cx="2246098" cy="2246098"/>
          </a:xfrm>
        </p:grpSpPr>
        <p:sp>
          <p:nvSpPr>
            <p:cNvPr id="55" name="Oval 54"/>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dirty="0">
                <a:gradFill>
                  <a:gsLst>
                    <a:gs pos="36283">
                      <a:srgbClr val="505050"/>
                    </a:gs>
                    <a:gs pos="28000">
                      <a:srgbClr val="505050"/>
                    </a:gs>
                  </a:gsLst>
                  <a:lin ang="5400000" scaled="0"/>
                </a:gradFill>
              </a:endParaRPr>
            </a:p>
          </p:txBody>
        </p:sp>
        <p:grpSp>
          <p:nvGrpSpPr>
            <p:cNvPr id="56"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5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sp>
            <p:nvSpPr>
              <p:cNvPr id="58"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sp>
            <p:nvSpPr>
              <p:cNvPr id="59"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sp>
            <p:nvSpPr>
              <p:cNvPr id="60"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sp>
            <p:nvSpPr>
              <p:cNvPr id="61"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sp>
            <p:nvSpPr>
              <p:cNvPr id="62"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3">
                  <a:solidFill>
                    <a:srgbClr val="FFFFFF"/>
                  </a:solidFill>
                </a:endParaRPr>
              </a:p>
            </p:txBody>
          </p:sp>
        </p:grpSp>
      </p:grpSp>
      <p:sp>
        <p:nvSpPr>
          <p:cNvPr id="66" name="Oval 65"/>
          <p:cNvSpPr/>
          <p:nvPr/>
        </p:nvSpPr>
        <p:spPr bwMode="auto">
          <a:xfrm>
            <a:off x="5759864" y="4013251"/>
            <a:ext cx="1651458" cy="165145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dirty="0">
              <a:gradFill>
                <a:gsLst>
                  <a:gs pos="36283">
                    <a:srgbClr val="505050"/>
                  </a:gs>
                  <a:gs pos="28000">
                    <a:srgbClr val="505050"/>
                  </a:gs>
                </a:gsLst>
                <a:lin ang="5400000" scaled="0"/>
              </a:gradFill>
            </a:endParaRPr>
          </a:p>
        </p:txBody>
      </p:sp>
      <p:grpSp>
        <p:nvGrpSpPr>
          <p:cNvPr id="67" name="Group 66"/>
          <p:cNvGrpSpPr/>
          <p:nvPr/>
        </p:nvGrpSpPr>
        <p:grpSpPr>
          <a:xfrm>
            <a:off x="6366461" y="4226875"/>
            <a:ext cx="438264" cy="1224209"/>
            <a:chOff x="8164721" y="700282"/>
            <a:chExt cx="151053" cy="421938"/>
          </a:xfrm>
        </p:grpSpPr>
        <p:sp>
          <p:nvSpPr>
            <p:cNvPr id="68"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69"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sp>
        <p:nvSpPr>
          <p:cNvPr id="73" name="TextBox 72"/>
          <p:cNvSpPr txBox="1"/>
          <p:nvPr/>
        </p:nvSpPr>
        <p:spPr>
          <a:xfrm>
            <a:off x="7370811" y="3799131"/>
            <a:ext cx="1354928" cy="339392"/>
          </a:xfrm>
          <a:prstGeom prst="rect">
            <a:avLst/>
          </a:prstGeom>
          <a:noFill/>
        </p:spPr>
        <p:txBody>
          <a:bodyPr wrap="none" lIns="134464" tIns="107571" rIns="134464" bIns="107571" rtlCol="0">
            <a:spAutoFit/>
          </a:bodyPr>
          <a:lstStyle/>
          <a:p>
            <a:pPr defTabSz="685642">
              <a:lnSpc>
                <a:spcPct val="90000"/>
              </a:lnSpc>
            </a:pPr>
            <a:r>
              <a:rPr lang="pl-PL" sz="882" spc="-37" dirty="0">
                <a:gradFill>
                  <a:gsLst>
                    <a:gs pos="2917">
                      <a:srgbClr val="505050"/>
                    </a:gs>
                    <a:gs pos="30000">
                      <a:srgbClr val="505050"/>
                    </a:gs>
                  </a:gsLst>
                  <a:lin ang="5400000" scaled="0"/>
                </a:gradFill>
              </a:rPr>
              <a:t>Zarządza środowiskiem</a:t>
            </a:r>
            <a:endParaRPr lang="en-US" sz="882" spc="-37" dirty="0">
              <a:gradFill>
                <a:gsLst>
                  <a:gs pos="2917">
                    <a:srgbClr val="505050"/>
                  </a:gs>
                  <a:gs pos="30000">
                    <a:srgbClr val="505050"/>
                  </a:gs>
                </a:gsLst>
                <a:lin ang="5400000" scaled="0"/>
              </a:gradFill>
            </a:endParaRPr>
          </a:p>
        </p:txBody>
      </p:sp>
      <p:sp>
        <p:nvSpPr>
          <p:cNvPr id="74" name="TextBox 73"/>
          <p:cNvSpPr txBox="1"/>
          <p:nvPr/>
        </p:nvSpPr>
        <p:spPr>
          <a:xfrm>
            <a:off x="3844011" y="2907894"/>
            <a:ext cx="852483" cy="339392"/>
          </a:xfrm>
          <a:prstGeom prst="rect">
            <a:avLst/>
          </a:prstGeom>
          <a:noFill/>
        </p:spPr>
        <p:txBody>
          <a:bodyPr wrap="none" lIns="134464" tIns="107571" rIns="134464" bIns="107571" rtlCol="0">
            <a:spAutoFit/>
          </a:bodyPr>
          <a:lstStyle/>
          <a:p>
            <a:pPr defTabSz="685642">
              <a:lnSpc>
                <a:spcPct val="90000"/>
              </a:lnSpc>
            </a:pPr>
            <a:r>
              <a:rPr lang="pl-PL" sz="882" spc="-37" dirty="0">
                <a:gradFill>
                  <a:gsLst>
                    <a:gs pos="2917">
                      <a:srgbClr val="505050"/>
                    </a:gs>
                    <a:gs pos="30000">
                      <a:srgbClr val="505050"/>
                    </a:gs>
                  </a:gsLst>
                  <a:lin ang="5400000" scaled="0"/>
                </a:gradFill>
              </a:rPr>
              <a:t>Używają</a:t>
            </a:r>
            <a:r>
              <a:rPr lang="en-US" sz="882" spc="-37" dirty="0">
                <a:gradFill>
                  <a:gsLst>
                    <a:gs pos="2917">
                      <a:srgbClr val="505050"/>
                    </a:gs>
                    <a:gs pos="30000">
                      <a:srgbClr val="505050"/>
                    </a:gs>
                  </a:gsLst>
                  <a:lin ang="5400000" scaled="0"/>
                </a:gradFill>
              </a:rPr>
              <a:t> VM</a:t>
            </a:r>
          </a:p>
        </p:txBody>
      </p:sp>
      <p:cxnSp>
        <p:nvCxnSpPr>
          <p:cNvPr id="75" name="Straight Arrow Connector 74"/>
          <p:cNvCxnSpPr/>
          <p:nvPr/>
        </p:nvCxnSpPr>
        <p:spPr>
          <a:xfrm flipH="1" flipV="1">
            <a:off x="3947334" y="3194415"/>
            <a:ext cx="739551"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409132" y="3687462"/>
            <a:ext cx="0" cy="739551"/>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844011" y="3200461"/>
            <a:ext cx="1001819" cy="339392"/>
          </a:xfrm>
          <a:prstGeom prst="rect">
            <a:avLst/>
          </a:prstGeom>
          <a:noFill/>
        </p:spPr>
        <p:txBody>
          <a:bodyPr wrap="none" lIns="134464" tIns="107571" rIns="134464" bIns="107571" rtlCol="0">
            <a:spAutoFit/>
          </a:bodyPr>
          <a:lstStyle/>
          <a:p>
            <a:pPr defTabSz="685642">
              <a:lnSpc>
                <a:spcPct val="90000"/>
              </a:lnSpc>
            </a:pPr>
            <a:r>
              <a:rPr lang="pl-PL" sz="882" spc="-37" dirty="0">
                <a:gradFill>
                  <a:gsLst>
                    <a:gs pos="2917">
                      <a:srgbClr val="505050"/>
                    </a:gs>
                    <a:gs pos="30000">
                      <a:srgbClr val="505050"/>
                    </a:gs>
                  </a:gsLst>
                  <a:lin ang="5400000" scaled="0"/>
                </a:gradFill>
              </a:rPr>
              <a:t>Dostarczają </a:t>
            </a:r>
            <a:r>
              <a:rPr lang="en-US" sz="882" spc="-37" dirty="0">
                <a:gradFill>
                  <a:gsLst>
                    <a:gs pos="2917">
                      <a:srgbClr val="505050"/>
                    </a:gs>
                    <a:gs pos="30000">
                      <a:srgbClr val="505050"/>
                    </a:gs>
                  </a:gsLst>
                  <a:lin ang="5400000" scaled="0"/>
                </a:gradFill>
              </a:rPr>
              <a:t>VM</a:t>
            </a:r>
          </a:p>
        </p:txBody>
      </p:sp>
    </p:spTree>
    <p:extLst>
      <p:ext uri="{BB962C8B-B14F-4D97-AF65-F5344CB8AC3E}">
        <p14:creationId xmlns:p14="http://schemas.microsoft.com/office/powerpoint/2010/main" val="327802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22" presetClass="entr" presetSubtype="4"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wipe(down)">
                                      <p:cBhvr>
                                        <p:cTn id="10" dur="500"/>
                                        <p:tgtEl>
                                          <p:spTgt spid="7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750"/>
                            </p:stCondLst>
                            <p:childTnLst>
                              <p:par>
                                <p:cTn id="18" presetID="53" presetClass="entr" presetSubtype="16"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250" fill="hold"/>
                                        <p:tgtEl>
                                          <p:spTgt spid="15"/>
                                        </p:tgtEl>
                                        <p:attrNameLst>
                                          <p:attrName>ppt_w</p:attrName>
                                        </p:attrNameLst>
                                      </p:cBhvr>
                                      <p:tavLst>
                                        <p:tav tm="0">
                                          <p:val>
                                            <p:fltVal val="0"/>
                                          </p:val>
                                        </p:tav>
                                        <p:tav tm="100000">
                                          <p:val>
                                            <p:strVal val="#ppt_w"/>
                                          </p:val>
                                        </p:tav>
                                      </p:tavLst>
                                    </p:anim>
                                    <p:anim calcmode="lin" valueType="num">
                                      <p:cBhvr>
                                        <p:cTn id="21" dur="250" fill="hold"/>
                                        <p:tgtEl>
                                          <p:spTgt spid="15"/>
                                        </p:tgtEl>
                                        <p:attrNameLst>
                                          <p:attrName>ppt_h</p:attrName>
                                        </p:attrNameLst>
                                      </p:cBhvr>
                                      <p:tavLst>
                                        <p:tav tm="0">
                                          <p:val>
                                            <p:fltVal val="0"/>
                                          </p:val>
                                        </p:tav>
                                        <p:tav tm="100000">
                                          <p:val>
                                            <p:strVal val="#ppt_h"/>
                                          </p:val>
                                        </p:tav>
                                      </p:tavLst>
                                    </p:anim>
                                    <p:animEffect transition="in" filter="fade">
                                      <p:cBhvr>
                                        <p:cTn id="22" dur="250"/>
                                        <p:tgtEl>
                                          <p:spTgt spid="15"/>
                                        </p:tgtEl>
                                      </p:cBhvr>
                                    </p:animEffect>
                                  </p:childTnLst>
                                </p:cTn>
                              </p:par>
                              <p:par>
                                <p:cTn id="23" presetID="6" presetClass="emph" presetSubtype="0" decel="100000" fill="hold" nodeType="withEffect">
                                  <p:stCondLst>
                                    <p:cond delay="200"/>
                                  </p:stCondLst>
                                  <p:childTnLst>
                                    <p:animScale>
                                      <p:cBhvr>
                                        <p:cTn id="24" dur="250" fill="hold"/>
                                        <p:tgtEl>
                                          <p:spTgt spid="15"/>
                                        </p:tgtEl>
                                      </p:cBhvr>
                                      <p:by x="110000" y="110000"/>
                                    </p:animScale>
                                  </p:childTnLst>
                                </p:cTn>
                              </p:par>
                              <p:par>
                                <p:cTn id="25" presetID="6" presetClass="emph" presetSubtype="0" decel="100000" fill="hold" nodeType="withEffect">
                                  <p:stCondLst>
                                    <p:cond delay="300"/>
                                  </p:stCondLst>
                                  <p:childTnLst>
                                    <p:animScale>
                                      <p:cBhvr>
                                        <p:cTn id="26" dur="250" fill="hold"/>
                                        <p:tgtEl>
                                          <p:spTgt spid="15"/>
                                        </p:tgtEl>
                                      </p:cBhvr>
                                      <p:by x="91000" y="91000"/>
                                    </p:animScale>
                                  </p:childTnLst>
                                </p:cTn>
                              </p:par>
                              <p:par>
                                <p:cTn id="27" presetID="10" presetClass="entr" presetSubtype="0" fill="hold" grpId="0" nodeType="withEffect">
                                  <p:stCondLst>
                                    <p:cond delay="30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600"/>
                                        <p:tgtEl>
                                          <p:spTgt spid="41"/>
                                        </p:tgtEl>
                                      </p:cBhvr>
                                    </p:animEffect>
                                  </p:childTnLst>
                                </p:cTn>
                              </p:par>
                              <p:par>
                                <p:cTn id="30" presetID="35" presetClass="path" presetSubtype="0" decel="100000" fill="hold" grpId="1" nodeType="withEffect">
                                  <p:stCondLst>
                                    <p:cond delay="100"/>
                                  </p:stCondLst>
                                  <p:childTnLst>
                                    <p:animMotion origin="layout" path="M -0.05552 0.00022 L -3.65586E-6 0.00022 " pathEditMode="relative" rAng="0" ptsTypes="AA">
                                      <p:cBhvr>
                                        <p:cTn id="31" dur="800" fill="hold"/>
                                        <p:tgtEl>
                                          <p:spTgt spid="41"/>
                                        </p:tgtEl>
                                        <p:attrNameLst>
                                          <p:attrName>ppt_x</p:attrName>
                                          <p:attrName>ppt_y</p:attrName>
                                        </p:attrNameLst>
                                      </p:cBhvr>
                                      <p:rCtr x="2770" y="0"/>
                                    </p:animMotion>
                                  </p:childTnLst>
                                </p:cTn>
                              </p:par>
                              <p:par>
                                <p:cTn id="32" presetID="10" presetClass="entr" presetSubtype="0" fill="hold" grpId="0" nodeType="withEffect">
                                  <p:stCondLst>
                                    <p:cond delay="75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1" grpId="1"/>
      <p:bldP spid="73" grpId="0"/>
      <p:bldP spid="74" grpId="0"/>
      <p:bldP spid="7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28"/>
          <p:cNvSpPr>
            <a:spLocks noChangeAspect="1"/>
          </p:cNvSpPr>
          <p:nvPr/>
        </p:nvSpPr>
        <p:spPr bwMode="black">
          <a:xfrm>
            <a:off x="4850489" y="1375091"/>
            <a:ext cx="4101422" cy="22585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69" name="Rectangle 68"/>
          <p:cNvSpPr/>
          <p:nvPr/>
        </p:nvSpPr>
        <p:spPr bwMode="auto">
          <a:xfrm>
            <a:off x="201930" y="3930259"/>
            <a:ext cx="4370073" cy="184945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r>
              <a:rPr lang="pl-PL" sz="1470" spc="-37" dirty="0">
                <a:gradFill>
                  <a:gsLst>
                    <a:gs pos="1250">
                      <a:srgbClr val="EFEFEF"/>
                    </a:gs>
                    <a:gs pos="10417">
                      <a:srgbClr val="EFEFEF"/>
                    </a:gs>
                  </a:gsLst>
                  <a:lin ang="5400000" scaled="0"/>
                </a:gradFill>
              </a:rPr>
              <a:t>Twoje Datacenter</a:t>
            </a:r>
          </a:p>
          <a:p>
            <a:pPr defTabSz="672110">
              <a:lnSpc>
                <a:spcPct val="90000"/>
              </a:lnSpc>
            </a:pPr>
            <a:r>
              <a:rPr lang="pl-PL" sz="1470" spc="-37" dirty="0">
                <a:gradFill>
                  <a:gsLst>
                    <a:gs pos="1250">
                      <a:srgbClr val="EFEFEF"/>
                    </a:gs>
                    <a:gs pos="10417">
                      <a:srgbClr val="EFEFEF"/>
                    </a:gs>
                  </a:gsLst>
                  <a:lin ang="5400000" scaled="0"/>
                </a:gradFill>
              </a:rPr>
              <a:t>lub </a:t>
            </a:r>
            <a:r>
              <a:rPr lang="pl-PL" sz="1470" spc="-37" dirty="0" err="1">
                <a:gradFill>
                  <a:gsLst>
                    <a:gs pos="1250">
                      <a:srgbClr val="EFEFEF"/>
                    </a:gs>
                    <a:gs pos="10417">
                      <a:srgbClr val="EFEFEF"/>
                    </a:gs>
                  </a:gsLst>
                  <a:lin ang="5400000" scaled="0"/>
                </a:gradFill>
              </a:rPr>
              <a:t>hostera</a:t>
            </a:r>
            <a:endParaRPr lang="en-US" sz="1470" spc="-37" dirty="0">
              <a:gradFill>
                <a:gsLst>
                  <a:gs pos="1250">
                    <a:srgbClr val="EFEFEF"/>
                  </a:gs>
                  <a:gs pos="10417">
                    <a:srgbClr val="EFEFEF"/>
                  </a:gs>
                </a:gsLst>
                <a:lin ang="5400000" scaled="0"/>
              </a:gradFill>
            </a:endParaRPr>
          </a:p>
        </p:txBody>
      </p:sp>
      <p:sp>
        <p:nvSpPr>
          <p:cNvPr id="32" name="Rounded Rectangle 31"/>
          <p:cNvSpPr/>
          <p:nvPr/>
        </p:nvSpPr>
        <p:spPr bwMode="auto">
          <a:xfrm>
            <a:off x="5846587" y="1991742"/>
            <a:ext cx="2666091" cy="1483698"/>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dirty="0">
              <a:gradFill>
                <a:gsLst>
                  <a:gs pos="36283">
                    <a:srgbClr val="505050"/>
                  </a:gs>
                  <a:gs pos="28000">
                    <a:srgbClr val="505050"/>
                  </a:gs>
                </a:gsLst>
                <a:lin ang="5400000" scaled="0"/>
              </a:gradFill>
            </a:endParaRPr>
          </a:p>
        </p:txBody>
      </p:sp>
      <p:sp>
        <p:nvSpPr>
          <p:cNvPr id="47" name="Rounded Rectangle 46"/>
          <p:cNvSpPr/>
          <p:nvPr/>
        </p:nvSpPr>
        <p:spPr bwMode="auto">
          <a:xfrm>
            <a:off x="1702044" y="4143947"/>
            <a:ext cx="2666091" cy="1483698"/>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dirty="0">
              <a:gradFill>
                <a:gsLst>
                  <a:gs pos="36283">
                    <a:srgbClr val="505050"/>
                  </a:gs>
                  <a:gs pos="28000">
                    <a:srgbClr val="505050"/>
                  </a:gs>
                </a:gsLst>
                <a:lin ang="5400000" scaled="0"/>
              </a:gradFill>
            </a:endParaRPr>
          </a:p>
        </p:txBody>
      </p:sp>
      <p:sp>
        <p:nvSpPr>
          <p:cNvPr id="2" name="Title 1"/>
          <p:cNvSpPr>
            <a:spLocks noGrp="1"/>
          </p:cNvSpPr>
          <p:nvPr>
            <p:ph type="title"/>
          </p:nvPr>
        </p:nvSpPr>
        <p:spPr/>
        <p:txBody>
          <a:bodyPr/>
          <a:lstStyle/>
          <a:p>
            <a:r>
              <a:rPr lang="en-US" spc="-77" dirty="0" err="1">
                <a:gradFill>
                  <a:gsLst>
                    <a:gs pos="1250">
                      <a:srgbClr val="505050"/>
                    </a:gs>
                    <a:gs pos="100000">
                      <a:srgbClr val="505050"/>
                    </a:gs>
                  </a:gsLst>
                  <a:lin ang="5400000" scaled="0"/>
                </a:gradFill>
              </a:rPr>
              <a:t>Twórz</a:t>
            </a:r>
            <a:r>
              <a:rPr lang="en-US" spc="-77" dirty="0">
                <a:gradFill>
                  <a:gsLst>
                    <a:gs pos="1250">
                      <a:srgbClr val="505050"/>
                    </a:gs>
                    <a:gs pos="100000">
                      <a:srgbClr val="505050"/>
                    </a:gs>
                  </a:gsLst>
                  <a:lin ang="5400000" scaled="0"/>
                </a:gradFill>
              </a:rPr>
              <a:t>, </a:t>
            </a:r>
            <a:r>
              <a:rPr lang="en-US" spc="-77" dirty="0" err="1">
                <a:gradFill>
                  <a:gsLst>
                    <a:gs pos="1250">
                      <a:srgbClr val="505050"/>
                    </a:gs>
                    <a:gs pos="100000">
                      <a:srgbClr val="505050"/>
                    </a:gs>
                  </a:gsLst>
                  <a:lin ang="5400000" scaled="0"/>
                </a:gradFill>
              </a:rPr>
              <a:t>testuj</a:t>
            </a:r>
            <a:r>
              <a:rPr lang="en-US" spc="-77" dirty="0">
                <a:gradFill>
                  <a:gsLst>
                    <a:gs pos="1250">
                      <a:srgbClr val="505050"/>
                    </a:gs>
                    <a:gs pos="100000">
                      <a:srgbClr val="505050"/>
                    </a:gs>
                  </a:gsLst>
                  <a:lin ang="5400000" scaled="0"/>
                </a:gradFill>
              </a:rPr>
              <a:t>, </a:t>
            </a:r>
            <a:r>
              <a:rPr lang="en-US" spc="-77" dirty="0" err="1">
                <a:gradFill>
                  <a:gsLst>
                    <a:gs pos="1250">
                      <a:srgbClr val="505050"/>
                    </a:gs>
                    <a:gs pos="100000">
                      <a:srgbClr val="505050"/>
                    </a:gs>
                  </a:gsLst>
                  <a:lin ang="5400000" scaled="0"/>
                </a:gradFill>
              </a:rPr>
              <a:t>uruchamiaj</a:t>
            </a:r>
            <a:r>
              <a:rPr lang="en-US" spc="-77" dirty="0">
                <a:gradFill>
                  <a:gsLst>
                    <a:gs pos="1250">
                      <a:srgbClr val="505050"/>
                    </a:gs>
                    <a:gs pos="100000">
                      <a:srgbClr val="505050"/>
                    </a:gs>
                  </a:gsLst>
                  <a:lin ang="5400000" scaled="0"/>
                </a:gradFill>
              </a:rPr>
              <a:t> </a:t>
            </a:r>
            <a:r>
              <a:rPr lang="en-US" spc="-77" dirty="0" err="1">
                <a:gradFill>
                  <a:gsLst>
                    <a:gs pos="1250">
                      <a:srgbClr val="505050"/>
                    </a:gs>
                    <a:gs pos="100000">
                      <a:srgbClr val="505050"/>
                    </a:gs>
                  </a:gsLst>
                  <a:lin ang="5400000" scaled="0"/>
                </a:gradFill>
              </a:rPr>
              <a:t>aplikacje</a:t>
            </a:r>
            <a:endParaRPr lang="en-US" dirty="0"/>
          </a:p>
        </p:txBody>
      </p:sp>
      <p:sp>
        <p:nvSpPr>
          <p:cNvPr id="33" name="TextBox 32"/>
          <p:cNvSpPr txBox="1"/>
          <p:nvPr/>
        </p:nvSpPr>
        <p:spPr>
          <a:xfrm>
            <a:off x="5645781" y="4203954"/>
            <a:ext cx="3448683" cy="1520933"/>
          </a:xfrm>
          <a:prstGeom prst="rect">
            <a:avLst/>
          </a:prstGeom>
          <a:noFill/>
        </p:spPr>
        <p:txBody>
          <a:bodyPr wrap="square" lIns="134464" tIns="107571" rIns="134464" bIns="107571" rtlCol="0">
            <a:spAutoFit/>
          </a:bodyPr>
          <a:lstStyle/>
          <a:p>
            <a:pPr defTabSz="672110">
              <a:lnSpc>
                <a:spcPct val="90000"/>
              </a:lnSpc>
            </a:pPr>
            <a:r>
              <a:rPr lang="pl-PL" sz="2647" b="1" spc="-37" dirty="0">
                <a:gradFill>
                  <a:gsLst>
                    <a:gs pos="2917">
                      <a:srgbClr val="00188F"/>
                    </a:gs>
                    <a:gs pos="30000">
                      <a:srgbClr val="00188F"/>
                    </a:gs>
                  </a:gsLst>
                  <a:lin ang="5400000" scaled="0"/>
                </a:gradFill>
                <a:latin typeface="Segoe UI Light"/>
              </a:rPr>
              <a:t>Przenaszalność</a:t>
            </a:r>
            <a:endParaRPr lang="en-US" sz="2647" b="1" spc="-37" dirty="0">
              <a:gradFill>
                <a:gsLst>
                  <a:gs pos="2917">
                    <a:srgbClr val="00188F"/>
                  </a:gs>
                  <a:gs pos="30000">
                    <a:srgbClr val="00188F"/>
                  </a:gs>
                </a:gsLst>
                <a:lin ang="5400000" scaled="0"/>
              </a:gradFill>
              <a:latin typeface="Segoe UI Light"/>
            </a:endParaRPr>
          </a:p>
          <a:p>
            <a:pPr defTabSz="672110">
              <a:lnSpc>
                <a:spcPct val="90000"/>
              </a:lnSpc>
            </a:pPr>
            <a:endParaRPr lang="en-US" sz="2647" spc="-37" dirty="0">
              <a:gradFill>
                <a:gsLst>
                  <a:gs pos="36283">
                    <a:srgbClr val="505050"/>
                  </a:gs>
                  <a:gs pos="0">
                    <a:srgbClr val="505050"/>
                  </a:gs>
                </a:gsLst>
                <a:lin ang="5400000" scaled="0"/>
              </a:gradFill>
              <a:latin typeface="Segoe UI Light"/>
            </a:endParaRPr>
          </a:p>
          <a:p>
            <a:pPr defTabSz="672110">
              <a:lnSpc>
                <a:spcPct val="90000"/>
              </a:lnSpc>
            </a:pPr>
            <a:r>
              <a:rPr lang="pl-PL" sz="2059" spc="-37" dirty="0">
                <a:gradFill>
                  <a:gsLst>
                    <a:gs pos="36283">
                      <a:srgbClr val="505050"/>
                    </a:gs>
                    <a:gs pos="0">
                      <a:srgbClr val="505050"/>
                    </a:gs>
                  </a:gsLst>
                  <a:lin ang="5400000" scaled="0"/>
                </a:gradFill>
                <a:latin typeface="Segoe UI Light"/>
              </a:rPr>
              <a:t>Jeśli coś działa na Hyper-V będzie też w </a:t>
            </a:r>
            <a:r>
              <a:rPr lang="en-US" sz="2059" spc="-37" dirty="0">
                <a:gradFill>
                  <a:gsLst>
                    <a:gs pos="36283">
                      <a:srgbClr val="505050"/>
                    </a:gs>
                    <a:gs pos="0">
                      <a:srgbClr val="505050"/>
                    </a:gs>
                  </a:gsLst>
                  <a:lin ang="5400000" scaled="0"/>
                </a:gradFill>
                <a:latin typeface="Segoe UI Light"/>
              </a:rPr>
              <a:t>Azure</a:t>
            </a:r>
          </a:p>
        </p:txBody>
      </p:sp>
      <p:sp>
        <p:nvSpPr>
          <p:cNvPr id="35" name="Freeform 5"/>
          <p:cNvSpPr>
            <a:spLocks noEditPoints="1"/>
          </p:cNvSpPr>
          <p:nvPr/>
        </p:nvSpPr>
        <p:spPr bwMode="auto">
          <a:xfrm>
            <a:off x="6060542" y="2157279"/>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36" name="Freeform 35"/>
          <p:cNvSpPr>
            <a:spLocks noEditPoints="1"/>
          </p:cNvSpPr>
          <p:nvPr/>
        </p:nvSpPr>
        <p:spPr bwMode="auto">
          <a:xfrm>
            <a:off x="6860369" y="2157279"/>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37" name="Freeform 36"/>
          <p:cNvSpPr>
            <a:spLocks noEditPoints="1"/>
          </p:cNvSpPr>
          <p:nvPr/>
        </p:nvSpPr>
        <p:spPr bwMode="auto">
          <a:xfrm>
            <a:off x="7637651" y="2157279"/>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38" name="Freeform 5"/>
          <p:cNvSpPr>
            <a:spLocks noEditPoints="1"/>
          </p:cNvSpPr>
          <p:nvPr/>
        </p:nvSpPr>
        <p:spPr bwMode="auto">
          <a:xfrm>
            <a:off x="6060542" y="2594494"/>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39" name="Freeform 38"/>
          <p:cNvSpPr>
            <a:spLocks noEditPoints="1"/>
          </p:cNvSpPr>
          <p:nvPr/>
        </p:nvSpPr>
        <p:spPr bwMode="auto">
          <a:xfrm>
            <a:off x="6860369" y="2594494"/>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0" name="Freeform 39"/>
          <p:cNvSpPr>
            <a:spLocks noEditPoints="1"/>
          </p:cNvSpPr>
          <p:nvPr/>
        </p:nvSpPr>
        <p:spPr bwMode="auto">
          <a:xfrm>
            <a:off x="7637651" y="2594494"/>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1" name="Freeform 5"/>
          <p:cNvSpPr>
            <a:spLocks noEditPoints="1"/>
          </p:cNvSpPr>
          <p:nvPr/>
        </p:nvSpPr>
        <p:spPr bwMode="auto">
          <a:xfrm>
            <a:off x="6060542" y="3011796"/>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2" name="Freeform 41"/>
          <p:cNvSpPr>
            <a:spLocks noEditPoints="1"/>
          </p:cNvSpPr>
          <p:nvPr/>
        </p:nvSpPr>
        <p:spPr bwMode="auto">
          <a:xfrm>
            <a:off x="6860369" y="3011796"/>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3" name="Freeform 42"/>
          <p:cNvSpPr>
            <a:spLocks noEditPoints="1"/>
          </p:cNvSpPr>
          <p:nvPr/>
        </p:nvSpPr>
        <p:spPr bwMode="auto">
          <a:xfrm>
            <a:off x="7637651" y="3011796"/>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49" name="Freeform 5"/>
          <p:cNvSpPr>
            <a:spLocks noEditPoints="1"/>
          </p:cNvSpPr>
          <p:nvPr/>
        </p:nvSpPr>
        <p:spPr bwMode="auto">
          <a:xfrm>
            <a:off x="1916000" y="4309483"/>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0" name="Freeform 49"/>
          <p:cNvSpPr>
            <a:spLocks noEditPoints="1"/>
          </p:cNvSpPr>
          <p:nvPr/>
        </p:nvSpPr>
        <p:spPr bwMode="auto">
          <a:xfrm>
            <a:off x="2715826" y="4309483"/>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1" name="Freeform 50"/>
          <p:cNvSpPr>
            <a:spLocks noEditPoints="1"/>
          </p:cNvSpPr>
          <p:nvPr/>
        </p:nvSpPr>
        <p:spPr bwMode="auto">
          <a:xfrm>
            <a:off x="3493108" y="4309483"/>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2" name="Freeform 5"/>
          <p:cNvSpPr>
            <a:spLocks noEditPoints="1"/>
          </p:cNvSpPr>
          <p:nvPr/>
        </p:nvSpPr>
        <p:spPr bwMode="auto">
          <a:xfrm>
            <a:off x="1916000" y="4746699"/>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3" name="Freeform 52"/>
          <p:cNvSpPr>
            <a:spLocks noEditPoints="1"/>
          </p:cNvSpPr>
          <p:nvPr/>
        </p:nvSpPr>
        <p:spPr bwMode="auto">
          <a:xfrm>
            <a:off x="2715826" y="4746699"/>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4" name="Freeform 53"/>
          <p:cNvSpPr>
            <a:spLocks noEditPoints="1"/>
          </p:cNvSpPr>
          <p:nvPr/>
        </p:nvSpPr>
        <p:spPr bwMode="auto">
          <a:xfrm>
            <a:off x="3493108" y="4746699"/>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5" name="Freeform 5"/>
          <p:cNvSpPr>
            <a:spLocks noEditPoints="1"/>
          </p:cNvSpPr>
          <p:nvPr/>
        </p:nvSpPr>
        <p:spPr bwMode="auto">
          <a:xfrm>
            <a:off x="1916000" y="5164000"/>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6" name="Freeform 55"/>
          <p:cNvSpPr>
            <a:spLocks noEditPoints="1"/>
          </p:cNvSpPr>
          <p:nvPr/>
        </p:nvSpPr>
        <p:spPr bwMode="auto">
          <a:xfrm>
            <a:off x="2715826" y="5164000"/>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57" name="Freeform 56"/>
          <p:cNvSpPr>
            <a:spLocks noEditPoints="1"/>
          </p:cNvSpPr>
          <p:nvPr/>
        </p:nvSpPr>
        <p:spPr bwMode="auto">
          <a:xfrm>
            <a:off x="3493108" y="5164000"/>
            <a:ext cx="693168" cy="30212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4" name="Rectangle 13"/>
          <p:cNvSpPr/>
          <p:nvPr/>
        </p:nvSpPr>
        <p:spPr>
          <a:xfrm>
            <a:off x="456235" y="5045771"/>
            <a:ext cx="1127809" cy="562975"/>
          </a:xfrm>
          <a:prstGeom prst="rect">
            <a:avLst/>
          </a:prstGeom>
        </p:spPr>
        <p:txBody>
          <a:bodyPr wrap="square">
            <a:spAutoFit/>
          </a:bodyPr>
          <a:lstStyle/>
          <a:p>
            <a:pPr algn="r" defTabSz="494316">
              <a:lnSpc>
                <a:spcPct val="80000"/>
              </a:lnSpc>
              <a:defRPr/>
            </a:pPr>
            <a:endParaRPr lang="en-US" sz="956" kern="0" dirty="0">
              <a:gradFill>
                <a:gsLst>
                  <a:gs pos="2917">
                    <a:srgbClr val="FFFFFF"/>
                  </a:gs>
                  <a:gs pos="30000">
                    <a:srgbClr val="FFFFFF"/>
                  </a:gs>
                </a:gsLst>
                <a:lin ang="5400000" scaled="0"/>
              </a:gradFill>
            </a:endParaRPr>
          </a:p>
          <a:p>
            <a:pPr algn="r" defTabSz="494316">
              <a:lnSpc>
                <a:spcPct val="80000"/>
              </a:lnSpc>
              <a:defRPr/>
            </a:pPr>
            <a:endParaRPr lang="en-US" sz="956" kern="0" dirty="0">
              <a:gradFill>
                <a:gsLst>
                  <a:gs pos="2917">
                    <a:srgbClr val="FFFFFF"/>
                  </a:gs>
                  <a:gs pos="30000">
                    <a:srgbClr val="FFFFFF"/>
                  </a:gs>
                </a:gsLst>
                <a:lin ang="5400000" scaled="0"/>
              </a:gradFill>
            </a:endParaRPr>
          </a:p>
          <a:p>
            <a:pPr algn="r" defTabSz="494316">
              <a:lnSpc>
                <a:spcPct val="80000"/>
              </a:lnSpc>
              <a:defRPr/>
            </a:pPr>
            <a:r>
              <a:rPr lang="pl-PL" sz="956" kern="0" dirty="0">
                <a:gradFill>
                  <a:gsLst>
                    <a:gs pos="2917">
                      <a:srgbClr val="FFFFFF"/>
                    </a:gs>
                    <a:gs pos="30000">
                      <a:srgbClr val="FFFFFF"/>
                    </a:gs>
                  </a:gsLst>
                  <a:lin ang="5400000" scaled="0"/>
                </a:gradFill>
              </a:rPr>
              <a:t>Środowisko produkcyjne</a:t>
            </a:r>
            <a:endParaRPr lang="en-US" sz="956" kern="0" dirty="0">
              <a:gradFill>
                <a:gsLst>
                  <a:gs pos="2917">
                    <a:srgbClr val="FFFFFF"/>
                  </a:gs>
                  <a:gs pos="30000">
                    <a:srgbClr val="FFFFFF"/>
                  </a:gs>
                </a:gsLst>
                <a:lin ang="5400000" scaled="0"/>
              </a:gradFill>
            </a:endParaRPr>
          </a:p>
        </p:txBody>
      </p:sp>
      <p:sp>
        <p:nvSpPr>
          <p:cNvPr id="29" name="TextBox 28"/>
          <p:cNvSpPr txBox="1"/>
          <p:nvPr/>
        </p:nvSpPr>
        <p:spPr>
          <a:xfrm>
            <a:off x="217230" y="2127481"/>
            <a:ext cx="2860538" cy="934027"/>
          </a:xfrm>
          <a:prstGeom prst="rect">
            <a:avLst/>
          </a:prstGeom>
          <a:noFill/>
        </p:spPr>
        <p:txBody>
          <a:bodyPr wrap="square" lIns="134464" tIns="107571" rIns="134464" bIns="107571" rtlCol="0">
            <a:noAutofit/>
          </a:bodyPr>
          <a:lstStyle/>
          <a:p>
            <a:pPr defTabSz="685642">
              <a:lnSpc>
                <a:spcPct val="90000"/>
              </a:lnSpc>
              <a:spcBef>
                <a:spcPct val="20000"/>
              </a:spcBef>
              <a:buSzPct val="80000"/>
            </a:pPr>
            <a:r>
              <a:rPr lang="pl-PL" sz="2647" b="1" spc="-37" dirty="0">
                <a:gradFill>
                  <a:gsLst>
                    <a:gs pos="2917">
                      <a:srgbClr val="00188F"/>
                    </a:gs>
                    <a:gs pos="30000">
                      <a:srgbClr val="00188F"/>
                    </a:gs>
                  </a:gsLst>
                  <a:lin ang="5400000" scaled="0"/>
                </a:gradFill>
                <a:latin typeface="Segoe UI Light"/>
              </a:rPr>
              <a:t>Wdrażaj gdzie Ci wygodniej</a:t>
            </a:r>
            <a:endParaRPr lang="en-US" sz="2647" b="1" spc="-37" dirty="0">
              <a:gradFill>
                <a:gsLst>
                  <a:gs pos="2917">
                    <a:srgbClr val="00188F"/>
                  </a:gs>
                  <a:gs pos="30000">
                    <a:srgbClr val="00188F"/>
                  </a:gs>
                </a:gsLst>
                <a:lin ang="5400000" scaled="0"/>
              </a:gradFill>
              <a:latin typeface="Segoe UI Light"/>
            </a:endParaRPr>
          </a:p>
        </p:txBody>
      </p:sp>
    </p:spTree>
    <p:extLst>
      <p:ext uri="{BB962C8B-B14F-4D97-AF65-F5344CB8AC3E}">
        <p14:creationId xmlns:p14="http://schemas.microsoft.com/office/powerpoint/2010/main" val="237851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250" fill="hold"/>
                                        <p:tgtEl>
                                          <p:spTgt spid="47"/>
                                        </p:tgtEl>
                                        <p:attrNameLst>
                                          <p:attrName>ppt_w</p:attrName>
                                        </p:attrNameLst>
                                      </p:cBhvr>
                                      <p:tavLst>
                                        <p:tav tm="0">
                                          <p:val>
                                            <p:fltVal val="0"/>
                                          </p:val>
                                        </p:tav>
                                        <p:tav tm="100000">
                                          <p:val>
                                            <p:strVal val="#ppt_w"/>
                                          </p:val>
                                        </p:tav>
                                      </p:tavLst>
                                    </p:anim>
                                    <p:anim calcmode="lin" valueType="num">
                                      <p:cBhvr>
                                        <p:cTn id="13" dur="250" fill="hold"/>
                                        <p:tgtEl>
                                          <p:spTgt spid="47"/>
                                        </p:tgtEl>
                                        <p:attrNameLst>
                                          <p:attrName>ppt_h</p:attrName>
                                        </p:attrNameLst>
                                      </p:cBhvr>
                                      <p:tavLst>
                                        <p:tav tm="0">
                                          <p:val>
                                            <p:fltVal val="0"/>
                                          </p:val>
                                        </p:tav>
                                        <p:tav tm="100000">
                                          <p:val>
                                            <p:strVal val="#ppt_h"/>
                                          </p:val>
                                        </p:tav>
                                      </p:tavLst>
                                    </p:anim>
                                    <p:animEffect transition="in" filter="fade">
                                      <p:cBhvr>
                                        <p:cTn id="14" dur="250"/>
                                        <p:tgtEl>
                                          <p:spTgt spid="47"/>
                                        </p:tgtEl>
                                      </p:cBhvr>
                                    </p:animEffect>
                                  </p:childTnLst>
                                </p:cTn>
                              </p:par>
                              <p:par>
                                <p:cTn id="15" presetID="6" presetClass="emph" presetSubtype="0" decel="100000" fill="hold" grpId="1" nodeType="withEffect">
                                  <p:stCondLst>
                                    <p:cond delay="200"/>
                                  </p:stCondLst>
                                  <p:childTnLst>
                                    <p:animScale>
                                      <p:cBhvr>
                                        <p:cTn id="16" dur="250" fill="hold"/>
                                        <p:tgtEl>
                                          <p:spTgt spid="47"/>
                                        </p:tgtEl>
                                      </p:cBhvr>
                                      <p:by x="110000" y="110000"/>
                                    </p:animScale>
                                  </p:childTnLst>
                                </p:cTn>
                              </p:par>
                              <p:par>
                                <p:cTn id="17" presetID="6" presetClass="emph" presetSubtype="0" decel="100000" fill="hold" grpId="2" nodeType="withEffect">
                                  <p:stCondLst>
                                    <p:cond delay="300"/>
                                  </p:stCondLst>
                                  <p:childTnLst>
                                    <p:animScale>
                                      <p:cBhvr>
                                        <p:cTn id="18" dur="250" fill="hold"/>
                                        <p:tgtEl>
                                          <p:spTgt spid="47"/>
                                        </p:tgtEl>
                                      </p:cBhvr>
                                      <p:by x="91000" y="91000"/>
                                    </p:animScale>
                                  </p:childTnLst>
                                </p:cTn>
                              </p:par>
                              <p:par>
                                <p:cTn id="19" presetID="10" presetClass="entr" presetSubtype="0" fill="hold" grpId="0" nodeType="withEffect">
                                  <p:stCondLst>
                                    <p:cond delay="3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600"/>
                                        <p:tgtEl>
                                          <p:spTgt spid="33"/>
                                        </p:tgtEl>
                                      </p:cBhvr>
                                    </p:animEffect>
                                  </p:childTnLst>
                                </p:cTn>
                              </p:par>
                              <p:par>
                                <p:cTn id="22" presetID="35" presetClass="path" presetSubtype="0" decel="100000" fill="hold" grpId="1" nodeType="withEffect">
                                  <p:stCondLst>
                                    <p:cond delay="100"/>
                                  </p:stCondLst>
                                  <p:childTnLst>
                                    <p:animMotion origin="layout" path="M -0.05548 0.00023 L 9.53373E-7 0.00023 " pathEditMode="relative" rAng="0" ptsTypes="AA">
                                      <p:cBhvr>
                                        <p:cTn id="23" dur="800" spd="-100000" fill="hold"/>
                                        <p:tgtEl>
                                          <p:spTgt spid="33"/>
                                        </p:tgtEl>
                                        <p:attrNameLst>
                                          <p:attrName>ppt_x</p:attrName>
                                          <p:attrName>ppt_y</p:attrName>
                                        </p:attrNameLst>
                                      </p:cBhvr>
                                      <p:rCtr x="2774" y="0"/>
                                    </p:animMotion>
                                  </p:childTnLst>
                                </p:cTn>
                              </p:par>
                              <p:par>
                                <p:cTn id="24" presetID="10" presetClass="entr" presetSubtype="0" fill="hold" grpId="0" nodeType="withEffect">
                                  <p:stCondLst>
                                    <p:cond delay="1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50" presetClass="path" presetSubtype="0" accel="50000" decel="50000" fill="hold" grpId="1" nodeType="withEffect">
                                  <p:stCondLst>
                                    <p:cond delay="0"/>
                                  </p:stCondLst>
                                  <p:childTnLst>
                                    <p:animMotion origin="layout" path="M 0.00012 -0.00091 L 0.14015 -0.00091 C 0.20309 -0.00091 0.2807 -0.07036 0.2807 -0.12665 L 0.2807 -0.25216 " pathEditMode="relative" rAng="0" ptsTypes="AAAA">
                                      <p:cBhvr>
                                        <p:cTn id="56" dur="1500" fill="hold"/>
                                        <p:tgtEl>
                                          <p:spTgt spid="51"/>
                                        </p:tgtEl>
                                        <p:attrNameLst>
                                          <p:attrName>ppt_x</p:attrName>
                                          <p:attrName>ppt_y</p:attrName>
                                        </p:attrNameLst>
                                      </p:cBhvr>
                                      <p:rCtr x="14029" y="-12574"/>
                                    </p:animMotion>
                                  </p:childTnLst>
                                </p:cTn>
                              </p:par>
                              <p:par>
                                <p:cTn id="57" presetID="50" presetClass="path" presetSubtype="0" accel="50000" decel="50000" fill="hold" grpId="0" nodeType="withEffect">
                                  <p:stCondLst>
                                    <p:cond delay="0"/>
                                  </p:stCondLst>
                                  <p:childTnLst>
                                    <p:animMotion origin="layout" path="M -3.7733E-6 -2.38311E-6 L -0.13952 -2.38311E-6 C -0.20245 -2.38311E-6 -0.28082 0.06945 -0.28082 0.12642 L -0.28082 0.25329 " pathEditMode="relative" rAng="0" ptsTypes="AAAA">
                                      <p:cBhvr>
                                        <p:cTn id="58" dur="1500" fill="hold"/>
                                        <p:tgtEl>
                                          <p:spTgt spid="41"/>
                                        </p:tgtEl>
                                        <p:attrNameLst>
                                          <p:attrName>ppt_x</p:attrName>
                                          <p:attrName>ppt_y</p:attrName>
                                        </p:attrNameLst>
                                      </p:cBhvr>
                                      <p:rCtr x="-14041" y="12665"/>
                                    </p:animMotion>
                                  </p:childTnLst>
                                </p:cTn>
                              </p:par>
                              <p:par>
                                <p:cTn id="59" presetID="10" presetClass="entr" presetSubtype="0" fill="hold" grpId="0" nodeType="withEffect">
                                  <p:stCondLst>
                                    <p:cond delay="3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600"/>
                                        <p:tgtEl>
                                          <p:spTgt spid="29"/>
                                        </p:tgtEl>
                                      </p:cBhvr>
                                    </p:animEffect>
                                  </p:childTnLst>
                                </p:cTn>
                              </p:par>
                              <p:par>
                                <p:cTn id="62" presetID="35" presetClass="path" presetSubtype="0" decel="100000" fill="hold" grpId="1" nodeType="withEffect">
                                  <p:stCondLst>
                                    <p:cond delay="100"/>
                                  </p:stCondLst>
                                  <p:childTnLst>
                                    <p:animMotion origin="layout" path="M -0.05552 0.00023 L -2.33087E-6 0.00023 " pathEditMode="relative" rAng="0" ptsTypes="AA">
                                      <p:cBhvr>
                                        <p:cTn id="63"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7" grpId="0" animBg="1"/>
      <p:bldP spid="47" grpId="1" animBg="1"/>
      <p:bldP spid="47" grpId="2" animBg="1"/>
      <p:bldP spid="33" grpId="0"/>
      <p:bldP spid="33" grpId="1"/>
      <p:bldP spid="41" grpId="0" animBg="1"/>
      <p:bldP spid="49" grpId="0" animBg="1"/>
      <p:bldP spid="50" grpId="0" animBg="1"/>
      <p:bldP spid="51" grpId="0" animBg="1"/>
      <p:bldP spid="51" grpId="1" animBg="1"/>
      <p:bldP spid="52" grpId="0" animBg="1"/>
      <p:bldP spid="53" grpId="0" animBg="1"/>
      <p:bldP spid="54" grpId="0" animBg="1"/>
      <p:bldP spid="55" grpId="0" animBg="1"/>
      <p:bldP spid="56" grpId="0" animBg="1"/>
      <p:bldP spid="57" grpId="0" animBg="1"/>
      <p:bldP spid="14" grpId="0"/>
      <p:bldP spid="29" grpId="0"/>
      <p:bldP spid="29" grpId="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spcAft>
                <a:spcPct val="0"/>
              </a:spcAft>
            </a:pPr>
            <a:r>
              <a:rPr lang="pl-PL" spc="-77" dirty="0">
                <a:gradFill>
                  <a:gsLst>
                    <a:gs pos="1250">
                      <a:srgbClr val="505050"/>
                    </a:gs>
                    <a:gs pos="100000">
                      <a:srgbClr val="505050"/>
                    </a:gs>
                  </a:gsLst>
                  <a:lin ang="5400000" scaled="0"/>
                </a:gradFill>
              </a:rPr>
              <a:t>Rozszerz swoją infrastrukturę IT</a:t>
            </a:r>
            <a:endParaRPr lang="en-US" spc="-77" dirty="0">
              <a:gradFill>
                <a:gsLst>
                  <a:gs pos="1250">
                    <a:srgbClr val="505050"/>
                  </a:gs>
                  <a:gs pos="100000">
                    <a:srgbClr val="505050"/>
                  </a:gs>
                </a:gsLst>
                <a:lin ang="5400000" scaled="0"/>
              </a:gradFill>
            </a:endParaRPr>
          </a:p>
        </p:txBody>
      </p:sp>
      <p:sp>
        <p:nvSpPr>
          <p:cNvPr id="29" name="TextBox 28"/>
          <p:cNvSpPr txBox="1"/>
          <p:nvPr/>
        </p:nvSpPr>
        <p:spPr>
          <a:xfrm>
            <a:off x="615519" y="1971773"/>
            <a:ext cx="5252625" cy="2006950"/>
          </a:xfrm>
          <a:prstGeom prst="rect">
            <a:avLst/>
          </a:prstGeom>
          <a:noFill/>
        </p:spPr>
        <p:txBody>
          <a:bodyPr wrap="square" lIns="134445" tIns="107556" rIns="134445" bIns="107556" rtlCol="0">
            <a:noAutofit/>
          </a:bodyPr>
          <a:lstStyle/>
          <a:p>
            <a:pPr defTabSz="685642">
              <a:spcBef>
                <a:spcPct val="20000"/>
              </a:spcBef>
              <a:spcAft>
                <a:spcPts val="881"/>
              </a:spcAft>
              <a:buSzPct val="80000"/>
            </a:pPr>
            <a:r>
              <a:rPr lang="en-US" sz="2059" b="1" spc="-37" dirty="0">
                <a:gradFill>
                  <a:gsLst>
                    <a:gs pos="2917">
                      <a:srgbClr val="00188F"/>
                    </a:gs>
                    <a:gs pos="30000">
                      <a:srgbClr val="00188F"/>
                    </a:gs>
                  </a:gsLst>
                  <a:lin ang="5400000" scaled="0"/>
                </a:gradFill>
                <a:latin typeface="Segoe UI Light"/>
              </a:rPr>
              <a:t>Azure </a:t>
            </a:r>
            <a:r>
              <a:rPr lang="pl-PL" sz="2059" b="1" spc="-37" dirty="0">
                <a:gradFill>
                  <a:gsLst>
                    <a:gs pos="2917">
                      <a:srgbClr val="00188F"/>
                    </a:gs>
                    <a:gs pos="30000">
                      <a:srgbClr val="00188F"/>
                    </a:gs>
                  </a:gsLst>
                  <a:lin ang="5400000" scaled="0"/>
                </a:gradFill>
                <a:latin typeface="Segoe UI Light"/>
              </a:rPr>
              <a:t>IaaS</a:t>
            </a:r>
            <a:endParaRPr lang="en-US" sz="2059" b="1" spc="-37" dirty="0">
              <a:gradFill>
                <a:gsLst>
                  <a:gs pos="2917">
                    <a:srgbClr val="00188F"/>
                  </a:gs>
                  <a:gs pos="30000">
                    <a:srgbClr val="00188F"/>
                  </a:gs>
                </a:gsLst>
                <a:lin ang="5400000" scaled="0"/>
              </a:gradFill>
              <a:latin typeface="Segoe UI Light"/>
            </a:endParaRPr>
          </a:p>
          <a:p>
            <a:pPr defTabSz="685642">
              <a:spcAft>
                <a:spcPts val="441"/>
              </a:spcAft>
            </a:pPr>
            <a:r>
              <a:rPr lang="pl-PL" sz="1470" spc="-37" dirty="0">
                <a:solidFill>
                  <a:srgbClr val="969696">
                    <a:lumMod val="50000"/>
                  </a:srgbClr>
                </a:solidFill>
                <a:latin typeface="Segoe UI Light"/>
              </a:rPr>
              <a:t>Maszyny wirtualne na żądanie + skalowalność</a:t>
            </a:r>
          </a:p>
          <a:p>
            <a:pPr defTabSz="685642">
              <a:spcAft>
                <a:spcPts val="441"/>
              </a:spcAft>
            </a:pPr>
            <a:r>
              <a:rPr lang="pl-PL" sz="1470" spc="-37" dirty="0">
                <a:solidFill>
                  <a:srgbClr val="969696">
                    <a:lumMod val="50000"/>
                  </a:srgbClr>
                </a:solidFill>
                <a:latin typeface="Segoe UI Light"/>
              </a:rPr>
              <a:t>Odpal i usuń maszyny w minutach, bez sprzętu</a:t>
            </a:r>
          </a:p>
          <a:p>
            <a:pPr defTabSz="685642">
              <a:spcAft>
                <a:spcPts val="441"/>
              </a:spcAft>
            </a:pPr>
            <a:r>
              <a:rPr lang="pl-PL" sz="1470" spc="-37" dirty="0">
                <a:solidFill>
                  <a:srgbClr val="969696">
                    <a:lumMod val="50000"/>
                  </a:srgbClr>
                </a:solidFill>
                <a:latin typeface="Segoe UI Light"/>
              </a:rPr>
              <a:t>Połącz z Twoim AD czy domeną</a:t>
            </a:r>
          </a:p>
          <a:p>
            <a:pPr defTabSz="685642">
              <a:spcAft>
                <a:spcPts val="441"/>
              </a:spcAft>
            </a:pPr>
            <a:r>
              <a:rPr lang="pl-PL" sz="1470" spc="-37" dirty="0">
                <a:solidFill>
                  <a:srgbClr val="969696">
                    <a:lumMod val="50000"/>
                  </a:srgbClr>
                </a:solidFill>
                <a:latin typeface="Segoe UI Light"/>
              </a:rPr>
              <a:t>Wykorzystaj to co znasz – System Center</a:t>
            </a:r>
            <a:endParaRPr lang="en-US" sz="1470" spc="-37" dirty="0">
              <a:solidFill>
                <a:srgbClr val="969696">
                  <a:lumMod val="50000"/>
                </a:srgbClr>
              </a:solidFill>
              <a:latin typeface="Segoe UI Light"/>
            </a:endParaRPr>
          </a:p>
          <a:p>
            <a:pPr defTabSz="685642"/>
            <a:endParaRPr lang="en-US" sz="1470" spc="-37" dirty="0">
              <a:solidFill>
                <a:srgbClr val="969696">
                  <a:lumMod val="50000"/>
                </a:srgbClr>
              </a:solidFill>
              <a:latin typeface="Segoe UI Light"/>
            </a:endParaRPr>
          </a:p>
        </p:txBody>
      </p:sp>
      <p:grpSp>
        <p:nvGrpSpPr>
          <p:cNvPr id="17" name="Group 16"/>
          <p:cNvGrpSpPr/>
          <p:nvPr/>
        </p:nvGrpSpPr>
        <p:grpSpPr>
          <a:xfrm>
            <a:off x="5476245" y="2588707"/>
            <a:ext cx="931827" cy="1447549"/>
            <a:chOff x="8320229" y="1613290"/>
            <a:chExt cx="1267530" cy="1969046"/>
          </a:xfrm>
        </p:grpSpPr>
        <p:sp>
          <p:nvSpPr>
            <p:cNvPr id="36" name="Rectangle 35"/>
            <p:cNvSpPr/>
            <p:nvPr/>
          </p:nvSpPr>
          <p:spPr>
            <a:xfrm>
              <a:off x="8320229" y="1633159"/>
              <a:ext cx="1040512" cy="568675"/>
            </a:xfrm>
            <a:prstGeom prst="rect">
              <a:avLst/>
            </a:prstGeom>
          </p:spPr>
          <p:txBody>
            <a:bodyPr wrap="square">
              <a:spAutoFit/>
            </a:bodyPr>
            <a:lstStyle/>
            <a:p>
              <a:pPr algn="ctr" defTabSz="685642">
                <a:lnSpc>
                  <a:spcPct val="80000"/>
                </a:lnSpc>
              </a:pPr>
              <a:r>
                <a:rPr lang="en-US" sz="1323" b="1" spc="-37" dirty="0">
                  <a:gradFill>
                    <a:gsLst>
                      <a:gs pos="2917">
                        <a:srgbClr val="00188F"/>
                      </a:gs>
                      <a:gs pos="30000">
                        <a:srgbClr val="00188F"/>
                      </a:gs>
                    </a:gsLst>
                    <a:lin ang="5400000" scaled="0"/>
                  </a:gradFill>
                  <a:latin typeface="Segoe UI Light"/>
                </a:rPr>
                <a:t>Virtual Network</a:t>
              </a:r>
            </a:p>
          </p:txBody>
        </p:sp>
        <p:cxnSp>
          <p:nvCxnSpPr>
            <p:cNvPr id="37" name="Straight Connector 36"/>
            <p:cNvCxnSpPr/>
            <p:nvPr/>
          </p:nvCxnSpPr>
          <p:spPr>
            <a:xfrm flipH="1" flipV="1">
              <a:off x="8395093" y="1650990"/>
              <a:ext cx="17654" cy="1931346"/>
            </a:xfrm>
            <a:prstGeom prst="line">
              <a:avLst/>
            </a:prstGeom>
            <a:ln w="44450" cap="rnd">
              <a:solidFill>
                <a:schemeClr val="accent2"/>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8395094" y="1613290"/>
              <a:ext cx="1192665" cy="19869"/>
            </a:xfrm>
            <a:prstGeom prst="line">
              <a:avLst/>
            </a:prstGeom>
            <a:ln w="44450" cap="rnd">
              <a:solidFill>
                <a:schemeClr val="accent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417427" y="3292723"/>
            <a:ext cx="1414613" cy="2153760"/>
            <a:chOff x="6879959" y="2570938"/>
            <a:chExt cx="1924244" cy="2929678"/>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9959" y="2570938"/>
              <a:ext cx="1857462" cy="2775203"/>
            </a:xfrm>
            <a:prstGeom prst="rect">
              <a:avLst/>
            </a:prstGeom>
          </p:spPr>
        </p:pic>
        <p:grpSp>
          <p:nvGrpSpPr>
            <p:cNvPr id="39" name="Group 38"/>
            <p:cNvGrpSpPr/>
            <p:nvPr/>
          </p:nvGrpSpPr>
          <p:grpSpPr>
            <a:xfrm>
              <a:off x="7745093" y="4402412"/>
              <a:ext cx="882723" cy="600823"/>
              <a:chOff x="5736879" y="5124723"/>
              <a:chExt cx="1236176" cy="1087002"/>
            </a:xfrm>
          </p:grpSpPr>
          <p:grpSp>
            <p:nvGrpSpPr>
              <p:cNvPr id="43" name="Group 42"/>
              <p:cNvGrpSpPr/>
              <p:nvPr/>
            </p:nvGrpSpPr>
            <p:grpSpPr>
              <a:xfrm flipH="1">
                <a:off x="6564711" y="5124723"/>
                <a:ext cx="408344" cy="1087002"/>
                <a:chOff x="529660" y="3577613"/>
                <a:chExt cx="1058335" cy="2817255"/>
              </a:xfrm>
              <a:solidFill>
                <a:srgbClr val="FFFFFF"/>
              </a:solidFill>
            </p:grpSpPr>
            <p:sp>
              <p:nvSpPr>
                <p:cNvPr id="45"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71981">
                    <a:lnSpc>
                      <a:spcPct val="90000"/>
                    </a:lnSpc>
                  </a:pPr>
                  <a:endParaRPr lang="en-US" sz="1470" spc="-37">
                    <a:gradFill>
                      <a:gsLst>
                        <a:gs pos="1250">
                          <a:srgbClr val="EFEFEF"/>
                        </a:gs>
                        <a:gs pos="10417">
                          <a:srgbClr val="EFEFEF"/>
                        </a:gs>
                      </a:gsLst>
                      <a:lin ang="5400000" scaled="0"/>
                    </a:gradFill>
                  </a:endParaRPr>
                </a:p>
              </p:txBody>
            </p:sp>
            <p:sp>
              <p:nvSpPr>
                <p:cNvPr id="46" name="Oval 742"/>
                <p:cNvSpPr>
                  <a:spLocks noChangeArrowheads="1"/>
                </p:cNvSpPr>
                <p:nvPr/>
              </p:nvSpPr>
              <p:spPr bwMode="auto">
                <a:xfrm>
                  <a:off x="743315" y="3577613"/>
                  <a:ext cx="631026" cy="63599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71981">
                    <a:lnSpc>
                      <a:spcPct val="90000"/>
                    </a:lnSpc>
                  </a:pPr>
                  <a:endParaRPr lang="en-US" sz="1470" spc="-37">
                    <a:gradFill>
                      <a:gsLst>
                        <a:gs pos="1250">
                          <a:srgbClr val="EFEFEF"/>
                        </a:gs>
                        <a:gs pos="10417">
                          <a:srgbClr val="EFEFEF"/>
                        </a:gs>
                      </a:gsLst>
                      <a:lin ang="5400000" scaled="0"/>
                    </a:gradFill>
                  </a:endParaRPr>
                </a:p>
              </p:txBody>
            </p:sp>
          </p:grpSp>
          <p:sp>
            <p:nvSpPr>
              <p:cNvPr id="44" name="Freeform 34"/>
              <p:cNvSpPr>
                <a:spLocks noEditPoints="1"/>
              </p:cNvSpPr>
              <p:nvPr/>
            </p:nvSpPr>
            <p:spPr bwMode="auto">
              <a:xfrm>
                <a:off x="5736879" y="5378911"/>
                <a:ext cx="752168" cy="50604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p:spPr>
            <p:txBody>
              <a:bodyPr vert="horz" wrap="square" lIns="67222" tIns="33611" rIns="67222" bIns="33611" numCol="1" anchor="t" anchorCtr="0" compatLnSpc="1">
                <a:prstTxWarp prst="textNoShape">
                  <a:avLst/>
                </a:prstTxWarp>
              </a:bodyPr>
              <a:lstStyle/>
              <a:p>
                <a:pPr defTabSz="685642"/>
                <a:endParaRPr lang="en-US" sz="1323">
                  <a:solidFill>
                    <a:srgbClr val="505050"/>
                  </a:solidFill>
                </a:endParaRPr>
              </a:p>
            </p:txBody>
          </p:sp>
        </p:grpSp>
        <p:pic>
          <p:nvPicPr>
            <p:cNvPr id="40" name="Picture 3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715013" y="3644027"/>
              <a:ext cx="912804" cy="601003"/>
            </a:xfrm>
            <a:prstGeom prst="rect">
              <a:avLst/>
            </a:prstGeom>
          </p:spPr>
        </p:pic>
        <p:pic>
          <p:nvPicPr>
            <p:cNvPr id="99" name="Picture 9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956455" y="3661650"/>
              <a:ext cx="404602" cy="423706"/>
            </a:xfrm>
            <a:prstGeom prst="rect">
              <a:avLst/>
            </a:prstGeom>
          </p:spPr>
        </p:pic>
        <p:sp>
          <p:nvSpPr>
            <p:cNvPr id="9" name="TextBox 8"/>
            <p:cNvSpPr txBox="1"/>
            <p:nvPr/>
          </p:nvSpPr>
          <p:spPr>
            <a:xfrm>
              <a:off x="7614291" y="4817369"/>
              <a:ext cx="1189912" cy="683247"/>
            </a:xfrm>
            <a:prstGeom prst="rect">
              <a:avLst/>
            </a:prstGeom>
            <a:noFill/>
          </p:spPr>
          <p:txBody>
            <a:bodyPr wrap="square" lIns="134445" tIns="107556" rIns="134445" bIns="107556" rtlCol="0">
              <a:spAutoFit/>
            </a:bodyPr>
            <a:lstStyle/>
            <a:p>
              <a:pPr defTabSz="685642">
                <a:lnSpc>
                  <a:spcPct val="90000"/>
                </a:lnSpc>
              </a:pPr>
              <a:r>
                <a:rPr lang="pl-PL" sz="1029" spc="-37" dirty="0">
                  <a:solidFill>
                    <a:srgbClr val="FFFFFF"/>
                  </a:solidFill>
                </a:rPr>
                <a:t>Twoje</a:t>
              </a:r>
              <a:br>
                <a:rPr lang="en-US" sz="1029" spc="-37" dirty="0">
                  <a:solidFill>
                    <a:srgbClr val="FFFFFF"/>
                  </a:solidFill>
                </a:rPr>
              </a:br>
              <a:r>
                <a:rPr lang="en-US" sz="1029" spc="-37" dirty="0">
                  <a:solidFill>
                    <a:srgbClr val="FFFFFF"/>
                  </a:solidFill>
                </a:rPr>
                <a:t>Datacenter</a:t>
              </a:r>
            </a:p>
          </p:txBody>
        </p:sp>
      </p:grpSp>
      <p:grpSp>
        <p:nvGrpSpPr>
          <p:cNvPr id="16" name="Group 15"/>
          <p:cNvGrpSpPr/>
          <p:nvPr/>
        </p:nvGrpSpPr>
        <p:grpSpPr>
          <a:xfrm>
            <a:off x="5652120" y="2132856"/>
            <a:ext cx="2758457" cy="3900512"/>
            <a:chOff x="8902413" y="1253528"/>
            <a:chExt cx="3390524" cy="4340456"/>
          </a:xfrm>
        </p:grpSpPr>
        <p:grpSp>
          <p:nvGrpSpPr>
            <p:cNvPr id="13" name="Group 12"/>
            <p:cNvGrpSpPr/>
            <p:nvPr/>
          </p:nvGrpSpPr>
          <p:grpSpPr>
            <a:xfrm>
              <a:off x="8902413" y="1253528"/>
              <a:ext cx="3390524" cy="4340456"/>
              <a:chOff x="8818610" y="1360407"/>
              <a:chExt cx="3390524" cy="4340456"/>
            </a:xfrm>
          </p:grpSpPr>
          <p:grpSp>
            <p:nvGrpSpPr>
              <p:cNvPr id="8" name="Group 7"/>
              <p:cNvGrpSpPr/>
              <p:nvPr/>
            </p:nvGrpSpPr>
            <p:grpSpPr>
              <a:xfrm>
                <a:off x="8818610" y="1360407"/>
                <a:ext cx="3390524" cy="4340456"/>
                <a:chOff x="8818610" y="1360407"/>
                <a:chExt cx="3390524" cy="4340456"/>
              </a:xfrm>
            </p:grpSpPr>
            <p:grpSp>
              <p:nvGrpSpPr>
                <p:cNvPr id="49" name="Group 48"/>
                <p:cNvGrpSpPr/>
                <p:nvPr/>
              </p:nvGrpSpPr>
              <p:grpSpPr>
                <a:xfrm>
                  <a:off x="9802652" y="4873470"/>
                  <a:ext cx="1422444" cy="827393"/>
                  <a:chOff x="10413512" y="4610947"/>
                  <a:chExt cx="933951" cy="513776"/>
                </a:xfrm>
                <a:solidFill>
                  <a:schemeClr val="accent1"/>
                </a:solidFill>
              </p:grpSpPr>
              <p:grpSp>
                <p:nvGrpSpPr>
                  <p:cNvPr id="84" name="Group 83"/>
                  <p:cNvGrpSpPr/>
                  <p:nvPr/>
                </p:nvGrpSpPr>
                <p:grpSpPr>
                  <a:xfrm>
                    <a:off x="10413512" y="4610947"/>
                    <a:ext cx="414816" cy="513776"/>
                    <a:chOff x="10937718" y="2035607"/>
                    <a:chExt cx="863086" cy="1068988"/>
                  </a:xfrm>
                  <a:grpFill/>
                </p:grpSpPr>
                <p:sp>
                  <p:nvSpPr>
                    <p:cNvPr id="93" name="Oval 742"/>
                    <p:cNvSpPr>
                      <a:spLocks noChangeArrowheads="1"/>
                    </p:cNvSpPr>
                    <p:nvPr/>
                  </p:nvSpPr>
                  <p:spPr bwMode="auto">
                    <a:xfrm>
                      <a:off x="11480295" y="2035607"/>
                      <a:ext cx="239439" cy="241323"/>
                    </a:xfrm>
                    <a:prstGeom prst="ellipse">
                      <a:avLst/>
                    </a:prstGeom>
                    <a:grpFill/>
                    <a:ln>
                      <a:solidFill>
                        <a:schemeClr val="accent1"/>
                      </a:solidFill>
                    </a:ln>
                  </p:spPr>
                  <p:txBody>
                    <a:bodyPr vert="horz" wrap="square" lIns="67222" tIns="33611" rIns="67222" bIns="33611" numCol="1" anchor="t" anchorCtr="0" compatLnSpc="1">
                      <a:prstTxWarp prst="textNoShape">
                        <a:avLst/>
                      </a:prstTxWarp>
                    </a:bodyPr>
                    <a:lstStyle/>
                    <a:p>
                      <a:pPr defTabSz="672175"/>
                      <a:endParaRPr lang="en-US" sz="1323">
                        <a:solidFill>
                          <a:srgbClr val="FFFFFF"/>
                        </a:solidFill>
                      </a:endParaRPr>
                    </a:p>
                  </p:txBody>
                </p:sp>
                <p:sp>
                  <p:nvSpPr>
                    <p:cNvPr id="94"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solidFill>
                        <a:schemeClr val="accent1"/>
                      </a:solidFill>
                    </a:ln>
                  </p:spPr>
                  <p:txBody>
                    <a:bodyPr vert="horz" wrap="square" lIns="67222" tIns="33611" rIns="67222" bIns="33611" numCol="1" anchor="t" anchorCtr="0" compatLnSpc="1">
                      <a:prstTxWarp prst="textNoShape">
                        <a:avLst/>
                      </a:prstTxWarp>
                    </a:bodyPr>
                    <a:lstStyle/>
                    <a:p>
                      <a:pPr defTabSz="672175"/>
                      <a:endParaRPr lang="en-US" sz="1323">
                        <a:solidFill>
                          <a:srgbClr val="FFFFFF"/>
                        </a:solidFill>
                      </a:endParaRPr>
                    </a:p>
                  </p:txBody>
                </p:sp>
                <p:sp>
                  <p:nvSpPr>
                    <p:cNvPr id="95"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solidFill>
                        <a:schemeClr val="accent1"/>
                      </a:solidFill>
                    </a:ln>
                  </p:spPr>
                  <p:txBody>
                    <a:bodyPr vert="horz" wrap="square" lIns="67222" tIns="33611" rIns="67222" bIns="33611" numCol="1" anchor="t" anchorCtr="0" compatLnSpc="1">
                      <a:prstTxWarp prst="textNoShape">
                        <a:avLst/>
                      </a:prstTxWarp>
                    </a:bodyPr>
                    <a:lstStyle/>
                    <a:p>
                      <a:pPr defTabSz="685642"/>
                      <a:endParaRPr lang="en-US" sz="1323">
                        <a:solidFill>
                          <a:srgbClr val="505050"/>
                        </a:solidFill>
                      </a:endParaRPr>
                    </a:p>
                  </p:txBody>
                </p:sp>
              </p:grpSp>
              <p:grpSp>
                <p:nvGrpSpPr>
                  <p:cNvPr id="85" name="Group 84"/>
                  <p:cNvGrpSpPr/>
                  <p:nvPr/>
                </p:nvGrpSpPr>
                <p:grpSpPr>
                  <a:xfrm>
                    <a:off x="10932647" y="4610947"/>
                    <a:ext cx="414816" cy="513776"/>
                    <a:chOff x="10937718" y="2035607"/>
                    <a:chExt cx="863086" cy="1068988"/>
                  </a:xfrm>
                  <a:grpFill/>
                </p:grpSpPr>
                <p:sp>
                  <p:nvSpPr>
                    <p:cNvPr id="90" name="Oval 742"/>
                    <p:cNvSpPr>
                      <a:spLocks noChangeArrowheads="1"/>
                    </p:cNvSpPr>
                    <p:nvPr/>
                  </p:nvSpPr>
                  <p:spPr bwMode="auto">
                    <a:xfrm>
                      <a:off x="11480295" y="2035607"/>
                      <a:ext cx="239439" cy="241323"/>
                    </a:xfrm>
                    <a:prstGeom prst="ellipse">
                      <a:avLst/>
                    </a:prstGeom>
                    <a:grpFill/>
                    <a:ln>
                      <a:solidFill>
                        <a:schemeClr val="accent1"/>
                      </a:solidFill>
                    </a:ln>
                  </p:spPr>
                  <p:txBody>
                    <a:bodyPr vert="horz" wrap="square" lIns="67222" tIns="33611" rIns="67222" bIns="33611" numCol="1" anchor="t" anchorCtr="0" compatLnSpc="1">
                      <a:prstTxWarp prst="textNoShape">
                        <a:avLst/>
                      </a:prstTxWarp>
                    </a:bodyPr>
                    <a:lstStyle/>
                    <a:p>
                      <a:pPr defTabSz="672175"/>
                      <a:endParaRPr lang="en-US" sz="1323">
                        <a:solidFill>
                          <a:srgbClr val="FFFFFF"/>
                        </a:solidFill>
                      </a:endParaRPr>
                    </a:p>
                  </p:txBody>
                </p:sp>
                <p:sp>
                  <p:nvSpPr>
                    <p:cNvPr id="91"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solidFill>
                        <a:schemeClr val="accent1"/>
                      </a:solidFill>
                    </a:ln>
                  </p:spPr>
                  <p:txBody>
                    <a:bodyPr vert="horz" wrap="square" lIns="67222" tIns="33611" rIns="67222" bIns="33611" numCol="1" anchor="t" anchorCtr="0" compatLnSpc="1">
                      <a:prstTxWarp prst="textNoShape">
                        <a:avLst/>
                      </a:prstTxWarp>
                    </a:bodyPr>
                    <a:lstStyle/>
                    <a:p>
                      <a:pPr defTabSz="672175"/>
                      <a:endParaRPr lang="en-US" sz="1323">
                        <a:solidFill>
                          <a:srgbClr val="FFFFFF"/>
                        </a:solidFill>
                      </a:endParaRPr>
                    </a:p>
                  </p:txBody>
                </p:sp>
                <p:sp>
                  <p:nvSpPr>
                    <p:cNvPr id="92"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solidFill>
                        <a:schemeClr val="accent1"/>
                      </a:solidFill>
                    </a:ln>
                  </p:spPr>
                  <p:txBody>
                    <a:bodyPr vert="horz" wrap="square" lIns="67222" tIns="33611" rIns="67222" bIns="33611" numCol="1" anchor="t" anchorCtr="0" compatLnSpc="1">
                      <a:prstTxWarp prst="textNoShape">
                        <a:avLst/>
                      </a:prstTxWarp>
                    </a:bodyPr>
                    <a:lstStyle/>
                    <a:p>
                      <a:pPr defTabSz="685642"/>
                      <a:endParaRPr lang="en-US" sz="1323">
                        <a:solidFill>
                          <a:srgbClr val="505050"/>
                        </a:solidFill>
                      </a:endParaRPr>
                    </a:p>
                  </p:txBody>
                </p:sp>
              </p:grpSp>
            </p:grpSp>
            <p:sp>
              <p:nvSpPr>
                <p:cNvPr id="51" name="Rectangle 50"/>
                <p:cNvSpPr/>
                <p:nvPr/>
              </p:nvSpPr>
              <p:spPr>
                <a:xfrm flipH="1">
                  <a:off x="10025013" y="3977204"/>
                  <a:ext cx="1305877" cy="283982"/>
                </a:xfrm>
                <a:prstGeom prst="rect">
                  <a:avLst/>
                </a:prstGeom>
                <a:noFill/>
                <a:ln>
                  <a:noFill/>
                </a:ln>
              </p:spPr>
              <p:txBody>
                <a:bodyPr wrap="square">
                  <a:spAutoFit/>
                </a:bodyPr>
                <a:lstStyle/>
                <a:p>
                  <a:pPr algn="ctr" defTabSz="685642">
                    <a:lnSpc>
                      <a:spcPct val="80000"/>
                    </a:lnSpc>
                  </a:pPr>
                  <a:r>
                    <a:rPr lang="en-US" sz="1323" b="1" spc="-37" dirty="0">
                      <a:gradFill>
                        <a:gsLst>
                          <a:gs pos="2917">
                            <a:srgbClr val="00188F"/>
                          </a:gs>
                          <a:gs pos="30000">
                            <a:srgbClr val="00188F"/>
                          </a:gs>
                        </a:gsLst>
                        <a:lin ang="5400000" scaled="0"/>
                      </a:gradFill>
                      <a:latin typeface="Segoe UI Light"/>
                    </a:rPr>
                    <a:t>Internet</a:t>
                  </a:r>
                </a:p>
              </p:txBody>
            </p:sp>
            <p:cxnSp>
              <p:nvCxnSpPr>
                <p:cNvPr id="52" name="Straight Connector 51"/>
                <p:cNvCxnSpPr/>
                <p:nvPr/>
              </p:nvCxnSpPr>
              <p:spPr>
                <a:xfrm>
                  <a:off x="10280024" y="3423756"/>
                  <a:ext cx="0" cy="1417969"/>
                </a:xfrm>
                <a:prstGeom prst="line">
                  <a:avLst/>
                </a:prstGeom>
                <a:ln w="44450" cap="rnd">
                  <a:solidFill>
                    <a:schemeClr val="accent1"/>
                  </a:solidFill>
                  <a:prstDash val="sysDot"/>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1070686" y="3423756"/>
                  <a:ext cx="0" cy="1417969"/>
                </a:xfrm>
                <a:prstGeom prst="line">
                  <a:avLst/>
                </a:prstGeom>
                <a:ln w="44450" cap="rnd">
                  <a:solidFill>
                    <a:schemeClr val="accent1"/>
                  </a:solidFill>
                  <a:prstDash val="sysDot"/>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71" name="Clpoud Icon"/>
                <p:cNvSpPr>
                  <a:spLocks noChangeAspect="1"/>
                </p:cNvSpPr>
                <p:nvPr/>
              </p:nvSpPr>
              <p:spPr bwMode="black">
                <a:xfrm>
                  <a:off x="8818610" y="1360407"/>
                  <a:ext cx="3390524" cy="20259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FFFFFF"/>
                  </a:fgClr>
                  <a:bgClr>
                    <a:srgbClr val="EFEFEF"/>
                  </a:bgClr>
                </a:pattFill>
                <a:ln w="25400">
                  <a:solidFill>
                    <a:schemeClr val="accent1"/>
                  </a:solidFill>
                </a:ln>
              </p:spPr>
              <p:txBody>
                <a:bodyPr vert="horz" wrap="square" lIns="67222" tIns="134445" rIns="336112" bIns="33611" numCol="1" anchor="t" anchorCtr="0" compatLnSpc="1">
                  <a:prstTxWarp prst="textNoShape">
                    <a:avLst/>
                  </a:prstTxWarp>
                </a:bodyPr>
                <a:lstStyle/>
                <a:p>
                  <a:pPr algn="ctr" defTabSz="685642">
                    <a:lnSpc>
                      <a:spcPct val="90000"/>
                    </a:lnSpc>
                  </a:pPr>
                  <a:endParaRPr lang="en-US" sz="1323" spc="-37" dirty="0">
                    <a:gradFill>
                      <a:gsLst>
                        <a:gs pos="2917">
                          <a:srgbClr val="EFEFEF"/>
                        </a:gs>
                        <a:gs pos="30000">
                          <a:srgbClr val="EFEFEF"/>
                        </a:gs>
                      </a:gsLst>
                      <a:lin ang="5400000" scaled="0"/>
                    </a:gradFill>
                    <a:latin typeface="Segoe UI Light"/>
                  </a:endParaRPr>
                </a:p>
              </p:txBody>
            </p:sp>
            <p:sp>
              <p:nvSpPr>
                <p:cNvPr id="72" name="Freeform 24"/>
                <p:cNvSpPr>
                  <a:spLocks noEditPoints="1"/>
                </p:cNvSpPr>
                <p:nvPr/>
              </p:nvSpPr>
              <p:spPr bwMode="black">
                <a:xfrm>
                  <a:off x="10082186" y="2613539"/>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2"/>
                  </a:solidFill>
                  <a:round/>
                  <a:headEnd/>
                  <a:tailEnd/>
                </a:ln>
              </p:spPr>
              <p:txBody>
                <a:bodyPr vert="horz" wrap="square" lIns="67222" tIns="33611" rIns="67222" bIns="33611" numCol="1" anchor="t" anchorCtr="0" compatLnSpc="1">
                  <a:prstTxWarp prst="textNoShape">
                    <a:avLst/>
                  </a:prstTxWarp>
                </a:bodyPr>
                <a:lstStyle/>
                <a:p>
                  <a:pPr defTabSz="685642"/>
                  <a:endParaRPr lang="en-US" sz="1323">
                    <a:solidFill>
                      <a:srgbClr val="505050"/>
                    </a:solidFill>
                  </a:endParaRPr>
                </a:p>
              </p:txBody>
            </p:sp>
            <p:sp>
              <p:nvSpPr>
                <p:cNvPr id="74" name="Freeform 24"/>
                <p:cNvSpPr>
                  <a:spLocks noEditPoints="1"/>
                </p:cNvSpPr>
                <p:nvPr/>
              </p:nvSpPr>
              <p:spPr bwMode="black">
                <a:xfrm>
                  <a:off x="9603101" y="1987556"/>
                  <a:ext cx="1042482" cy="851411"/>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2"/>
                  </a:solidFill>
                  <a:round/>
                  <a:headEnd/>
                  <a:tailEnd/>
                </a:ln>
              </p:spPr>
              <p:txBody>
                <a:bodyPr vert="horz" wrap="square" lIns="67222" tIns="33611" rIns="67222" bIns="33611" numCol="1" anchor="t" anchorCtr="0" compatLnSpc="1">
                  <a:prstTxWarp prst="textNoShape">
                    <a:avLst/>
                  </a:prstTxWarp>
                </a:bodyPr>
                <a:lstStyle/>
                <a:p>
                  <a:pPr defTabSz="685642"/>
                  <a:endParaRPr lang="en-US" sz="1323">
                    <a:solidFill>
                      <a:srgbClr val="505050"/>
                    </a:solidFill>
                  </a:endParaRPr>
                </a:p>
              </p:txBody>
            </p:sp>
            <p:sp>
              <p:nvSpPr>
                <p:cNvPr id="81" name="Freeform 24"/>
                <p:cNvSpPr>
                  <a:spLocks noEditPoints="1"/>
                </p:cNvSpPr>
                <p:nvPr/>
              </p:nvSpPr>
              <p:spPr bwMode="black">
                <a:xfrm>
                  <a:off x="9072559" y="2547394"/>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2"/>
                  </a:solidFill>
                  <a:round/>
                  <a:headEnd/>
                  <a:tailEnd/>
                </a:ln>
              </p:spPr>
              <p:txBody>
                <a:bodyPr vert="horz" wrap="square" lIns="67222" tIns="33611" rIns="67222" bIns="33611" numCol="1" anchor="t" anchorCtr="0" compatLnSpc="1">
                  <a:prstTxWarp prst="textNoShape">
                    <a:avLst/>
                  </a:prstTxWarp>
                </a:bodyPr>
                <a:lstStyle/>
                <a:p>
                  <a:pPr defTabSz="685642"/>
                  <a:endParaRPr lang="en-US" sz="1323">
                    <a:solidFill>
                      <a:srgbClr val="505050"/>
                    </a:solidFill>
                  </a:endParaRPr>
                </a:p>
              </p:txBody>
            </p:sp>
            <p:sp>
              <p:nvSpPr>
                <p:cNvPr id="77" name="TextBox 76"/>
                <p:cNvSpPr txBox="1"/>
                <p:nvPr/>
              </p:nvSpPr>
              <p:spPr>
                <a:xfrm>
                  <a:off x="9803545" y="2039712"/>
                  <a:ext cx="884587" cy="493443"/>
                </a:xfrm>
                <a:prstGeom prst="rect">
                  <a:avLst/>
                </a:prstGeom>
                <a:noFill/>
                <a:ln>
                  <a:noFill/>
                </a:ln>
              </p:spPr>
              <p:txBody>
                <a:bodyPr wrap="square" lIns="134445" tIns="107556" rIns="134445" bIns="107556" rtlCol="0">
                  <a:spAutoFit/>
                </a:bodyPr>
                <a:lstStyle/>
                <a:p>
                  <a:pPr defTabSz="685642"/>
                  <a:r>
                    <a:rPr lang="en-US" sz="735" dirty="0">
                      <a:solidFill>
                        <a:srgbClr val="00188F"/>
                      </a:solidFill>
                      <a:ea typeface="Segoe UI" panose="020B0502040204020203" pitchFamily="34" charset="0"/>
                      <a:cs typeface="Segoe UI" panose="020B0502040204020203" pitchFamily="34" charset="0"/>
                    </a:rPr>
                    <a:t>Active Directory</a:t>
                  </a:r>
                </a:p>
              </p:txBody>
            </p:sp>
            <p:sp>
              <p:nvSpPr>
                <p:cNvPr id="79" name="TextBox 78"/>
                <p:cNvSpPr txBox="1"/>
                <p:nvPr/>
              </p:nvSpPr>
              <p:spPr>
                <a:xfrm>
                  <a:off x="9110914" y="2650948"/>
                  <a:ext cx="1033384" cy="367578"/>
                </a:xfrm>
                <a:prstGeom prst="rect">
                  <a:avLst/>
                </a:prstGeom>
                <a:noFill/>
                <a:ln>
                  <a:noFill/>
                </a:ln>
              </p:spPr>
              <p:txBody>
                <a:bodyPr wrap="square" lIns="134445" tIns="107556" rIns="134445" bIns="107556" rtlCol="0">
                  <a:spAutoFit/>
                </a:bodyPr>
                <a:lstStyle/>
                <a:p>
                  <a:pPr defTabSz="685642"/>
                  <a:r>
                    <a:rPr lang="en-US" sz="735" dirty="0">
                      <a:solidFill>
                        <a:srgbClr val="00188F"/>
                      </a:solidFill>
                      <a:ea typeface="Segoe UI" panose="020B0502040204020203" pitchFamily="34" charset="0"/>
                      <a:cs typeface="Segoe UI" panose="020B0502040204020203" pitchFamily="34" charset="0"/>
                    </a:rPr>
                    <a:t>SharePoint</a:t>
                  </a:r>
                </a:p>
              </p:txBody>
            </p:sp>
            <p:sp>
              <p:nvSpPr>
                <p:cNvPr id="80" name="TextBox 79"/>
                <p:cNvSpPr txBox="1"/>
                <p:nvPr/>
              </p:nvSpPr>
              <p:spPr>
                <a:xfrm>
                  <a:off x="10291098" y="2665338"/>
                  <a:ext cx="743641" cy="493443"/>
                </a:xfrm>
                <a:prstGeom prst="rect">
                  <a:avLst/>
                </a:prstGeom>
                <a:noFill/>
                <a:ln>
                  <a:noFill/>
                </a:ln>
              </p:spPr>
              <p:txBody>
                <a:bodyPr wrap="square" lIns="134445" tIns="107556" rIns="134445" bIns="107556" rtlCol="0">
                  <a:spAutoFit/>
                </a:bodyPr>
                <a:lstStyle/>
                <a:p>
                  <a:pPr defTabSz="685642"/>
                  <a:r>
                    <a:rPr lang="en-US" sz="735" dirty="0">
                      <a:solidFill>
                        <a:srgbClr val="00188F"/>
                      </a:solidFill>
                      <a:ea typeface="Segoe UI" panose="020B0502040204020203" pitchFamily="34" charset="0"/>
                      <a:cs typeface="Segoe UI" panose="020B0502040204020203" pitchFamily="34" charset="0"/>
                    </a:rPr>
                    <a:t>SQL </a:t>
                  </a:r>
                  <a:br>
                    <a:rPr lang="en-US" sz="735" dirty="0">
                      <a:solidFill>
                        <a:srgbClr val="00188F"/>
                      </a:solidFill>
                      <a:ea typeface="Segoe UI" panose="020B0502040204020203" pitchFamily="34" charset="0"/>
                      <a:cs typeface="Segoe UI" panose="020B0502040204020203" pitchFamily="34" charset="0"/>
                    </a:rPr>
                  </a:br>
                  <a:r>
                    <a:rPr lang="en-US" sz="735" dirty="0">
                      <a:solidFill>
                        <a:srgbClr val="00188F"/>
                      </a:solidFill>
                      <a:ea typeface="Segoe UI" panose="020B0502040204020203" pitchFamily="34" charset="0"/>
                      <a:cs typeface="Segoe UI" panose="020B0502040204020203" pitchFamily="34" charset="0"/>
                    </a:rPr>
                    <a:t>Server</a:t>
                  </a:r>
                </a:p>
              </p:txBody>
            </p:sp>
          </p:grpSp>
          <p:sp>
            <p:nvSpPr>
              <p:cNvPr id="101" name="TextBox 100"/>
              <p:cNvSpPr txBox="1"/>
              <p:nvPr/>
            </p:nvSpPr>
            <p:spPr>
              <a:xfrm>
                <a:off x="9784293" y="1394757"/>
                <a:ext cx="1189912" cy="558945"/>
              </a:xfrm>
              <a:prstGeom prst="rect">
                <a:avLst/>
              </a:prstGeom>
              <a:noFill/>
            </p:spPr>
            <p:txBody>
              <a:bodyPr wrap="square" lIns="134445" tIns="107556" rIns="134445" bIns="107556" rtlCol="0">
                <a:spAutoFit/>
              </a:bodyPr>
              <a:lstStyle/>
              <a:p>
                <a:pPr defTabSz="685642">
                  <a:lnSpc>
                    <a:spcPct val="90000"/>
                  </a:lnSpc>
                </a:pPr>
                <a:r>
                  <a:rPr lang="en-US" sz="1029" spc="-37" dirty="0">
                    <a:solidFill>
                      <a:srgbClr val="00188F"/>
                    </a:solidFill>
                  </a:rPr>
                  <a:t>Windows Azure</a:t>
                </a:r>
              </a:p>
            </p:txBody>
          </p:sp>
        </p:grpSp>
        <p:sp>
          <p:nvSpPr>
            <p:cNvPr id="111" name="Freeform 24"/>
            <p:cNvSpPr>
              <a:spLocks noEditPoints="1"/>
            </p:cNvSpPr>
            <p:nvPr/>
          </p:nvSpPr>
          <p:spPr bwMode="black">
            <a:xfrm>
              <a:off x="10749278" y="1791636"/>
              <a:ext cx="1073782" cy="80772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2"/>
              </a:solidFill>
              <a:round/>
              <a:headEnd/>
              <a:tailEnd/>
            </a:ln>
          </p:spPr>
          <p:txBody>
            <a:bodyPr vert="horz" wrap="square" lIns="67222" tIns="33611" rIns="67222" bIns="33611" numCol="1" anchor="t" anchorCtr="0" compatLnSpc="1">
              <a:prstTxWarp prst="textNoShape">
                <a:avLst/>
              </a:prstTxWarp>
            </a:bodyPr>
            <a:lstStyle/>
            <a:p>
              <a:pPr defTabSz="685642"/>
              <a:endParaRPr lang="en-US" sz="1323">
                <a:solidFill>
                  <a:srgbClr val="505050"/>
                </a:solidFill>
              </a:endParaRPr>
            </a:p>
          </p:txBody>
        </p:sp>
        <p:sp>
          <p:nvSpPr>
            <p:cNvPr id="113" name="Freeform 24"/>
            <p:cNvSpPr>
              <a:spLocks noEditPoints="1"/>
            </p:cNvSpPr>
            <p:nvPr/>
          </p:nvSpPr>
          <p:spPr bwMode="black">
            <a:xfrm>
              <a:off x="11136818" y="2440515"/>
              <a:ext cx="1082421" cy="759752"/>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noFill/>
            <a:ln w="9525">
              <a:solidFill>
                <a:schemeClr val="tx2"/>
              </a:solidFill>
              <a:round/>
              <a:headEnd/>
              <a:tailEnd/>
            </a:ln>
          </p:spPr>
          <p:txBody>
            <a:bodyPr vert="horz" wrap="square" lIns="67222" tIns="33611" rIns="67222" bIns="33611" numCol="1" anchor="t" anchorCtr="0" compatLnSpc="1">
              <a:prstTxWarp prst="textNoShape">
                <a:avLst/>
              </a:prstTxWarp>
            </a:bodyPr>
            <a:lstStyle/>
            <a:p>
              <a:pPr defTabSz="685642"/>
              <a:endParaRPr lang="en-US" sz="1323">
                <a:solidFill>
                  <a:srgbClr val="505050"/>
                </a:solidFill>
              </a:endParaRPr>
            </a:p>
          </p:txBody>
        </p:sp>
        <p:sp>
          <p:nvSpPr>
            <p:cNvPr id="115" name="Freeform 6"/>
            <p:cNvSpPr>
              <a:spLocks noEditPoints="1"/>
            </p:cNvSpPr>
            <p:nvPr/>
          </p:nvSpPr>
          <p:spPr bwMode="auto">
            <a:xfrm>
              <a:off x="11108719" y="1788164"/>
              <a:ext cx="501849" cy="470503"/>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71981">
                <a:lnSpc>
                  <a:spcPct val="90000"/>
                </a:lnSpc>
              </a:pPr>
              <a:endParaRPr lang="en-US" sz="1470" spc="-37" dirty="0">
                <a:gradFill>
                  <a:gsLst>
                    <a:gs pos="1250">
                      <a:srgbClr val="EFEFEF"/>
                    </a:gs>
                    <a:gs pos="10417">
                      <a:srgbClr val="EFEFEF"/>
                    </a:gs>
                  </a:gsLst>
                  <a:lin ang="5400000" scaled="0"/>
                </a:gradFill>
              </a:endParaRPr>
            </a:p>
          </p:txBody>
        </p:sp>
        <p:pic>
          <p:nvPicPr>
            <p:cNvPr id="116" name="Picture 11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434751" y="2405590"/>
              <a:ext cx="536837" cy="562185"/>
            </a:xfrm>
            <a:prstGeom prst="rect">
              <a:avLst/>
            </a:prstGeom>
          </p:spPr>
        </p:pic>
      </p:grpSp>
    </p:spTree>
    <p:extLst>
      <p:ext uri="{BB962C8B-B14F-4D97-AF65-F5344CB8AC3E}">
        <p14:creationId xmlns:p14="http://schemas.microsoft.com/office/powerpoint/2010/main" val="55820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600"/>
                                        <p:tgtEl>
                                          <p:spTgt spid="29"/>
                                        </p:tgtEl>
                                      </p:cBhvr>
                                    </p:animEffect>
                                  </p:childTnLst>
                                </p:cTn>
                              </p:par>
                              <p:par>
                                <p:cTn id="8" presetID="35" presetClass="path" presetSubtype="0" decel="100000" fill="hold" grpId="1" nodeType="withEffect">
                                  <p:stCondLst>
                                    <p:cond delay="0"/>
                                  </p:stCondLst>
                                  <p:childTnLst>
                                    <p:animMotion origin="layout" path="M -0.05555 0.00023 L -3.88889E-6 0.00023 " pathEditMode="relative" rAng="0" ptsTypes="AA">
                                      <p:cBhvr>
                                        <p:cTn id="9" dur="800" fill="hold"/>
                                        <p:tgtEl>
                                          <p:spTgt spid="29"/>
                                        </p:tgtEl>
                                        <p:attrNameLst>
                                          <p:attrName>ppt_x</p:attrName>
                                          <p:attrName>ppt_y</p:attrName>
                                        </p:attrNameLst>
                                      </p:cBhvr>
                                      <p:rCtr x="2778" y="0"/>
                                    </p:animMotion>
                                  </p:childTnLst>
                                </p:cTn>
                              </p:par>
                              <p:par>
                                <p:cTn id="10" presetID="2" presetClass="entr" presetSubtype="2"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800"/>
                            </p:stCondLst>
                            <p:childTnLst>
                              <p:par>
                                <p:cTn id="15" presetID="2" presetClass="entr" presetSubtype="2"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733719" y="2245973"/>
            <a:ext cx="4832149" cy="2662613"/>
          </a:xfrm>
          <a:prstGeom prst="rect">
            <a:avLst/>
          </a:prstGeom>
        </p:spPr>
      </p:pic>
      <p:grpSp>
        <p:nvGrpSpPr>
          <p:cNvPr id="54" name="Group 53"/>
          <p:cNvGrpSpPr/>
          <p:nvPr/>
        </p:nvGrpSpPr>
        <p:grpSpPr>
          <a:xfrm>
            <a:off x="201930" y="3930259"/>
            <a:ext cx="4149466" cy="1849454"/>
            <a:chOff x="274639" y="4179009"/>
            <a:chExt cx="5643561" cy="2515385"/>
          </a:xfrm>
        </p:grpSpPr>
        <p:sp>
          <p:nvSpPr>
            <p:cNvPr id="55"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nvGrpSpPr>
            <p:cNvPr id="56" name="Group 55"/>
            <p:cNvGrpSpPr/>
            <p:nvPr/>
          </p:nvGrpSpPr>
          <p:grpSpPr>
            <a:xfrm>
              <a:off x="903852" y="4469639"/>
              <a:ext cx="3626069" cy="2017932"/>
              <a:chOff x="903852" y="4469639"/>
              <a:chExt cx="3626069" cy="2017932"/>
            </a:xfrm>
          </p:grpSpPr>
          <p:sp>
            <p:nvSpPr>
              <p:cNvPr id="57" name="Rounded Rectangle 56"/>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72110">
                  <a:lnSpc>
                    <a:spcPct val="90000"/>
                  </a:lnSpc>
                </a:pPr>
                <a:endParaRPr lang="en-US" sz="1764" spc="-37" dirty="0">
                  <a:gradFill>
                    <a:gsLst>
                      <a:gs pos="36283">
                        <a:srgbClr val="505050"/>
                      </a:gs>
                      <a:gs pos="28000">
                        <a:srgbClr val="505050"/>
                      </a:gs>
                    </a:gsLst>
                    <a:lin ang="5400000" scaled="0"/>
                  </a:gradFill>
                </a:endParaRPr>
              </a:p>
            </p:txBody>
          </p:sp>
          <p:grpSp>
            <p:nvGrpSpPr>
              <p:cNvPr id="58" name="Group 57"/>
              <p:cNvGrpSpPr/>
              <p:nvPr/>
            </p:nvGrpSpPr>
            <p:grpSpPr>
              <a:xfrm>
                <a:off x="1194847" y="4694779"/>
                <a:ext cx="3087733" cy="1573112"/>
                <a:chOff x="1247099" y="4680514"/>
                <a:chExt cx="3087733" cy="1573112"/>
              </a:xfrm>
            </p:grpSpPr>
            <p:sp>
              <p:nvSpPr>
                <p:cNvPr id="59"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60" name="Freeform 59"/>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61" name="Freeform 60"/>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62"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63" name="Freeform 62"/>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64" name="Freeform 63"/>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65"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66" name="Freeform 65"/>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67" name="Freeform 66"/>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grpSp>
      <p:sp>
        <p:nvSpPr>
          <p:cNvPr id="2" name="Title 1"/>
          <p:cNvSpPr>
            <a:spLocks noGrp="1"/>
          </p:cNvSpPr>
          <p:nvPr>
            <p:ph type="title"/>
          </p:nvPr>
        </p:nvSpPr>
        <p:spPr/>
        <p:txBody>
          <a:bodyPr/>
          <a:lstStyle/>
          <a:p>
            <a:r>
              <a:rPr lang="pl-PL" spc="-77" dirty="0">
                <a:gradFill>
                  <a:gsLst>
                    <a:gs pos="1250">
                      <a:srgbClr val="505050"/>
                    </a:gs>
                    <a:gs pos="100000">
                      <a:srgbClr val="505050"/>
                    </a:gs>
                  </a:gsLst>
                  <a:lin ang="5400000" scaled="0"/>
                </a:gradFill>
              </a:rPr>
              <a:t>Rozszerz swoją infrastrukturę IT</a:t>
            </a:r>
            <a:endParaRPr lang="en-US" dirty="0"/>
          </a:p>
        </p:txBody>
      </p:sp>
      <p:cxnSp>
        <p:nvCxnSpPr>
          <p:cNvPr id="10" name="Straight Arrow Connector 9"/>
          <p:cNvCxnSpPr/>
          <p:nvPr/>
        </p:nvCxnSpPr>
        <p:spPr>
          <a:xfrm>
            <a:off x="5805849" y="3763010"/>
            <a:ext cx="0" cy="1091976"/>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251016" y="4827869"/>
            <a:ext cx="1554835"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318038" y="4651484"/>
            <a:ext cx="1483209" cy="420825"/>
          </a:xfrm>
          <a:prstGeom prst="rect">
            <a:avLst/>
          </a:prstGeom>
          <a:noFill/>
        </p:spPr>
        <p:txBody>
          <a:bodyPr wrap="square" lIns="0" tIns="107571" rIns="0" bIns="107571"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685642"/>
            <a:r>
              <a:rPr lang="en-US" sz="1470" b="0" dirty="0">
                <a:gradFill>
                  <a:gsLst>
                    <a:gs pos="69027">
                      <a:srgbClr val="FFFFFF"/>
                    </a:gs>
                    <a:gs pos="56000">
                      <a:srgbClr val="FFFFFF"/>
                    </a:gs>
                  </a:gsLst>
                  <a:lin ang="5400000" scaled="0"/>
                </a:gradFill>
                <a:latin typeface="Segoe UI"/>
              </a:rPr>
              <a:t>On-premises</a:t>
            </a:r>
          </a:p>
        </p:txBody>
      </p:sp>
      <p:grpSp>
        <p:nvGrpSpPr>
          <p:cNvPr id="25" name="Group 24"/>
          <p:cNvGrpSpPr/>
          <p:nvPr/>
        </p:nvGrpSpPr>
        <p:grpSpPr>
          <a:xfrm>
            <a:off x="5454518" y="3313992"/>
            <a:ext cx="627964" cy="636422"/>
            <a:chOff x="8383457" y="4980611"/>
            <a:chExt cx="1037196" cy="1051166"/>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28" name="Rectangle 27"/>
            <p:cNvSpPr/>
            <p:nvPr/>
          </p:nvSpPr>
          <p:spPr>
            <a:xfrm>
              <a:off x="8558761" y="5617684"/>
              <a:ext cx="686589" cy="414093"/>
            </a:xfrm>
            <a:prstGeom prst="rect">
              <a:avLst/>
            </a:prstGeom>
          </p:spPr>
          <p:txBody>
            <a:bodyPr wrap="none">
              <a:spAutoFit/>
            </a:bodyPr>
            <a:lstStyle/>
            <a:p>
              <a:pPr algn="ctr" defTabSz="685642"/>
              <a:r>
                <a:rPr lang="en-US" sz="1029" b="1" spc="-37" dirty="0">
                  <a:gradFill>
                    <a:gsLst>
                      <a:gs pos="12389">
                        <a:srgbClr val="7FBA00"/>
                      </a:gs>
                      <a:gs pos="27000">
                        <a:srgbClr val="7FBA00"/>
                      </a:gs>
                    </a:gsLst>
                    <a:lin ang="5400000" scaled="1"/>
                  </a:gradFill>
                  <a:latin typeface="Segoe UI Light"/>
                </a:rPr>
                <a:t>VPN</a:t>
              </a:r>
            </a:p>
          </p:txBody>
        </p:sp>
      </p:grpSp>
      <p:sp>
        <p:nvSpPr>
          <p:cNvPr id="29" name="TextBox 28"/>
          <p:cNvSpPr txBox="1"/>
          <p:nvPr/>
        </p:nvSpPr>
        <p:spPr>
          <a:xfrm>
            <a:off x="203733" y="2415327"/>
            <a:ext cx="4581416" cy="1463180"/>
          </a:xfrm>
          <a:prstGeom prst="rect">
            <a:avLst/>
          </a:prstGeom>
          <a:noFill/>
        </p:spPr>
        <p:txBody>
          <a:bodyPr wrap="square" lIns="134464" tIns="107571" rIns="134464" bIns="107571" rtlCol="0">
            <a:noAutofit/>
          </a:bodyPr>
          <a:lstStyle/>
          <a:p>
            <a:pPr defTabSz="685642"/>
            <a:r>
              <a:rPr lang="pl-PL" sz="1470" spc="-37" dirty="0">
                <a:gradFill>
                  <a:gsLst>
                    <a:gs pos="2917">
                      <a:srgbClr val="505050"/>
                    </a:gs>
                    <a:gs pos="30000">
                      <a:srgbClr val="505050"/>
                    </a:gs>
                  </a:gsLst>
                  <a:lin ang="5400000" scaled="0"/>
                </a:gradFill>
                <a:latin typeface="Segoe UI Light"/>
              </a:rPr>
              <a:t>Sieć wirtualna jako rozszerzenie tej z Twojego DC</a:t>
            </a:r>
            <a:endParaRPr lang="en-US" sz="1470" spc="-37" dirty="0">
              <a:gradFill>
                <a:gsLst>
                  <a:gs pos="2917">
                    <a:srgbClr val="505050"/>
                  </a:gs>
                  <a:gs pos="30000">
                    <a:srgbClr val="505050"/>
                  </a:gs>
                </a:gsLst>
                <a:lin ang="5400000" scaled="0"/>
              </a:gradFill>
              <a:latin typeface="Segoe UI Light"/>
            </a:endParaRPr>
          </a:p>
          <a:p>
            <a:pPr defTabSz="685642"/>
            <a:r>
              <a:rPr lang="pl-PL" sz="1470" spc="-37" dirty="0">
                <a:gradFill>
                  <a:gsLst>
                    <a:gs pos="2917">
                      <a:srgbClr val="505050"/>
                    </a:gs>
                    <a:gs pos="30000">
                      <a:srgbClr val="505050"/>
                    </a:gs>
                  </a:gsLst>
                  <a:lin ang="5400000" scaled="0"/>
                </a:gradFill>
                <a:latin typeface="Segoe UI Light"/>
              </a:rPr>
              <a:t>Twórz podsieci, wykorzystuj prywatne IP</a:t>
            </a:r>
          </a:p>
          <a:p>
            <a:pPr defTabSz="685642"/>
            <a:r>
              <a:rPr lang="pl-PL" sz="1470" spc="-37" dirty="0">
                <a:gradFill>
                  <a:gsLst>
                    <a:gs pos="2917">
                      <a:srgbClr val="505050"/>
                    </a:gs>
                    <a:gs pos="30000">
                      <a:srgbClr val="505050"/>
                    </a:gs>
                  </a:gsLst>
                  <a:lin ang="5400000" scaled="0"/>
                </a:gradFill>
                <a:latin typeface="Segoe UI Light"/>
              </a:rPr>
              <a:t>Korzystaj ze swojego </a:t>
            </a:r>
            <a:r>
              <a:rPr lang="pl-PL" sz="1470" spc="-37" dirty="0" err="1">
                <a:gradFill>
                  <a:gsLst>
                    <a:gs pos="2917">
                      <a:srgbClr val="505050"/>
                    </a:gs>
                    <a:gs pos="30000">
                      <a:srgbClr val="505050"/>
                    </a:gs>
                  </a:gsLst>
                  <a:lin ang="5400000" scaled="0"/>
                </a:gradFill>
                <a:latin typeface="Segoe UI Light"/>
              </a:rPr>
              <a:t>DNSa</a:t>
            </a:r>
            <a:endParaRPr lang="en-US" sz="1470" spc="-37" dirty="0">
              <a:gradFill>
                <a:gsLst>
                  <a:gs pos="2917">
                    <a:srgbClr val="505050"/>
                  </a:gs>
                  <a:gs pos="30000">
                    <a:srgbClr val="505050"/>
                  </a:gs>
                </a:gsLst>
                <a:lin ang="5400000" scaled="0"/>
              </a:gradFill>
              <a:latin typeface="Segoe UI Light"/>
            </a:endParaRPr>
          </a:p>
          <a:p>
            <a:pPr defTabSz="685642"/>
            <a:r>
              <a:rPr lang="pl-PL" sz="1470" spc="-37" dirty="0">
                <a:gradFill>
                  <a:gsLst>
                    <a:gs pos="2917">
                      <a:srgbClr val="505050"/>
                    </a:gs>
                    <a:gs pos="30000">
                      <a:srgbClr val="505050"/>
                    </a:gs>
                  </a:gsLst>
                  <a:lin ang="5400000" scaled="0"/>
                </a:gradFill>
                <a:latin typeface="Segoe UI Light"/>
              </a:rPr>
              <a:t>Dołącz maszyny do swojej domeny</a:t>
            </a:r>
            <a:endParaRPr lang="en-US" sz="1470" spc="-37" dirty="0">
              <a:gradFill>
                <a:gsLst>
                  <a:gs pos="2917">
                    <a:srgbClr val="505050"/>
                  </a:gs>
                  <a:gs pos="30000">
                    <a:srgbClr val="505050"/>
                  </a:gs>
                </a:gsLst>
                <a:lin ang="5400000" scaled="0"/>
              </a:gradFill>
              <a:latin typeface="Segoe UI Light"/>
            </a:endParaRPr>
          </a:p>
        </p:txBody>
      </p:sp>
      <p:grpSp>
        <p:nvGrpSpPr>
          <p:cNvPr id="30" name="Group 29"/>
          <p:cNvGrpSpPr/>
          <p:nvPr/>
        </p:nvGrpSpPr>
        <p:grpSpPr>
          <a:xfrm>
            <a:off x="3533969" y="4546428"/>
            <a:ext cx="627964" cy="636422"/>
            <a:chOff x="8383457" y="4980611"/>
            <a:chExt cx="1037196" cy="1051166"/>
          </a:xfrm>
        </p:grpSpPr>
        <p:sp>
          <p:nvSpPr>
            <p:cNvPr id="31" name="Oval 30"/>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sp>
          <p:nvSpPr>
            <p:cNvPr id="32"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33" name="Rectangle 32"/>
            <p:cNvSpPr/>
            <p:nvPr/>
          </p:nvSpPr>
          <p:spPr>
            <a:xfrm>
              <a:off x="8558761" y="5617684"/>
              <a:ext cx="686589" cy="414093"/>
            </a:xfrm>
            <a:prstGeom prst="rect">
              <a:avLst/>
            </a:prstGeom>
          </p:spPr>
          <p:txBody>
            <a:bodyPr wrap="none">
              <a:spAutoFit/>
            </a:bodyPr>
            <a:lstStyle/>
            <a:p>
              <a:pPr algn="ctr" defTabSz="685642"/>
              <a:r>
                <a:rPr lang="en-US" sz="1029" b="1" spc="-37" dirty="0">
                  <a:gradFill>
                    <a:gsLst>
                      <a:gs pos="12389">
                        <a:srgbClr val="7FBA00"/>
                      </a:gs>
                      <a:gs pos="27000">
                        <a:srgbClr val="7FBA00"/>
                      </a:gs>
                    </a:gsLst>
                    <a:lin ang="5400000" scaled="1"/>
                  </a:gradFill>
                  <a:latin typeface="Segoe UI Light"/>
                </a:rPr>
                <a:t>VPN</a:t>
              </a:r>
              <a:endParaRPr lang="en-US" sz="772" dirty="0">
                <a:gradFill>
                  <a:gsLst>
                    <a:gs pos="12389">
                      <a:srgbClr val="7FBA00"/>
                    </a:gs>
                    <a:gs pos="27000">
                      <a:srgbClr val="7FBA00"/>
                    </a:gs>
                  </a:gsLst>
                  <a:lin ang="5400000" scaled="1"/>
                </a:gradFill>
              </a:endParaRPr>
            </a:p>
          </p:txBody>
        </p:sp>
      </p:grpSp>
      <p:sp>
        <p:nvSpPr>
          <p:cNvPr id="34" name="Rectangle 33"/>
          <p:cNvSpPr/>
          <p:nvPr/>
        </p:nvSpPr>
        <p:spPr>
          <a:xfrm>
            <a:off x="257777" y="2085646"/>
            <a:ext cx="2613472" cy="409215"/>
          </a:xfrm>
          <a:prstGeom prst="rect">
            <a:avLst/>
          </a:prstGeom>
        </p:spPr>
        <p:txBody>
          <a:bodyPr wrap="none">
            <a:spAutoFit/>
          </a:bodyPr>
          <a:lstStyle/>
          <a:p>
            <a:pPr defTabSz="685642">
              <a:spcBef>
                <a:spcPct val="20000"/>
              </a:spcBef>
              <a:spcAft>
                <a:spcPts val="882"/>
              </a:spcAft>
              <a:buSzPct val="80000"/>
            </a:pPr>
            <a:r>
              <a:rPr lang="en-US" sz="2059" b="1" spc="-37" dirty="0">
                <a:gradFill>
                  <a:gsLst>
                    <a:gs pos="2917">
                      <a:srgbClr val="00188F"/>
                    </a:gs>
                    <a:gs pos="30000">
                      <a:srgbClr val="00188F"/>
                    </a:gs>
                  </a:gsLst>
                  <a:lin ang="5400000" scaled="0"/>
                </a:gradFill>
                <a:latin typeface="Segoe UI Light"/>
              </a:rPr>
              <a:t>Virtual </a:t>
            </a:r>
            <a:r>
              <a:rPr lang="pl-PL" sz="2059" b="1" spc="-37" dirty="0" err="1">
                <a:gradFill>
                  <a:gsLst>
                    <a:gs pos="2917">
                      <a:srgbClr val="00188F"/>
                    </a:gs>
                    <a:gs pos="30000">
                      <a:srgbClr val="00188F"/>
                    </a:gs>
                  </a:gsLst>
                  <a:lin ang="5400000" scaled="0"/>
                </a:gradFill>
                <a:latin typeface="Segoe UI Light"/>
              </a:rPr>
              <a:t>Private</a:t>
            </a:r>
            <a:r>
              <a:rPr lang="pl-PL" sz="2059" b="1" spc="-37" dirty="0">
                <a:gradFill>
                  <a:gsLst>
                    <a:gs pos="2917">
                      <a:srgbClr val="00188F"/>
                    </a:gs>
                    <a:gs pos="30000">
                      <a:srgbClr val="00188F"/>
                    </a:gs>
                  </a:gsLst>
                  <a:lin ang="5400000" scaled="0"/>
                </a:gradFill>
                <a:latin typeface="Segoe UI Light"/>
              </a:rPr>
              <a:t> </a:t>
            </a:r>
            <a:r>
              <a:rPr lang="en-US" sz="2059" b="1" spc="-37" dirty="0">
                <a:gradFill>
                  <a:gsLst>
                    <a:gs pos="2917">
                      <a:srgbClr val="00188F"/>
                    </a:gs>
                    <a:gs pos="30000">
                      <a:srgbClr val="00188F"/>
                    </a:gs>
                  </a:gsLst>
                  <a:lin ang="5400000" scaled="0"/>
                </a:gradFill>
                <a:latin typeface="Segoe UI Light"/>
              </a:rPr>
              <a:t>Network</a:t>
            </a:r>
          </a:p>
        </p:txBody>
      </p:sp>
    </p:spTree>
    <p:extLst>
      <p:ext uri="{BB962C8B-B14F-4D97-AF65-F5344CB8AC3E}">
        <p14:creationId xmlns:p14="http://schemas.microsoft.com/office/powerpoint/2010/main" val="9653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30000" decel="70000" fill="hold" nodeType="afterEffect">
                                  <p:stCondLst>
                                    <p:cond delay="0"/>
                                  </p:stCondLst>
                                  <p:childTnLst>
                                    <p:animMotion origin="layout" path="M -1.05693E-6 -4.33046E-6 L 0.09153 -0.08987 " pathEditMode="relative" rAng="0" ptsTypes="AA">
                                      <p:cBhvr>
                                        <p:cTn id="6" dur="500" fill="hold"/>
                                        <p:tgtEl>
                                          <p:spTgt spid="73"/>
                                        </p:tgtEl>
                                        <p:attrNameLst>
                                          <p:attrName>ppt_x</p:attrName>
                                          <p:attrName>ppt_y</p:attrName>
                                        </p:attrNameLst>
                                      </p:cBhvr>
                                      <p:rCtr x="4238" y="-4380"/>
                                    </p:animMotion>
                                  </p:childTnLst>
                                </p:cTn>
                              </p:par>
                              <p:par>
                                <p:cTn id="7" presetID="6" presetClass="emph" presetSubtype="0" accel="30000" decel="70000" fill="hold" nodeType="withEffect">
                                  <p:stCondLst>
                                    <p:cond delay="0"/>
                                  </p:stCondLst>
                                  <p:childTnLst>
                                    <p:animScale>
                                      <p:cBhvr>
                                        <p:cTn id="8" dur="500" fill="hold"/>
                                        <p:tgtEl>
                                          <p:spTgt spid="73"/>
                                        </p:tgtEl>
                                      </p:cBhvr>
                                      <p:by x="65400" y="65400"/>
                                    </p:animScale>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par>
                          <p:cTn id="13" fill="hold">
                            <p:stCondLst>
                              <p:cond delay="75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25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50"/>
                                        <p:tgtEl>
                                          <p:spTgt spid="30"/>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p:cTn id="28" dur="250" fill="hold"/>
                                        <p:tgtEl>
                                          <p:spTgt spid="54"/>
                                        </p:tgtEl>
                                        <p:attrNameLst>
                                          <p:attrName>ppt_w</p:attrName>
                                        </p:attrNameLst>
                                      </p:cBhvr>
                                      <p:tavLst>
                                        <p:tav tm="0">
                                          <p:val>
                                            <p:fltVal val="0"/>
                                          </p:val>
                                        </p:tav>
                                        <p:tav tm="100000">
                                          <p:val>
                                            <p:strVal val="#ppt_w"/>
                                          </p:val>
                                        </p:tav>
                                      </p:tavLst>
                                    </p:anim>
                                    <p:anim calcmode="lin" valueType="num">
                                      <p:cBhvr>
                                        <p:cTn id="29" dur="250" fill="hold"/>
                                        <p:tgtEl>
                                          <p:spTgt spid="54"/>
                                        </p:tgtEl>
                                        <p:attrNameLst>
                                          <p:attrName>ppt_h</p:attrName>
                                        </p:attrNameLst>
                                      </p:cBhvr>
                                      <p:tavLst>
                                        <p:tav tm="0">
                                          <p:val>
                                            <p:fltVal val="0"/>
                                          </p:val>
                                        </p:tav>
                                        <p:tav tm="100000">
                                          <p:val>
                                            <p:strVal val="#ppt_h"/>
                                          </p:val>
                                        </p:tav>
                                      </p:tavLst>
                                    </p:anim>
                                    <p:animEffect transition="in" filter="fade">
                                      <p:cBhvr>
                                        <p:cTn id="30" dur="250"/>
                                        <p:tgtEl>
                                          <p:spTgt spid="54"/>
                                        </p:tgtEl>
                                      </p:cBhvr>
                                    </p:animEffect>
                                  </p:childTnLst>
                                </p:cTn>
                              </p:par>
                              <p:par>
                                <p:cTn id="31" presetID="6" presetClass="emph" presetSubtype="0" decel="100000" fill="hold" nodeType="withEffect">
                                  <p:stCondLst>
                                    <p:cond delay="200"/>
                                  </p:stCondLst>
                                  <p:childTnLst>
                                    <p:animScale>
                                      <p:cBhvr>
                                        <p:cTn id="32" dur="250" fill="hold"/>
                                        <p:tgtEl>
                                          <p:spTgt spid="54"/>
                                        </p:tgtEl>
                                      </p:cBhvr>
                                      <p:by x="110000" y="110000"/>
                                    </p:animScale>
                                  </p:childTnLst>
                                </p:cTn>
                              </p:par>
                              <p:par>
                                <p:cTn id="33" presetID="6" presetClass="emph" presetSubtype="0" decel="100000" fill="hold" nodeType="withEffect">
                                  <p:stCondLst>
                                    <p:cond delay="300"/>
                                  </p:stCondLst>
                                  <p:childTnLst>
                                    <p:animScale>
                                      <p:cBhvr>
                                        <p:cTn id="34" dur="250" fill="hold"/>
                                        <p:tgtEl>
                                          <p:spTgt spid="54"/>
                                        </p:tgtEl>
                                      </p:cBhvr>
                                      <p:by x="91000" y="91000"/>
                                    </p:animScale>
                                  </p:childTnLst>
                                </p:cTn>
                              </p:par>
                              <p:par>
                                <p:cTn id="35" presetID="10" presetClass="entr" presetSubtype="0" fill="hold" grpId="0" nodeType="withEffect">
                                  <p:stCondLst>
                                    <p:cond delay="3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600"/>
                                        <p:tgtEl>
                                          <p:spTgt spid="68"/>
                                        </p:tgtEl>
                                      </p:cBhvr>
                                    </p:animEffect>
                                  </p:childTnLst>
                                </p:cTn>
                              </p:par>
                              <p:par>
                                <p:cTn id="38" presetID="35" presetClass="path" presetSubtype="0" decel="100000" fill="hold" grpId="1" nodeType="withEffect">
                                  <p:stCondLst>
                                    <p:cond delay="100"/>
                                  </p:stCondLst>
                                  <p:childTnLst>
                                    <p:animMotion origin="layout" path="M -0.05553 0.00023 L 3.518E-6 0.00023 " pathEditMode="relative" rAng="0" ptsTypes="AA">
                                      <p:cBhvr>
                                        <p:cTn id="39" dur="800" fill="hold"/>
                                        <p:tgtEl>
                                          <p:spTgt spid="68"/>
                                        </p:tgtEl>
                                        <p:attrNameLst>
                                          <p:attrName>ppt_x</p:attrName>
                                          <p:attrName>ppt_y</p:attrName>
                                        </p:attrNameLst>
                                      </p:cBhvr>
                                      <p:rCtr x="2770" y="0"/>
                                    </p:animMotion>
                                  </p:childTnLst>
                                </p:cTn>
                              </p:par>
                              <p:par>
                                <p:cTn id="40" presetID="10" presetClass="entr" presetSubtype="0" fill="hold" grpId="0" nodeType="withEffect">
                                  <p:stCondLst>
                                    <p:cond delay="2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600"/>
                                        <p:tgtEl>
                                          <p:spTgt spid="29"/>
                                        </p:tgtEl>
                                      </p:cBhvr>
                                    </p:animEffect>
                                  </p:childTnLst>
                                </p:cTn>
                              </p:par>
                              <p:par>
                                <p:cTn id="43" presetID="35" presetClass="path" presetSubtype="0" decel="100000" fill="hold" grpId="1" nodeType="withEffect">
                                  <p:stCondLst>
                                    <p:cond delay="0"/>
                                  </p:stCondLst>
                                  <p:childTnLst>
                                    <p:animMotion origin="layout" path="M -0.05553 0.00023 L 4.70513E-6 0.00023 " pathEditMode="relative" rAng="0" ptsTypes="AA">
                                      <p:cBhvr>
                                        <p:cTn id="44"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P spid="29" grpId="0"/>
      <p:bldP spid="29"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45A4-BFA0-4667-8D4D-DDB9815CEFAE}"/>
              </a:ext>
            </a:extLst>
          </p:cNvPr>
          <p:cNvSpPr>
            <a:spLocks noGrp="1"/>
          </p:cNvSpPr>
          <p:nvPr>
            <p:ph type="title"/>
          </p:nvPr>
        </p:nvSpPr>
        <p:spPr/>
        <p:txBody>
          <a:bodyPr/>
          <a:lstStyle/>
          <a:p>
            <a:r>
              <a:rPr lang="pl-PL" dirty="0"/>
              <a:t>Usługi Azure</a:t>
            </a:r>
            <a:endParaRPr lang="en-US" dirty="0"/>
          </a:p>
        </p:txBody>
      </p:sp>
      <p:sp>
        <p:nvSpPr>
          <p:cNvPr id="3" name="Text Placeholder 2">
            <a:extLst>
              <a:ext uri="{FF2B5EF4-FFF2-40B4-BE49-F238E27FC236}">
                <a16:creationId xmlns:a16="http://schemas.microsoft.com/office/drawing/2014/main" id="{BFBB657F-347B-46C2-8DEF-FE3A34EC321B}"/>
              </a:ext>
            </a:extLst>
          </p:cNvPr>
          <p:cNvSpPr>
            <a:spLocks noGrp="1"/>
          </p:cNvSpPr>
          <p:nvPr>
            <p:ph type="body" idx="1"/>
          </p:nvPr>
        </p:nvSpPr>
        <p:spPr/>
        <p:txBody>
          <a:bodyPr/>
          <a:lstStyle/>
          <a:p>
            <a:r>
              <a:rPr lang="pl-PL" dirty="0"/>
              <a:t>Zobaczmy przykładowe usługi (podstawy)</a:t>
            </a:r>
            <a:endParaRPr lang="en-US" dirty="0"/>
          </a:p>
        </p:txBody>
      </p:sp>
    </p:spTree>
    <p:extLst>
      <p:ext uri="{BB962C8B-B14F-4D97-AF65-F5344CB8AC3E}">
        <p14:creationId xmlns:p14="http://schemas.microsoft.com/office/powerpoint/2010/main" val="12619092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4E7D-01CE-4B8F-AEBB-178CFED7978F}"/>
              </a:ext>
            </a:extLst>
          </p:cNvPr>
          <p:cNvSpPr>
            <a:spLocks noGrp="1"/>
          </p:cNvSpPr>
          <p:nvPr>
            <p:ph type="title"/>
          </p:nvPr>
        </p:nvSpPr>
        <p:spPr/>
        <p:txBody>
          <a:bodyPr/>
          <a:lstStyle/>
          <a:p>
            <a:r>
              <a:rPr lang="pl-PL" dirty="0"/>
              <a:t>Całe mnóstwo usług</a:t>
            </a:r>
            <a:endParaRPr lang="en-US" dirty="0"/>
          </a:p>
        </p:txBody>
      </p:sp>
      <p:pic>
        <p:nvPicPr>
          <p:cNvPr id="5" name="Content Placeholder 4">
            <a:extLst>
              <a:ext uri="{FF2B5EF4-FFF2-40B4-BE49-F238E27FC236}">
                <a16:creationId xmlns:a16="http://schemas.microsoft.com/office/drawing/2014/main" id="{0C011C2F-A793-4955-BAD9-6779C72B55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87" y="1484784"/>
            <a:ext cx="9042543" cy="4320480"/>
          </a:xfrm>
        </p:spPr>
      </p:pic>
    </p:spTree>
    <p:extLst>
      <p:ext uri="{BB962C8B-B14F-4D97-AF65-F5344CB8AC3E}">
        <p14:creationId xmlns:p14="http://schemas.microsoft.com/office/powerpoint/2010/main" val="36196653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382F6-B930-4FDA-A971-8D3C6F0A3516}"/>
              </a:ext>
            </a:extLst>
          </p:cNvPr>
          <p:cNvSpPr>
            <a:spLocks noGrp="1"/>
          </p:cNvSpPr>
          <p:nvPr>
            <p:ph type="title"/>
          </p:nvPr>
        </p:nvSpPr>
        <p:spPr/>
        <p:txBody>
          <a:bodyPr/>
          <a:lstStyle/>
          <a:p>
            <a:r>
              <a:rPr lang="pl-PL" dirty="0"/>
              <a:t>Ogromna skala innowacji</a:t>
            </a:r>
            <a:endParaRPr lang="en-US" dirty="0"/>
          </a:p>
        </p:txBody>
      </p:sp>
      <p:sp>
        <p:nvSpPr>
          <p:cNvPr id="3" name="Content Placeholder 2">
            <a:extLst>
              <a:ext uri="{FF2B5EF4-FFF2-40B4-BE49-F238E27FC236}">
                <a16:creationId xmlns:a16="http://schemas.microsoft.com/office/drawing/2014/main" id="{2D915693-267F-431E-9CF7-750730DCDF54}"/>
              </a:ext>
            </a:extLst>
          </p:cNvPr>
          <p:cNvSpPr>
            <a:spLocks noGrp="1"/>
          </p:cNvSpPr>
          <p:nvPr>
            <p:ph idx="1"/>
          </p:nvPr>
        </p:nvSpPr>
        <p:spPr/>
        <p:txBody>
          <a:bodyPr/>
          <a:lstStyle/>
          <a:p>
            <a:r>
              <a:rPr lang="pl-PL" dirty="0"/>
              <a:t>Jest </a:t>
            </a:r>
            <a:r>
              <a:rPr lang="pl-PL" dirty="0">
                <a:solidFill>
                  <a:schemeClr val="accent2"/>
                </a:solidFill>
              </a:rPr>
              <a:t>13 kategorii</a:t>
            </a:r>
            <a:r>
              <a:rPr lang="pl-PL" dirty="0"/>
              <a:t> usług</a:t>
            </a:r>
          </a:p>
          <a:p>
            <a:r>
              <a:rPr lang="pl-PL" dirty="0"/>
              <a:t>Ponad </a:t>
            </a:r>
            <a:r>
              <a:rPr lang="pl-PL" dirty="0">
                <a:solidFill>
                  <a:schemeClr val="accent2"/>
                </a:solidFill>
              </a:rPr>
              <a:t>200 usług</a:t>
            </a:r>
            <a:r>
              <a:rPr lang="pl-PL" dirty="0"/>
              <a:t> w sumie</a:t>
            </a:r>
          </a:p>
          <a:p>
            <a:r>
              <a:rPr lang="pl-PL" dirty="0"/>
              <a:t>Ciągły rozwój</a:t>
            </a:r>
          </a:p>
          <a:p>
            <a:pPr lvl="1"/>
            <a:r>
              <a:rPr lang="pl-PL" dirty="0"/>
              <a:t>Nowe usługi każdego miesiąca</a:t>
            </a:r>
          </a:p>
          <a:p>
            <a:pPr lvl="1"/>
            <a:r>
              <a:rPr lang="pl-PL" dirty="0"/>
              <a:t>Zmiany w usługach</a:t>
            </a:r>
          </a:p>
          <a:p>
            <a:pPr lvl="1"/>
            <a:r>
              <a:rPr lang="pl-PL" dirty="0"/>
              <a:t>Specjalizacje osób w kategoriach</a:t>
            </a:r>
          </a:p>
          <a:p>
            <a:r>
              <a:rPr lang="pl-PL" dirty="0"/>
              <a:t>Bardzo dobre źródło na początek</a:t>
            </a:r>
          </a:p>
          <a:p>
            <a:pPr lvl="1"/>
            <a:r>
              <a:rPr lang="pl-PL" dirty="0">
                <a:hlinkClick r:id="rId2"/>
              </a:rPr>
              <a:t>http://aka.ms/UslugiAzure</a:t>
            </a:r>
            <a:r>
              <a:rPr lang="pl-PL" dirty="0"/>
              <a:t> </a:t>
            </a:r>
            <a:r>
              <a:rPr lang="pl-PL" dirty="0">
                <a:sym typeface="Wingdings" panose="05000000000000000000" pitchFamily="2" charset="2"/>
              </a:rPr>
              <a:t></a:t>
            </a:r>
            <a:r>
              <a:rPr lang="pl-PL" dirty="0"/>
              <a:t> </a:t>
            </a:r>
            <a:endParaRPr lang="en-US" dirty="0"/>
          </a:p>
        </p:txBody>
      </p:sp>
      <p:pic>
        <p:nvPicPr>
          <p:cNvPr id="4" name="Picture 3">
            <a:extLst>
              <a:ext uri="{FF2B5EF4-FFF2-40B4-BE49-F238E27FC236}">
                <a16:creationId xmlns:a16="http://schemas.microsoft.com/office/drawing/2014/main" id="{5D81E4D1-BEF4-4756-B20A-CAB3F25D80AD}"/>
              </a:ext>
            </a:extLst>
          </p:cNvPr>
          <p:cNvPicPr>
            <a:picLocks noChangeAspect="1"/>
          </p:cNvPicPr>
          <p:nvPr/>
        </p:nvPicPr>
        <p:blipFill>
          <a:blip r:embed="rId3"/>
          <a:stretch>
            <a:fillRect/>
          </a:stretch>
        </p:blipFill>
        <p:spPr>
          <a:xfrm>
            <a:off x="6660232" y="1002174"/>
            <a:ext cx="2398845" cy="5667186"/>
          </a:xfrm>
          <a:prstGeom prst="rect">
            <a:avLst/>
          </a:prstGeom>
        </p:spPr>
      </p:pic>
    </p:spTree>
    <p:extLst>
      <p:ext uri="{BB962C8B-B14F-4D97-AF65-F5344CB8AC3E}">
        <p14:creationId xmlns:p14="http://schemas.microsoft.com/office/powerpoint/2010/main" val="39299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E1C0-BC74-4B2B-8C84-ADFB7C4EBE54}"/>
              </a:ext>
            </a:extLst>
          </p:cNvPr>
          <p:cNvSpPr>
            <a:spLocks noGrp="1"/>
          </p:cNvSpPr>
          <p:nvPr>
            <p:ph type="title"/>
          </p:nvPr>
        </p:nvSpPr>
        <p:spPr/>
        <p:txBody>
          <a:bodyPr/>
          <a:lstStyle/>
          <a:p>
            <a:r>
              <a:rPr lang="pl-PL" dirty="0"/>
              <a:t>Usługi w </a:t>
            </a:r>
            <a:r>
              <a:rPr lang="pl-PL" dirty="0" err="1"/>
              <a:t>Azure</a:t>
            </a:r>
            <a:r>
              <a:rPr lang="pl-PL" dirty="0"/>
              <a:t> (1/2)</a:t>
            </a:r>
            <a:endParaRPr lang="en-US" dirty="0"/>
          </a:p>
        </p:txBody>
      </p:sp>
      <p:sp>
        <p:nvSpPr>
          <p:cNvPr id="3" name="Content Placeholder 2">
            <a:extLst>
              <a:ext uri="{FF2B5EF4-FFF2-40B4-BE49-F238E27FC236}">
                <a16:creationId xmlns:a16="http://schemas.microsoft.com/office/drawing/2014/main" id="{A23260D1-2957-4E41-B900-BC553EACD3F8}"/>
              </a:ext>
            </a:extLst>
          </p:cNvPr>
          <p:cNvSpPr>
            <a:spLocks noGrp="1"/>
          </p:cNvSpPr>
          <p:nvPr>
            <p:ph idx="1"/>
          </p:nvPr>
        </p:nvSpPr>
        <p:spPr/>
        <p:txBody>
          <a:bodyPr/>
          <a:lstStyle/>
          <a:p>
            <a:r>
              <a:rPr lang="pl-PL" dirty="0" err="1">
                <a:solidFill>
                  <a:schemeClr val="accent2"/>
                </a:solidFill>
              </a:rPr>
              <a:t>Compute</a:t>
            </a:r>
            <a:r>
              <a:rPr lang="pl-PL" dirty="0"/>
              <a:t> – moc obliczeniowa (CPU, inne)</a:t>
            </a:r>
          </a:p>
          <a:p>
            <a:r>
              <a:rPr lang="pl-PL" dirty="0">
                <a:solidFill>
                  <a:schemeClr val="accent2"/>
                </a:solidFill>
              </a:rPr>
              <a:t>Networking</a:t>
            </a:r>
            <a:r>
              <a:rPr lang="pl-PL" dirty="0"/>
              <a:t> – sieć, dystrybucja, ochrona</a:t>
            </a:r>
          </a:p>
          <a:p>
            <a:r>
              <a:rPr lang="pl-PL" dirty="0">
                <a:solidFill>
                  <a:schemeClr val="accent2"/>
                </a:solidFill>
              </a:rPr>
              <a:t>Storage</a:t>
            </a:r>
            <a:r>
              <a:rPr lang="pl-PL" dirty="0"/>
              <a:t> – przechowywanie danych</a:t>
            </a:r>
          </a:p>
          <a:p>
            <a:r>
              <a:rPr lang="pl-PL" dirty="0"/>
              <a:t>Web + Mobile – aplikacje (w tym mobilne)</a:t>
            </a:r>
          </a:p>
          <a:p>
            <a:r>
              <a:rPr lang="pl-PL" dirty="0" err="1"/>
              <a:t>Containers</a:t>
            </a:r>
            <a:r>
              <a:rPr lang="pl-PL" dirty="0"/>
              <a:t> – kontenery </a:t>
            </a:r>
          </a:p>
          <a:p>
            <a:r>
              <a:rPr lang="pl-PL" dirty="0"/>
              <a:t>Databases – bazy danych i hurtownie</a:t>
            </a:r>
          </a:p>
          <a:p>
            <a:r>
              <a:rPr lang="pl-PL" dirty="0"/>
              <a:t>Data + Analytics – analityka danych</a:t>
            </a:r>
          </a:p>
          <a:p>
            <a:r>
              <a:rPr lang="pl-PL" dirty="0"/>
              <a:t>AI &amp; </a:t>
            </a:r>
            <a:r>
              <a:rPr lang="pl-PL" dirty="0" err="1"/>
              <a:t>Cognitive</a:t>
            </a:r>
            <a:r>
              <a:rPr lang="pl-PL" dirty="0"/>
              <a:t> Services – dane i inteligencja</a:t>
            </a:r>
          </a:p>
          <a:p>
            <a:r>
              <a:rPr lang="pl-PL" dirty="0" err="1"/>
              <a:t>IoT</a:t>
            </a:r>
            <a:r>
              <a:rPr lang="pl-PL" dirty="0"/>
              <a:t> – urządzenia i świat rzeczy</a:t>
            </a:r>
            <a:endParaRPr lang="en-US" dirty="0"/>
          </a:p>
        </p:txBody>
      </p:sp>
    </p:spTree>
    <p:extLst>
      <p:ext uri="{BB962C8B-B14F-4D97-AF65-F5344CB8AC3E}">
        <p14:creationId xmlns:p14="http://schemas.microsoft.com/office/powerpoint/2010/main" val="262780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F6EB-D477-4641-A847-FEB7941DBBAA}"/>
              </a:ext>
            </a:extLst>
          </p:cNvPr>
          <p:cNvSpPr>
            <a:spLocks noGrp="1"/>
          </p:cNvSpPr>
          <p:nvPr>
            <p:ph type="title"/>
          </p:nvPr>
        </p:nvSpPr>
        <p:spPr/>
        <p:txBody>
          <a:bodyPr/>
          <a:lstStyle/>
          <a:p>
            <a:r>
              <a:rPr lang="pl-PL" dirty="0"/>
              <a:t>Usługi w </a:t>
            </a:r>
            <a:r>
              <a:rPr lang="pl-PL" dirty="0" err="1"/>
              <a:t>Azure</a:t>
            </a:r>
            <a:r>
              <a:rPr lang="pl-PL" dirty="0"/>
              <a:t> (2/2)</a:t>
            </a:r>
            <a:endParaRPr lang="en-US" dirty="0"/>
          </a:p>
        </p:txBody>
      </p:sp>
      <p:sp>
        <p:nvSpPr>
          <p:cNvPr id="3" name="Content Placeholder 2">
            <a:extLst>
              <a:ext uri="{FF2B5EF4-FFF2-40B4-BE49-F238E27FC236}">
                <a16:creationId xmlns:a16="http://schemas.microsoft.com/office/drawing/2014/main" id="{5DC72CB8-D55F-455A-A236-C7A8C185F940}"/>
              </a:ext>
            </a:extLst>
          </p:cNvPr>
          <p:cNvSpPr>
            <a:spLocks noGrp="1"/>
          </p:cNvSpPr>
          <p:nvPr>
            <p:ph idx="1"/>
          </p:nvPr>
        </p:nvSpPr>
        <p:spPr/>
        <p:txBody>
          <a:bodyPr/>
          <a:lstStyle/>
          <a:p>
            <a:r>
              <a:rPr lang="pl-PL" dirty="0"/>
              <a:t>Enterprise Integration – integracja usług</a:t>
            </a:r>
          </a:p>
          <a:p>
            <a:r>
              <a:rPr lang="pl-PL" dirty="0"/>
              <a:t>Security &amp; Identity – bezpieczeństwo </a:t>
            </a:r>
          </a:p>
          <a:p>
            <a:r>
              <a:rPr lang="pl-PL" dirty="0"/>
              <a:t>Developer Tools – narzędzia programistów</a:t>
            </a:r>
          </a:p>
          <a:p>
            <a:r>
              <a:rPr lang="pl-PL" dirty="0"/>
              <a:t>Monitoring &amp; Management</a:t>
            </a:r>
          </a:p>
          <a:p>
            <a:pPr lvl="1"/>
            <a:r>
              <a:rPr lang="pl-PL" dirty="0"/>
              <a:t>Portal</a:t>
            </a:r>
          </a:p>
          <a:p>
            <a:pPr lvl="1"/>
            <a:r>
              <a:rPr lang="pl-PL" dirty="0"/>
              <a:t>Usługi do monitoringu</a:t>
            </a:r>
          </a:p>
          <a:p>
            <a:pPr lvl="1"/>
            <a:r>
              <a:rPr lang="pl-PL" dirty="0"/>
              <a:t>Automatyzacja</a:t>
            </a:r>
            <a:endParaRPr lang="en-US" dirty="0"/>
          </a:p>
        </p:txBody>
      </p:sp>
    </p:spTree>
    <p:extLst>
      <p:ext uri="{BB962C8B-B14F-4D97-AF65-F5344CB8AC3E}">
        <p14:creationId xmlns:p14="http://schemas.microsoft.com/office/powerpoint/2010/main" val="410659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558B67-E6C1-45FC-9291-800A2FFB8DFE}"/>
              </a:ext>
            </a:extLst>
          </p:cNvPr>
          <p:cNvSpPr>
            <a:spLocks noGrp="1"/>
          </p:cNvSpPr>
          <p:nvPr>
            <p:ph type="body" idx="1"/>
          </p:nvPr>
        </p:nvSpPr>
        <p:spPr/>
        <p:txBody>
          <a:bodyPr/>
          <a:lstStyle/>
          <a:p>
            <a:r>
              <a:rPr lang="pl-PL" dirty="0"/>
              <a:t>Portal Azure</a:t>
            </a:r>
            <a:endParaRPr lang="en-US" dirty="0"/>
          </a:p>
        </p:txBody>
      </p:sp>
    </p:spTree>
    <p:extLst>
      <p:ext uri="{BB962C8B-B14F-4D97-AF65-F5344CB8AC3E}">
        <p14:creationId xmlns:p14="http://schemas.microsoft.com/office/powerpoint/2010/main" val="2518441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3600" dirty="0"/>
              <a:t>Co ja wiedziałem w 2007 (14 lat temu!)?</a:t>
            </a:r>
          </a:p>
        </p:txBody>
      </p:sp>
      <p:sp>
        <p:nvSpPr>
          <p:cNvPr id="3" name="Content Placeholder 2"/>
          <p:cNvSpPr>
            <a:spLocks noGrp="1"/>
          </p:cNvSpPr>
          <p:nvPr>
            <p:ph idx="1"/>
          </p:nvPr>
        </p:nvSpPr>
        <p:spPr/>
        <p:txBody>
          <a:bodyPr>
            <a:noAutofit/>
          </a:bodyPr>
          <a:lstStyle/>
          <a:p>
            <a:r>
              <a:rPr lang="pl-PL" sz="3200" dirty="0"/>
              <a:t>Popularne słowo</a:t>
            </a:r>
          </a:p>
          <a:p>
            <a:r>
              <a:rPr lang="pl-PL" sz="3200" dirty="0"/>
              <a:t>Podobno</a:t>
            </a:r>
          </a:p>
          <a:p>
            <a:pPr lvl="1"/>
            <a:r>
              <a:rPr lang="pl-PL" sz="2800" dirty="0"/>
              <a:t>kierunek w jakim idzie IT</a:t>
            </a:r>
          </a:p>
          <a:p>
            <a:pPr lvl="1"/>
            <a:r>
              <a:rPr lang="pl-PL" sz="2800" dirty="0"/>
              <a:t>nie ma przed tym ucieczki</a:t>
            </a:r>
          </a:p>
          <a:p>
            <a:r>
              <a:rPr lang="pl-PL" sz="3200" dirty="0"/>
              <a:t>Microsoft ma </a:t>
            </a:r>
            <a:r>
              <a:rPr lang="pl-PL" sz="3200" dirty="0" err="1"/>
              <a:t>Azure</a:t>
            </a:r>
            <a:endParaRPr lang="pl-PL" sz="3200" dirty="0"/>
          </a:p>
          <a:p>
            <a:endParaRPr lang="pl-PL" sz="3200" dirty="0"/>
          </a:p>
          <a:p>
            <a:r>
              <a:rPr lang="pl-PL" sz="3200" dirty="0"/>
              <a:t>Czyli…</a:t>
            </a:r>
          </a:p>
          <a:p>
            <a:pPr lvl="1"/>
            <a:r>
              <a:rPr lang="pl-PL" sz="2800" dirty="0"/>
              <a:t>nie wiedziałem nic</a:t>
            </a:r>
          </a:p>
          <a:p>
            <a:pPr lvl="1"/>
            <a:r>
              <a:rPr lang="pl-PL" sz="2800" dirty="0"/>
              <a:t>zacząłem drążyć temat…</a:t>
            </a:r>
          </a:p>
        </p:txBody>
      </p:sp>
      <p:pic>
        <p:nvPicPr>
          <p:cNvPr id="58370" name="Picture 2" descr="http://developers.curl.com/servlet/JiveServlet/showImage/38-1208-1092/CloudComputing.jpg"/>
          <p:cNvPicPr>
            <a:picLocks noChangeAspect="1" noChangeArrowheads="1"/>
          </p:cNvPicPr>
          <p:nvPr/>
        </p:nvPicPr>
        <p:blipFill>
          <a:blip r:embed="rId2" cstate="print"/>
          <a:srcRect/>
          <a:stretch>
            <a:fillRect/>
          </a:stretch>
        </p:blipFill>
        <p:spPr bwMode="auto">
          <a:xfrm>
            <a:off x="5357818" y="1785926"/>
            <a:ext cx="3643338" cy="2932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520" y="1124744"/>
            <a:ext cx="8677628" cy="53481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48219F07-B21A-48C8-B879-77A73F00EC04}"/>
              </a:ext>
            </a:extLst>
          </p:cNvPr>
          <p:cNvPicPr>
            <a:picLocks noChangeAspect="1"/>
          </p:cNvPicPr>
          <p:nvPr/>
        </p:nvPicPr>
        <p:blipFill>
          <a:blip r:embed="rId4"/>
          <a:stretch>
            <a:fillRect/>
          </a:stretch>
        </p:blipFill>
        <p:spPr>
          <a:xfrm>
            <a:off x="0" y="1828312"/>
            <a:ext cx="9144000" cy="3201375"/>
          </a:xfrm>
          <a:prstGeom prst="rect">
            <a:avLst/>
          </a:prstGeom>
        </p:spPr>
      </p:pic>
    </p:spTree>
    <p:extLst>
      <p:ext uri="{BB962C8B-B14F-4D97-AF65-F5344CB8AC3E}">
        <p14:creationId xmlns:p14="http://schemas.microsoft.com/office/powerpoint/2010/main" val="302873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500"/>
                                        <p:tgtEl>
                                          <p:spTgt spid="307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91BB-E508-44AF-8FC9-4663E3A589B6}"/>
              </a:ext>
            </a:extLst>
          </p:cNvPr>
          <p:cNvSpPr>
            <a:spLocks noGrp="1"/>
          </p:cNvSpPr>
          <p:nvPr>
            <p:ph type="title"/>
          </p:nvPr>
        </p:nvSpPr>
        <p:spPr/>
        <p:txBody>
          <a:bodyPr/>
          <a:lstStyle/>
          <a:p>
            <a:r>
              <a:rPr lang="pl-PL" dirty="0" err="1"/>
              <a:t>Compute</a:t>
            </a:r>
            <a:r>
              <a:rPr lang="pl-PL" dirty="0"/>
              <a:t> </a:t>
            </a:r>
            <a:r>
              <a:rPr lang="pl-PL" dirty="0">
                <a:sym typeface="Wingdings" panose="05000000000000000000" pitchFamily="2" charset="2"/>
              </a:rPr>
              <a:t></a:t>
            </a:r>
            <a:r>
              <a:rPr lang="pl-PL" dirty="0"/>
              <a:t> </a:t>
            </a:r>
            <a:r>
              <a:rPr lang="pl-PL" dirty="0">
                <a:solidFill>
                  <a:schemeClr val="accent2"/>
                </a:solidFill>
              </a:rPr>
              <a:t>Virtual </a:t>
            </a:r>
            <a:r>
              <a:rPr lang="pl-PL" dirty="0" err="1">
                <a:solidFill>
                  <a:schemeClr val="accent2"/>
                </a:solidFill>
              </a:rPr>
              <a:t>Machines</a:t>
            </a:r>
            <a:endParaRPr lang="en-US" dirty="0">
              <a:solidFill>
                <a:schemeClr val="accent2"/>
              </a:solidFill>
            </a:endParaRPr>
          </a:p>
        </p:txBody>
      </p:sp>
      <p:sp>
        <p:nvSpPr>
          <p:cNvPr id="3" name="Content Placeholder 2">
            <a:extLst>
              <a:ext uri="{FF2B5EF4-FFF2-40B4-BE49-F238E27FC236}">
                <a16:creationId xmlns:a16="http://schemas.microsoft.com/office/drawing/2014/main" id="{1F24013C-6F41-450B-95E5-F9F64FFE83E9}"/>
              </a:ext>
            </a:extLst>
          </p:cNvPr>
          <p:cNvSpPr>
            <a:spLocks noGrp="1"/>
          </p:cNvSpPr>
          <p:nvPr>
            <p:ph idx="1"/>
          </p:nvPr>
        </p:nvSpPr>
        <p:spPr/>
        <p:txBody>
          <a:bodyPr/>
          <a:lstStyle/>
          <a:p>
            <a:r>
              <a:rPr lang="pl-PL" dirty="0"/>
              <a:t>Bardzo mocno używane</a:t>
            </a:r>
          </a:p>
          <a:p>
            <a:pPr lvl="1"/>
            <a:r>
              <a:rPr lang="pl-PL" dirty="0"/>
              <a:t>Ze względu na zaszłości historyczne</a:t>
            </a:r>
          </a:p>
          <a:p>
            <a:pPr lvl="1"/>
            <a:r>
              <a:rPr lang="pl-PL" dirty="0"/>
              <a:t>Oraz łatwy sposób migracji „Lift &amp; </a:t>
            </a:r>
            <a:r>
              <a:rPr lang="pl-PL" dirty="0" err="1"/>
              <a:t>Shift</a:t>
            </a:r>
            <a:r>
              <a:rPr lang="pl-PL" dirty="0"/>
              <a:t>”</a:t>
            </a:r>
          </a:p>
          <a:p>
            <a:pPr lvl="1"/>
            <a:r>
              <a:rPr lang="pl-PL" dirty="0"/>
              <a:t>Nadal ważne w wielu zastosowaniach</a:t>
            </a:r>
          </a:p>
          <a:p>
            <a:r>
              <a:rPr lang="pl-PL" dirty="0"/>
              <a:t>Ale już coraz więcej firm odchodzi od tego</a:t>
            </a:r>
          </a:p>
          <a:p>
            <a:pPr lvl="1"/>
            <a:r>
              <a:rPr lang="pl-PL" dirty="0"/>
              <a:t>Na rzecz PaaS</a:t>
            </a:r>
          </a:p>
          <a:p>
            <a:pPr lvl="1"/>
            <a:r>
              <a:rPr lang="pl-PL" dirty="0"/>
              <a:t>oraz </a:t>
            </a:r>
            <a:r>
              <a:rPr lang="pl-PL" dirty="0" err="1"/>
              <a:t>Serverless</a:t>
            </a:r>
            <a:endParaRPr lang="en-US" dirty="0"/>
          </a:p>
        </p:txBody>
      </p:sp>
    </p:spTree>
    <p:extLst>
      <p:ext uri="{BB962C8B-B14F-4D97-AF65-F5344CB8AC3E}">
        <p14:creationId xmlns:p14="http://schemas.microsoft.com/office/powerpoint/2010/main" val="30062401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0E938C-4D74-41F5-85AA-3C3722F7D23A}"/>
              </a:ext>
            </a:extLst>
          </p:cNvPr>
          <p:cNvSpPr>
            <a:spLocks noGrp="1"/>
          </p:cNvSpPr>
          <p:nvPr>
            <p:ph type="title"/>
          </p:nvPr>
        </p:nvSpPr>
        <p:spPr/>
        <p:txBody>
          <a:bodyPr/>
          <a:lstStyle/>
          <a:p>
            <a:r>
              <a:rPr lang="pl-PL" dirty="0"/>
              <a:t>Rozmiary maszyn wirtualnych</a:t>
            </a:r>
            <a:endParaRPr lang="en-US" dirty="0"/>
          </a:p>
        </p:txBody>
      </p:sp>
      <p:sp>
        <p:nvSpPr>
          <p:cNvPr id="5" name="Content Placeholder 4">
            <a:extLst>
              <a:ext uri="{FF2B5EF4-FFF2-40B4-BE49-F238E27FC236}">
                <a16:creationId xmlns:a16="http://schemas.microsoft.com/office/drawing/2014/main" id="{611EB37A-2224-47F7-9905-61F976194162}"/>
              </a:ext>
            </a:extLst>
          </p:cNvPr>
          <p:cNvSpPr>
            <a:spLocks noGrp="1"/>
          </p:cNvSpPr>
          <p:nvPr>
            <p:ph idx="1"/>
          </p:nvPr>
        </p:nvSpPr>
        <p:spPr/>
        <p:txBody>
          <a:bodyPr/>
          <a:lstStyle/>
          <a:p>
            <a:r>
              <a:rPr lang="pl-PL" dirty="0"/>
              <a:t>Rozmiar i opis definiują kilka rzeczy</a:t>
            </a:r>
          </a:p>
          <a:p>
            <a:r>
              <a:rPr lang="pl-PL" dirty="0"/>
              <a:t>ACU – </a:t>
            </a:r>
            <a:r>
              <a:rPr lang="pl-PL" dirty="0" err="1"/>
              <a:t>Azure</a:t>
            </a:r>
            <a:r>
              <a:rPr lang="pl-PL" dirty="0"/>
              <a:t> </a:t>
            </a:r>
            <a:r>
              <a:rPr lang="pl-PL" dirty="0" err="1"/>
              <a:t>Compute</a:t>
            </a:r>
            <a:r>
              <a:rPr lang="pl-PL" dirty="0"/>
              <a:t> </a:t>
            </a:r>
            <a:r>
              <a:rPr lang="pl-PL" dirty="0" err="1"/>
              <a:t>Units</a:t>
            </a:r>
            <a:endParaRPr lang="pl-PL" dirty="0"/>
          </a:p>
          <a:p>
            <a:pPr lvl="1"/>
            <a:r>
              <a:rPr lang="pl-PL" dirty="0"/>
              <a:t>Zunifikowany sposób liczenia mocy maszyn</a:t>
            </a:r>
          </a:p>
          <a:p>
            <a:pPr lvl="1"/>
            <a:r>
              <a:rPr lang="pl-PL" dirty="0"/>
              <a:t>Standard_A1 = 100</a:t>
            </a:r>
            <a:endParaRPr lang="en-US" dirty="0"/>
          </a:p>
          <a:p>
            <a:r>
              <a:rPr lang="pl-PL" dirty="0"/>
              <a:t>Przykład: </a:t>
            </a:r>
            <a:r>
              <a:rPr lang="pl-PL" dirty="0">
                <a:solidFill>
                  <a:schemeClr val="accent2"/>
                </a:solidFill>
              </a:rPr>
              <a:t>D4S_v3</a:t>
            </a:r>
          </a:p>
          <a:p>
            <a:pPr lvl="1"/>
            <a:r>
              <a:rPr lang="pl-PL" dirty="0"/>
              <a:t>Grupa/Seria: D</a:t>
            </a:r>
          </a:p>
          <a:p>
            <a:pPr lvl="1"/>
            <a:r>
              <a:rPr lang="pl-PL" dirty="0"/>
              <a:t>Rozmiar: 4</a:t>
            </a:r>
          </a:p>
          <a:p>
            <a:pPr lvl="1"/>
            <a:r>
              <a:rPr lang="pl-PL" dirty="0"/>
              <a:t>Dyski: S (SSD)</a:t>
            </a:r>
          </a:p>
          <a:p>
            <a:pPr lvl="1"/>
            <a:r>
              <a:rPr lang="pl-PL" dirty="0"/>
              <a:t>Generacja: v3</a:t>
            </a:r>
            <a:endParaRPr lang="en-US" dirty="0"/>
          </a:p>
        </p:txBody>
      </p:sp>
      <p:pic>
        <p:nvPicPr>
          <p:cNvPr id="6" name="Picture 5">
            <a:extLst>
              <a:ext uri="{FF2B5EF4-FFF2-40B4-BE49-F238E27FC236}">
                <a16:creationId xmlns:a16="http://schemas.microsoft.com/office/drawing/2014/main" id="{D3DCAF7F-439D-4711-A1CA-E95EA8C01A39}"/>
              </a:ext>
            </a:extLst>
          </p:cNvPr>
          <p:cNvPicPr>
            <a:picLocks noChangeAspect="1"/>
          </p:cNvPicPr>
          <p:nvPr/>
        </p:nvPicPr>
        <p:blipFill>
          <a:blip r:embed="rId3"/>
          <a:stretch>
            <a:fillRect/>
          </a:stretch>
        </p:blipFill>
        <p:spPr>
          <a:xfrm>
            <a:off x="4788024" y="2852936"/>
            <a:ext cx="4127414" cy="37567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976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39A0-DE74-4C4A-819A-6795E9998911}"/>
              </a:ext>
            </a:extLst>
          </p:cNvPr>
          <p:cNvSpPr>
            <a:spLocks noGrp="1"/>
          </p:cNvSpPr>
          <p:nvPr>
            <p:ph type="title"/>
          </p:nvPr>
        </p:nvSpPr>
        <p:spPr/>
        <p:txBody>
          <a:bodyPr/>
          <a:lstStyle/>
          <a:p>
            <a:r>
              <a:rPr lang="pl-PL" dirty="0"/>
              <a:t>Serie maszyn wirtualnych</a:t>
            </a:r>
            <a:endParaRPr lang="en-US" dirty="0"/>
          </a:p>
        </p:txBody>
      </p:sp>
      <p:sp>
        <p:nvSpPr>
          <p:cNvPr id="3" name="Content Placeholder 2">
            <a:extLst>
              <a:ext uri="{FF2B5EF4-FFF2-40B4-BE49-F238E27FC236}">
                <a16:creationId xmlns:a16="http://schemas.microsoft.com/office/drawing/2014/main" id="{172C1AA4-2430-47A6-99E7-37B619809F90}"/>
              </a:ext>
            </a:extLst>
          </p:cNvPr>
          <p:cNvSpPr>
            <a:spLocks noGrp="1"/>
          </p:cNvSpPr>
          <p:nvPr>
            <p:ph idx="1"/>
          </p:nvPr>
        </p:nvSpPr>
        <p:spPr/>
        <p:txBody>
          <a:bodyPr>
            <a:normAutofit fontScale="77500" lnSpcReduction="20000"/>
          </a:bodyPr>
          <a:lstStyle/>
          <a:p>
            <a:r>
              <a:rPr lang="pl-PL" dirty="0">
                <a:solidFill>
                  <a:schemeClr val="accent2"/>
                </a:solidFill>
              </a:rPr>
              <a:t>General</a:t>
            </a:r>
            <a:r>
              <a:rPr lang="pl-PL" dirty="0"/>
              <a:t> </a:t>
            </a:r>
            <a:r>
              <a:rPr lang="pl-PL" dirty="0" err="1"/>
              <a:t>purpose</a:t>
            </a:r>
            <a:endParaRPr lang="pl-PL" dirty="0"/>
          </a:p>
          <a:p>
            <a:pPr lvl="1"/>
            <a:r>
              <a:rPr lang="pl-PL" dirty="0"/>
              <a:t>A – </a:t>
            </a:r>
            <a:r>
              <a:rPr lang="en-US" dirty="0"/>
              <a:t>Entry</a:t>
            </a:r>
            <a:r>
              <a:rPr lang="pl-PL" dirty="0"/>
              <a:t>-</a:t>
            </a:r>
            <a:r>
              <a:rPr lang="en-US" dirty="0"/>
              <a:t>level</a:t>
            </a:r>
            <a:r>
              <a:rPr lang="pl-PL" dirty="0"/>
              <a:t> </a:t>
            </a:r>
            <a:r>
              <a:rPr lang="en-US" dirty="0"/>
              <a:t>economical VMs for dev/test</a:t>
            </a:r>
            <a:endParaRPr lang="pl-PL" dirty="0"/>
          </a:p>
          <a:p>
            <a:pPr lvl="1"/>
            <a:r>
              <a:rPr lang="pl-PL" dirty="0"/>
              <a:t>B – </a:t>
            </a:r>
            <a:r>
              <a:rPr lang="pl-PL" dirty="0" err="1"/>
              <a:t>Economical</a:t>
            </a:r>
            <a:r>
              <a:rPr lang="pl-PL" dirty="0"/>
              <a:t> </a:t>
            </a:r>
            <a:r>
              <a:rPr lang="pl-PL" dirty="0" err="1"/>
              <a:t>burstable</a:t>
            </a:r>
            <a:r>
              <a:rPr lang="pl-PL" dirty="0"/>
              <a:t> </a:t>
            </a:r>
            <a:r>
              <a:rPr lang="pl-PL" dirty="0" err="1"/>
              <a:t>VMs</a:t>
            </a:r>
            <a:r>
              <a:rPr lang="pl-PL" dirty="0"/>
              <a:t> </a:t>
            </a:r>
            <a:r>
              <a:rPr lang="pl-PL" dirty="0">
                <a:solidFill>
                  <a:srgbClr val="00B050"/>
                </a:solidFill>
              </a:rPr>
              <a:t>(5,48$+)</a:t>
            </a:r>
          </a:p>
          <a:p>
            <a:pPr lvl="1"/>
            <a:r>
              <a:rPr lang="pl-PL" dirty="0"/>
              <a:t>D – General </a:t>
            </a:r>
            <a:r>
              <a:rPr lang="pl-PL" dirty="0" err="1"/>
              <a:t>purpose</a:t>
            </a:r>
            <a:r>
              <a:rPr lang="pl-PL" dirty="0"/>
              <a:t> </a:t>
            </a:r>
            <a:r>
              <a:rPr lang="pl-PL" dirty="0" err="1"/>
              <a:t>compute</a:t>
            </a:r>
            <a:endParaRPr lang="pl-PL" dirty="0"/>
          </a:p>
          <a:p>
            <a:r>
              <a:rPr lang="pl-PL" dirty="0" err="1">
                <a:solidFill>
                  <a:schemeClr val="accent2"/>
                </a:solidFill>
              </a:rPr>
              <a:t>Compute</a:t>
            </a:r>
            <a:r>
              <a:rPr lang="pl-PL" dirty="0"/>
              <a:t> </a:t>
            </a:r>
            <a:r>
              <a:rPr lang="pl-PL" dirty="0" err="1"/>
              <a:t>optimized</a:t>
            </a:r>
            <a:endParaRPr lang="pl-PL" dirty="0"/>
          </a:p>
          <a:p>
            <a:pPr lvl="1"/>
            <a:r>
              <a:rPr lang="pl-PL" dirty="0"/>
              <a:t>F – </a:t>
            </a:r>
            <a:r>
              <a:rPr lang="pl-PL" dirty="0" err="1"/>
              <a:t>Compute</a:t>
            </a:r>
            <a:r>
              <a:rPr lang="pl-PL" dirty="0"/>
              <a:t> </a:t>
            </a:r>
            <a:r>
              <a:rPr lang="pl-PL" dirty="0" err="1"/>
              <a:t>optimized</a:t>
            </a:r>
            <a:r>
              <a:rPr lang="pl-PL" dirty="0"/>
              <a:t> </a:t>
            </a:r>
            <a:r>
              <a:rPr lang="pl-PL" dirty="0" err="1"/>
              <a:t>virtual</a:t>
            </a:r>
            <a:r>
              <a:rPr lang="pl-PL" dirty="0"/>
              <a:t> </a:t>
            </a:r>
            <a:r>
              <a:rPr lang="pl-PL" dirty="0" err="1"/>
              <a:t>machines</a:t>
            </a:r>
            <a:endParaRPr lang="pl-PL" dirty="0"/>
          </a:p>
          <a:p>
            <a:r>
              <a:rPr lang="pl-PL" dirty="0">
                <a:solidFill>
                  <a:schemeClr val="accent2"/>
                </a:solidFill>
              </a:rPr>
              <a:t>Memory</a:t>
            </a:r>
            <a:r>
              <a:rPr lang="pl-PL" dirty="0"/>
              <a:t> </a:t>
            </a:r>
            <a:r>
              <a:rPr lang="pl-PL" dirty="0" err="1"/>
              <a:t>optimized</a:t>
            </a:r>
            <a:endParaRPr lang="pl-PL" dirty="0"/>
          </a:p>
          <a:p>
            <a:pPr lvl="1"/>
            <a:r>
              <a:rPr lang="pl-PL" dirty="0"/>
              <a:t>E – </a:t>
            </a:r>
            <a:r>
              <a:rPr lang="en-US" dirty="0"/>
              <a:t>Optimized</a:t>
            </a:r>
            <a:r>
              <a:rPr lang="pl-PL" dirty="0"/>
              <a:t> </a:t>
            </a:r>
            <a:r>
              <a:rPr lang="en-US" dirty="0"/>
              <a:t>for </a:t>
            </a:r>
            <a:r>
              <a:rPr lang="en-US" sz="2000" dirty="0"/>
              <a:t>in-memory hyper-threaded</a:t>
            </a:r>
            <a:r>
              <a:rPr lang="en-US" dirty="0"/>
              <a:t> applications</a:t>
            </a:r>
            <a:endParaRPr lang="pl-PL" dirty="0"/>
          </a:p>
          <a:p>
            <a:pPr lvl="1"/>
            <a:r>
              <a:rPr lang="pl-PL" dirty="0"/>
              <a:t>G – </a:t>
            </a:r>
            <a:r>
              <a:rPr lang="en-US" dirty="0"/>
              <a:t>Memory</a:t>
            </a:r>
            <a:r>
              <a:rPr lang="pl-PL" dirty="0"/>
              <a:t> </a:t>
            </a:r>
            <a:r>
              <a:rPr lang="en-US" dirty="0"/>
              <a:t>and storage optimized virtual machines</a:t>
            </a:r>
            <a:endParaRPr lang="pl-PL" dirty="0"/>
          </a:p>
          <a:p>
            <a:pPr lvl="1"/>
            <a:r>
              <a:rPr lang="pl-PL" dirty="0"/>
              <a:t>M – </a:t>
            </a:r>
            <a:r>
              <a:rPr lang="en-US" dirty="0"/>
              <a:t>Largest</a:t>
            </a:r>
            <a:r>
              <a:rPr lang="pl-PL" dirty="0"/>
              <a:t> </a:t>
            </a:r>
            <a:r>
              <a:rPr lang="en-US" dirty="0"/>
              <a:t>memory virtual machines</a:t>
            </a:r>
            <a:r>
              <a:rPr lang="pl-PL" dirty="0"/>
              <a:t> </a:t>
            </a:r>
            <a:r>
              <a:rPr lang="pl-PL" dirty="0">
                <a:solidFill>
                  <a:srgbClr val="00B050"/>
                </a:solidFill>
              </a:rPr>
              <a:t>(na </a:t>
            </a:r>
            <a:r>
              <a:rPr lang="pl-PL" dirty="0" err="1">
                <a:solidFill>
                  <a:srgbClr val="00B050"/>
                </a:solidFill>
              </a:rPr>
              <a:t>Beast</a:t>
            </a:r>
            <a:r>
              <a:rPr lang="pl-PL" dirty="0">
                <a:solidFill>
                  <a:srgbClr val="00B050"/>
                </a:solidFill>
              </a:rPr>
              <a:t>, 1120$+)</a:t>
            </a:r>
          </a:p>
          <a:p>
            <a:r>
              <a:rPr lang="pl-PL" dirty="0"/>
              <a:t>Inne</a:t>
            </a:r>
          </a:p>
          <a:p>
            <a:pPr lvl="1"/>
            <a:r>
              <a:rPr lang="pl-PL" dirty="0"/>
              <a:t>H – </a:t>
            </a:r>
            <a:r>
              <a:rPr lang="pl-PL" dirty="0">
                <a:solidFill>
                  <a:schemeClr val="accent2"/>
                </a:solidFill>
              </a:rPr>
              <a:t>HPC</a:t>
            </a:r>
            <a:r>
              <a:rPr lang="pl-PL" dirty="0"/>
              <a:t> (High Performance Computing) </a:t>
            </a:r>
            <a:r>
              <a:rPr lang="pl-PL" dirty="0" err="1"/>
              <a:t>virtual</a:t>
            </a:r>
            <a:r>
              <a:rPr lang="pl-PL" dirty="0"/>
              <a:t> </a:t>
            </a:r>
            <a:r>
              <a:rPr lang="pl-PL" dirty="0" err="1"/>
              <a:t>machines</a:t>
            </a:r>
            <a:endParaRPr lang="pl-PL" dirty="0"/>
          </a:p>
          <a:p>
            <a:pPr lvl="1"/>
            <a:r>
              <a:rPr lang="pl-PL" dirty="0"/>
              <a:t>L – </a:t>
            </a:r>
            <a:r>
              <a:rPr lang="pl-PL" dirty="0">
                <a:solidFill>
                  <a:schemeClr val="accent2"/>
                </a:solidFill>
              </a:rPr>
              <a:t>Storage</a:t>
            </a:r>
            <a:r>
              <a:rPr lang="pl-PL" dirty="0"/>
              <a:t> </a:t>
            </a:r>
            <a:r>
              <a:rPr lang="pl-PL" dirty="0" err="1"/>
              <a:t>optimized</a:t>
            </a:r>
            <a:r>
              <a:rPr lang="pl-PL" dirty="0"/>
              <a:t> </a:t>
            </a:r>
            <a:r>
              <a:rPr lang="pl-PL" dirty="0" err="1"/>
              <a:t>virtual</a:t>
            </a:r>
            <a:r>
              <a:rPr lang="pl-PL" dirty="0"/>
              <a:t> </a:t>
            </a:r>
            <a:r>
              <a:rPr lang="pl-PL" dirty="0" err="1"/>
              <a:t>machines</a:t>
            </a:r>
            <a:endParaRPr lang="pl-PL" dirty="0"/>
          </a:p>
          <a:p>
            <a:pPr lvl="1"/>
            <a:r>
              <a:rPr lang="pl-PL" dirty="0"/>
              <a:t>N – </a:t>
            </a:r>
            <a:r>
              <a:rPr lang="pl-PL" dirty="0">
                <a:solidFill>
                  <a:schemeClr val="accent2"/>
                </a:solidFill>
              </a:rPr>
              <a:t>GPU</a:t>
            </a:r>
            <a:r>
              <a:rPr lang="pl-PL" dirty="0"/>
              <a:t> </a:t>
            </a:r>
            <a:r>
              <a:rPr lang="pl-PL" dirty="0" err="1"/>
              <a:t>enabled</a:t>
            </a:r>
            <a:r>
              <a:rPr lang="pl-PL" dirty="0"/>
              <a:t> </a:t>
            </a:r>
            <a:r>
              <a:rPr lang="pl-PL" dirty="0" err="1"/>
              <a:t>virtual</a:t>
            </a:r>
            <a:r>
              <a:rPr lang="pl-PL" dirty="0"/>
              <a:t> </a:t>
            </a:r>
            <a:r>
              <a:rPr lang="pl-PL" dirty="0" err="1"/>
              <a:t>machines</a:t>
            </a:r>
            <a:endParaRPr lang="en-US" dirty="0"/>
          </a:p>
        </p:txBody>
      </p:sp>
    </p:spTree>
    <p:extLst>
      <p:ext uri="{BB962C8B-B14F-4D97-AF65-F5344CB8AC3E}">
        <p14:creationId xmlns:p14="http://schemas.microsoft.com/office/powerpoint/2010/main" val="105177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Gotowe obrazy</a:t>
            </a:r>
          </a:p>
        </p:txBody>
      </p:sp>
      <p:sp>
        <p:nvSpPr>
          <p:cNvPr id="8" name="Content Placeholder 7">
            <a:extLst>
              <a:ext uri="{FF2B5EF4-FFF2-40B4-BE49-F238E27FC236}">
                <a16:creationId xmlns:a16="http://schemas.microsoft.com/office/drawing/2014/main" id="{21FC338A-F628-4A8B-939B-AD61B8CF80B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7C41C5-7F18-4C10-8D4D-01BAF002B1DB}"/>
              </a:ext>
            </a:extLst>
          </p:cNvPr>
          <p:cNvPicPr>
            <a:picLocks noChangeAspect="1"/>
          </p:cNvPicPr>
          <p:nvPr/>
        </p:nvPicPr>
        <p:blipFill>
          <a:blip r:embed="rId2"/>
          <a:stretch>
            <a:fillRect/>
          </a:stretch>
        </p:blipFill>
        <p:spPr>
          <a:xfrm>
            <a:off x="444662" y="1052736"/>
            <a:ext cx="5215343" cy="4366965"/>
          </a:xfrm>
          <a:prstGeom prst="rect">
            <a:avLst/>
          </a:prstGeom>
          <a:ln>
            <a:noFill/>
          </a:ln>
          <a:effectLst>
            <a:outerShdw blurRad="292100" dist="139700" dir="2700000" algn="tl" rotWithShape="0">
              <a:srgbClr val="333333">
                <a:alpha val="65000"/>
              </a:srgbClr>
            </a:outerShdw>
          </a:effectLst>
        </p:spPr>
      </p:pic>
      <p:pic>
        <p:nvPicPr>
          <p:cNvPr id="6" name="Picture 2" descr="Linux">
            <a:extLst>
              <a:ext uri="{FF2B5EF4-FFF2-40B4-BE49-F238E27FC236}">
                <a16:creationId xmlns:a16="http://schemas.microsoft.com/office/drawing/2014/main" id="{63998E57-F941-44C3-B6B9-7D69D28CC6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0152" y="3407299"/>
            <a:ext cx="3060027" cy="306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5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FFF442-374F-454B-98BC-604229EE247E}"/>
              </a:ext>
            </a:extLst>
          </p:cNvPr>
          <p:cNvSpPr>
            <a:spLocks noGrp="1"/>
          </p:cNvSpPr>
          <p:nvPr>
            <p:ph type="body" idx="1"/>
          </p:nvPr>
        </p:nvSpPr>
        <p:spPr/>
        <p:txBody>
          <a:bodyPr/>
          <a:lstStyle/>
          <a:p>
            <a:r>
              <a:rPr lang="pl-PL" dirty="0"/>
              <a:t>Maszyny wirtualne</a:t>
            </a:r>
            <a:endParaRPr lang="en-US" dirty="0"/>
          </a:p>
        </p:txBody>
      </p:sp>
    </p:spTree>
    <p:extLst>
      <p:ext uri="{BB962C8B-B14F-4D97-AF65-F5344CB8AC3E}">
        <p14:creationId xmlns:p14="http://schemas.microsoft.com/office/powerpoint/2010/main" val="3784581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7D1AE2-56E2-40A2-A0F8-B09262F6B400}"/>
              </a:ext>
            </a:extLst>
          </p:cNvPr>
          <p:cNvSpPr>
            <a:spLocks noGrp="1"/>
          </p:cNvSpPr>
          <p:nvPr>
            <p:ph type="title"/>
          </p:nvPr>
        </p:nvSpPr>
        <p:spPr/>
        <p:txBody>
          <a:bodyPr/>
          <a:lstStyle/>
          <a:p>
            <a:r>
              <a:rPr lang="pl-PL" dirty="0" err="1"/>
              <a:t>Azure</a:t>
            </a:r>
            <a:r>
              <a:rPr lang="pl-PL" dirty="0"/>
              <a:t> Marketplace</a:t>
            </a:r>
            <a:endParaRPr lang="en-US" dirty="0"/>
          </a:p>
        </p:txBody>
      </p:sp>
      <p:sp>
        <p:nvSpPr>
          <p:cNvPr id="12" name="Content Placeholder 11">
            <a:extLst>
              <a:ext uri="{FF2B5EF4-FFF2-40B4-BE49-F238E27FC236}">
                <a16:creationId xmlns:a16="http://schemas.microsoft.com/office/drawing/2014/main" id="{92165BB7-9BE6-4E25-90E6-6DCF15BD7FF5}"/>
              </a:ext>
            </a:extLst>
          </p:cNvPr>
          <p:cNvSpPr>
            <a:spLocks noGrp="1"/>
          </p:cNvSpPr>
          <p:nvPr>
            <p:ph idx="1"/>
          </p:nvPr>
        </p:nvSpPr>
        <p:spPr/>
        <p:txBody>
          <a:bodyPr/>
          <a:lstStyle/>
          <a:p>
            <a:r>
              <a:rPr lang="pl-PL" dirty="0"/>
              <a:t>Zawartość, którą możesz użyć lub kupić</a:t>
            </a:r>
          </a:p>
          <a:p>
            <a:r>
              <a:rPr lang="pl-PL" dirty="0"/>
              <a:t>Różne modele korzystania</a:t>
            </a:r>
          </a:p>
          <a:p>
            <a:pPr lvl="1"/>
            <a:r>
              <a:rPr lang="pl-PL" dirty="0" err="1"/>
              <a:t>Bring</a:t>
            </a:r>
            <a:r>
              <a:rPr lang="pl-PL" dirty="0"/>
              <a:t> </a:t>
            </a:r>
            <a:r>
              <a:rPr lang="pl-PL" dirty="0" err="1"/>
              <a:t>your</a:t>
            </a:r>
            <a:r>
              <a:rPr lang="pl-PL" dirty="0"/>
              <a:t> </a:t>
            </a:r>
            <a:r>
              <a:rPr lang="pl-PL" dirty="0" err="1"/>
              <a:t>own</a:t>
            </a:r>
            <a:r>
              <a:rPr lang="pl-PL" dirty="0"/>
              <a:t> </a:t>
            </a:r>
            <a:r>
              <a:rPr lang="pl-PL" dirty="0" err="1"/>
              <a:t>license</a:t>
            </a:r>
            <a:endParaRPr lang="pl-PL" dirty="0"/>
          </a:p>
          <a:p>
            <a:pPr lvl="1"/>
            <a:r>
              <a:rPr lang="pl-PL" dirty="0" err="1"/>
              <a:t>Pay</a:t>
            </a:r>
            <a:r>
              <a:rPr lang="pl-PL" dirty="0"/>
              <a:t> as </a:t>
            </a:r>
            <a:r>
              <a:rPr lang="pl-PL" dirty="0" err="1"/>
              <a:t>you</a:t>
            </a:r>
            <a:r>
              <a:rPr lang="pl-PL" dirty="0"/>
              <a:t> go</a:t>
            </a:r>
          </a:p>
          <a:p>
            <a:pPr lvl="1"/>
            <a:r>
              <a:rPr lang="pl-PL" dirty="0" err="1"/>
              <a:t>Free</a:t>
            </a:r>
            <a:endParaRPr lang="pl-PL" dirty="0"/>
          </a:p>
          <a:p>
            <a:r>
              <a:rPr lang="pl-PL" dirty="0"/>
              <a:t>Możesz go</a:t>
            </a:r>
            <a:br>
              <a:rPr lang="pl-PL" dirty="0"/>
            </a:br>
            <a:r>
              <a:rPr lang="pl-PL" dirty="0">
                <a:solidFill>
                  <a:schemeClr val="accent2"/>
                </a:solidFill>
              </a:rPr>
              <a:t>współtworzyć</a:t>
            </a:r>
            <a:r>
              <a:rPr lang="pl-PL" dirty="0"/>
              <a:t>!</a:t>
            </a:r>
            <a:endParaRPr lang="en-US" dirty="0"/>
          </a:p>
        </p:txBody>
      </p:sp>
      <p:pic>
        <p:nvPicPr>
          <p:cNvPr id="11" name="Picture 10">
            <a:extLst>
              <a:ext uri="{FF2B5EF4-FFF2-40B4-BE49-F238E27FC236}">
                <a16:creationId xmlns:a16="http://schemas.microsoft.com/office/drawing/2014/main" id="{0EB3192A-B071-46D1-8471-507C0FD86B5F}"/>
              </a:ext>
            </a:extLst>
          </p:cNvPr>
          <p:cNvPicPr>
            <a:picLocks noChangeAspect="1"/>
          </p:cNvPicPr>
          <p:nvPr/>
        </p:nvPicPr>
        <p:blipFill>
          <a:blip r:embed="rId3"/>
          <a:stretch>
            <a:fillRect/>
          </a:stretch>
        </p:blipFill>
        <p:spPr>
          <a:xfrm>
            <a:off x="3894373" y="2996952"/>
            <a:ext cx="5105611" cy="3619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731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9FA7-934B-4016-A7A0-C21F682BABB5}"/>
              </a:ext>
            </a:extLst>
          </p:cNvPr>
          <p:cNvSpPr>
            <a:spLocks noGrp="1"/>
          </p:cNvSpPr>
          <p:nvPr>
            <p:ph type="title"/>
          </p:nvPr>
        </p:nvSpPr>
        <p:spPr/>
        <p:txBody>
          <a:bodyPr/>
          <a:lstStyle/>
          <a:p>
            <a:r>
              <a:rPr lang="pl-PL" dirty="0"/>
              <a:t>Jak traktować te usługi?</a:t>
            </a:r>
            <a:endParaRPr lang="en-US" dirty="0"/>
          </a:p>
        </p:txBody>
      </p:sp>
      <p:sp>
        <p:nvSpPr>
          <p:cNvPr id="3" name="Content Placeholder 2">
            <a:extLst>
              <a:ext uri="{FF2B5EF4-FFF2-40B4-BE49-F238E27FC236}">
                <a16:creationId xmlns:a16="http://schemas.microsoft.com/office/drawing/2014/main" id="{3EA918DB-758B-45EC-99E2-DCA7CE07B42A}"/>
              </a:ext>
            </a:extLst>
          </p:cNvPr>
          <p:cNvSpPr>
            <a:spLocks noGrp="1"/>
          </p:cNvSpPr>
          <p:nvPr>
            <p:ph idx="1"/>
          </p:nvPr>
        </p:nvSpPr>
        <p:spPr/>
        <p:txBody>
          <a:bodyPr/>
          <a:lstStyle/>
          <a:p>
            <a:r>
              <a:rPr lang="pl-PL" dirty="0"/>
              <a:t>To dobra </a:t>
            </a:r>
            <a:r>
              <a:rPr lang="pl-PL" dirty="0">
                <a:solidFill>
                  <a:schemeClr val="accent2"/>
                </a:solidFill>
              </a:rPr>
              <a:t>baza</a:t>
            </a:r>
            <a:r>
              <a:rPr lang="pl-PL" dirty="0"/>
              <a:t> do wielu rozwiązań</a:t>
            </a:r>
          </a:p>
          <a:p>
            <a:r>
              <a:rPr lang="pl-PL" dirty="0"/>
              <a:t>To </a:t>
            </a:r>
            <a:r>
              <a:rPr lang="pl-PL" dirty="0">
                <a:solidFill>
                  <a:schemeClr val="accent2"/>
                </a:solidFill>
              </a:rPr>
              <a:t>naszym zadaniem </a:t>
            </a:r>
            <a:r>
              <a:rPr lang="pl-PL" dirty="0"/>
              <a:t>jest / będzie:</a:t>
            </a:r>
          </a:p>
          <a:p>
            <a:pPr lvl="1"/>
            <a:r>
              <a:rPr lang="pl-PL" dirty="0"/>
              <a:t>Zaplanowanie z czego skorzystać</a:t>
            </a:r>
          </a:p>
          <a:p>
            <a:pPr lvl="1"/>
            <a:r>
              <a:rPr lang="pl-PL" dirty="0"/>
              <a:t>Wymyślenie jak połączyć te usługi</a:t>
            </a:r>
          </a:p>
          <a:p>
            <a:pPr lvl="1"/>
            <a:r>
              <a:rPr lang="pl-PL" dirty="0"/>
              <a:t>Które wykorzystać aby było jak najlepiej</a:t>
            </a:r>
          </a:p>
          <a:p>
            <a:r>
              <a:rPr lang="pl-PL" dirty="0">
                <a:solidFill>
                  <a:schemeClr val="accent2"/>
                </a:solidFill>
              </a:rPr>
              <a:t>Dokumentacja!!!</a:t>
            </a:r>
          </a:p>
          <a:p>
            <a:endParaRPr lang="pl-PL" dirty="0"/>
          </a:p>
          <a:p>
            <a:r>
              <a:rPr lang="pl-PL" dirty="0"/>
              <a:t>Omówimy dziś tylko kilka</a:t>
            </a:r>
          </a:p>
          <a:p>
            <a:pPr lvl="1"/>
            <a:r>
              <a:rPr lang="pl-PL" dirty="0"/>
              <a:t>Więcej będzie na kolejnych zajęciach</a:t>
            </a:r>
            <a:endParaRPr lang="en-US" dirty="0"/>
          </a:p>
        </p:txBody>
      </p:sp>
    </p:spTree>
    <p:extLst>
      <p:ext uri="{BB962C8B-B14F-4D97-AF65-F5344CB8AC3E}">
        <p14:creationId xmlns:p14="http://schemas.microsoft.com/office/powerpoint/2010/main" val="198158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C06F-F0EF-4ED8-9C41-FA96D578E230}"/>
              </a:ext>
            </a:extLst>
          </p:cNvPr>
          <p:cNvSpPr>
            <a:spLocks noGrp="1"/>
          </p:cNvSpPr>
          <p:nvPr>
            <p:ph type="title"/>
          </p:nvPr>
        </p:nvSpPr>
        <p:spPr/>
        <p:txBody>
          <a:bodyPr/>
          <a:lstStyle/>
          <a:p>
            <a:r>
              <a:rPr lang="pl-PL" dirty="0"/>
              <a:t>Plan</a:t>
            </a:r>
            <a:endParaRPr lang="en-US" dirty="0"/>
          </a:p>
        </p:txBody>
      </p:sp>
      <p:sp>
        <p:nvSpPr>
          <p:cNvPr id="3" name="Content Placeholder 2">
            <a:extLst>
              <a:ext uri="{FF2B5EF4-FFF2-40B4-BE49-F238E27FC236}">
                <a16:creationId xmlns:a16="http://schemas.microsoft.com/office/drawing/2014/main" id="{C84C4EA6-5DE7-4F5C-8656-E248228263BB}"/>
              </a:ext>
            </a:extLst>
          </p:cNvPr>
          <p:cNvSpPr>
            <a:spLocks noGrp="1"/>
          </p:cNvSpPr>
          <p:nvPr>
            <p:ph idx="1"/>
          </p:nvPr>
        </p:nvSpPr>
        <p:spPr/>
        <p:txBody>
          <a:bodyPr/>
          <a:lstStyle/>
          <a:p>
            <a:pPr marL="0" indent="0">
              <a:buNone/>
            </a:pPr>
            <a:r>
              <a:rPr lang="pl-PL" sz="2400" dirty="0">
                <a:solidFill>
                  <a:schemeClr val="bg1">
                    <a:lumMod val="75000"/>
                  </a:schemeClr>
                </a:solidFill>
              </a:rPr>
              <a:t>Część 1, 8:30-9:30 (potem 10 min. przerwy)</a:t>
            </a:r>
          </a:p>
          <a:p>
            <a:r>
              <a:rPr lang="pl-PL" sz="2400" dirty="0">
                <a:solidFill>
                  <a:schemeClr val="bg1">
                    <a:lumMod val="75000"/>
                  </a:schemeClr>
                </a:solidFill>
              </a:rPr>
              <a:t>Czym jest chmura [30 min]</a:t>
            </a:r>
          </a:p>
          <a:p>
            <a:r>
              <a:rPr lang="pl-PL" sz="2400" dirty="0">
                <a:solidFill>
                  <a:schemeClr val="bg1">
                    <a:lumMod val="75000"/>
                  </a:schemeClr>
                </a:solidFill>
              </a:rPr>
              <a:t>Rodzaje chmur [30 min]</a:t>
            </a:r>
          </a:p>
          <a:p>
            <a:pPr marL="0" indent="0">
              <a:buNone/>
            </a:pPr>
            <a:r>
              <a:rPr lang="pl-PL" sz="2400" dirty="0">
                <a:solidFill>
                  <a:schemeClr val="bg1">
                    <a:lumMod val="75000"/>
                  </a:schemeClr>
                </a:solidFill>
              </a:rPr>
              <a:t>Część 2, 9:40-11:40 (potem 30 min. przerwy)</a:t>
            </a:r>
          </a:p>
          <a:p>
            <a:r>
              <a:rPr lang="pl-PL" sz="2400" dirty="0">
                <a:solidFill>
                  <a:schemeClr val="bg1">
                    <a:lumMod val="75000"/>
                  </a:schemeClr>
                </a:solidFill>
              </a:rPr>
              <a:t>Chmura Microsoft [1.5 h]</a:t>
            </a:r>
          </a:p>
          <a:p>
            <a:r>
              <a:rPr lang="pl-PL" sz="2400" dirty="0">
                <a:solidFill>
                  <a:schemeClr val="bg1">
                    <a:lumMod val="75000"/>
                  </a:schemeClr>
                </a:solidFill>
              </a:rPr>
              <a:t>Q&amp;A [30 min]</a:t>
            </a:r>
          </a:p>
          <a:p>
            <a:pPr marL="0" indent="0">
              <a:buNone/>
            </a:pPr>
            <a:r>
              <a:rPr lang="pl-PL" sz="2400" dirty="0">
                <a:solidFill>
                  <a:schemeClr val="bg1">
                    <a:lumMod val="75000"/>
                  </a:schemeClr>
                </a:solidFill>
              </a:rPr>
              <a:t>Część 3, 12:10-13:40 (potem 10 min. przerwy)</a:t>
            </a:r>
          </a:p>
          <a:p>
            <a:r>
              <a:rPr lang="pl-PL" sz="2400" dirty="0">
                <a:solidFill>
                  <a:schemeClr val="bg1">
                    <a:lumMod val="75000"/>
                  </a:schemeClr>
                </a:solidFill>
              </a:rPr>
              <a:t>Azure i usługi [1.5 h]</a:t>
            </a:r>
          </a:p>
          <a:p>
            <a:pPr marL="0" indent="0">
              <a:buNone/>
            </a:pPr>
            <a:r>
              <a:rPr lang="pl-PL" sz="2400" dirty="0">
                <a:solidFill>
                  <a:schemeClr val="accent2"/>
                </a:solidFill>
              </a:rPr>
              <a:t>Część 4, </a:t>
            </a:r>
            <a:r>
              <a:rPr lang="pl-PL" sz="2400" dirty="0">
                <a:solidFill>
                  <a:schemeClr val="accent6"/>
                </a:solidFill>
                <a:highlight>
                  <a:srgbClr val="FFFF00"/>
                </a:highlight>
              </a:rPr>
              <a:t>13:50</a:t>
            </a:r>
            <a:r>
              <a:rPr lang="pl-PL" sz="2400" dirty="0">
                <a:solidFill>
                  <a:schemeClr val="accent6"/>
                </a:solidFill>
              </a:rPr>
              <a:t>-15:20</a:t>
            </a:r>
            <a:endParaRPr lang="pl-PL" sz="2400" dirty="0">
              <a:solidFill>
                <a:schemeClr val="accent2"/>
              </a:solidFill>
            </a:endParaRPr>
          </a:p>
          <a:p>
            <a:r>
              <a:rPr lang="pl-PL" sz="2400" dirty="0"/>
              <a:t>Subskrypcja Azure </a:t>
            </a:r>
            <a:r>
              <a:rPr lang="pl-PL" sz="2400" dirty="0">
                <a:solidFill>
                  <a:schemeClr val="accent2"/>
                </a:solidFill>
              </a:rPr>
              <a:t>[30 min]</a:t>
            </a:r>
          </a:p>
          <a:p>
            <a:r>
              <a:rPr lang="pl-PL" sz="2400" dirty="0"/>
              <a:t>Ceny i koszty </a:t>
            </a:r>
            <a:r>
              <a:rPr lang="pl-PL" sz="2400" dirty="0">
                <a:solidFill>
                  <a:schemeClr val="accent2"/>
                </a:solidFill>
              </a:rPr>
              <a:t>[30 min]</a:t>
            </a:r>
          </a:p>
          <a:p>
            <a:r>
              <a:rPr lang="pl-PL" sz="2400" dirty="0"/>
              <a:t>Q&amp;A </a:t>
            </a:r>
            <a:r>
              <a:rPr lang="pl-PL" sz="2400" dirty="0">
                <a:solidFill>
                  <a:schemeClr val="accent2"/>
                </a:solidFill>
              </a:rPr>
              <a:t>[30 min]</a:t>
            </a:r>
          </a:p>
        </p:txBody>
      </p:sp>
    </p:spTree>
    <p:extLst>
      <p:ext uri="{BB962C8B-B14F-4D97-AF65-F5344CB8AC3E}">
        <p14:creationId xmlns:p14="http://schemas.microsoft.com/office/powerpoint/2010/main" val="18690616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669B-0E62-4AFB-9AF6-DA18B6F4ABAA}"/>
              </a:ext>
            </a:extLst>
          </p:cNvPr>
          <p:cNvSpPr>
            <a:spLocks noGrp="1"/>
          </p:cNvSpPr>
          <p:nvPr>
            <p:ph type="title"/>
          </p:nvPr>
        </p:nvSpPr>
        <p:spPr/>
        <p:txBody>
          <a:bodyPr/>
          <a:lstStyle/>
          <a:p>
            <a:r>
              <a:rPr lang="pl-PL" dirty="0"/>
              <a:t>Subskrypcja </a:t>
            </a:r>
            <a:r>
              <a:rPr lang="pl-PL" dirty="0" err="1"/>
              <a:t>azure</a:t>
            </a:r>
            <a:endParaRPr lang="en-US" dirty="0"/>
          </a:p>
        </p:txBody>
      </p:sp>
      <p:sp>
        <p:nvSpPr>
          <p:cNvPr id="3" name="Text Placeholder 2">
            <a:extLst>
              <a:ext uri="{FF2B5EF4-FFF2-40B4-BE49-F238E27FC236}">
                <a16:creationId xmlns:a16="http://schemas.microsoft.com/office/drawing/2014/main" id="{A0CD21E4-5E29-4104-8D42-FD734393E491}"/>
              </a:ext>
            </a:extLst>
          </p:cNvPr>
          <p:cNvSpPr>
            <a:spLocks noGrp="1"/>
          </p:cNvSpPr>
          <p:nvPr>
            <p:ph type="body" idx="1"/>
          </p:nvPr>
        </p:nvSpPr>
        <p:spPr/>
        <p:txBody>
          <a:bodyPr/>
          <a:lstStyle/>
          <a:p>
            <a:r>
              <a:rPr lang="pl-PL" dirty="0"/>
              <a:t>Pozyskanie i zarządzanie</a:t>
            </a:r>
            <a:endParaRPr lang="en-US" dirty="0"/>
          </a:p>
        </p:txBody>
      </p:sp>
    </p:spTree>
    <p:extLst>
      <p:ext uri="{BB962C8B-B14F-4D97-AF65-F5344CB8AC3E}">
        <p14:creationId xmlns:p14="http://schemas.microsoft.com/office/powerpoint/2010/main" val="17264651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3A26D-8FA1-4146-9D55-22D06C7E1DC6}"/>
              </a:ext>
            </a:extLst>
          </p:cNvPr>
          <p:cNvSpPr>
            <a:spLocks noGrp="1"/>
          </p:cNvSpPr>
          <p:nvPr>
            <p:ph type="title"/>
          </p:nvPr>
        </p:nvSpPr>
        <p:spPr/>
        <p:txBody>
          <a:bodyPr/>
          <a:lstStyle/>
          <a:p>
            <a:r>
              <a:rPr lang="pl-PL" dirty="0"/>
              <a:t>O czym opowiem</a:t>
            </a:r>
            <a:endParaRPr lang="en-US" dirty="0"/>
          </a:p>
        </p:txBody>
      </p:sp>
      <p:sp>
        <p:nvSpPr>
          <p:cNvPr id="3" name="Content Placeholder 2">
            <a:extLst>
              <a:ext uri="{FF2B5EF4-FFF2-40B4-BE49-F238E27FC236}">
                <a16:creationId xmlns:a16="http://schemas.microsoft.com/office/drawing/2014/main" id="{281B2DAF-99FF-4EAB-A108-11EA96FE8F4F}"/>
              </a:ext>
            </a:extLst>
          </p:cNvPr>
          <p:cNvSpPr>
            <a:spLocks noGrp="1"/>
          </p:cNvSpPr>
          <p:nvPr>
            <p:ph idx="1"/>
          </p:nvPr>
        </p:nvSpPr>
        <p:spPr/>
        <p:txBody>
          <a:bodyPr/>
          <a:lstStyle/>
          <a:p>
            <a:r>
              <a:rPr lang="pl-PL" dirty="0"/>
              <a:t>Podstawowe pojęcia</a:t>
            </a:r>
          </a:p>
          <a:p>
            <a:pPr lvl="1"/>
            <a:r>
              <a:rPr lang="pl-PL" dirty="0"/>
              <a:t>Konta</a:t>
            </a:r>
          </a:p>
          <a:p>
            <a:pPr lvl="1"/>
            <a:r>
              <a:rPr lang="pl-PL" dirty="0"/>
              <a:t>Organizacja</a:t>
            </a:r>
          </a:p>
          <a:p>
            <a:pPr lvl="1"/>
            <a:r>
              <a:rPr lang="pl-PL" dirty="0"/>
              <a:t>Subskrypcja</a:t>
            </a:r>
          </a:p>
          <a:p>
            <a:pPr lvl="1"/>
            <a:r>
              <a:rPr lang="pl-PL" dirty="0"/>
              <a:t>Resource </a:t>
            </a:r>
            <a:r>
              <a:rPr lang="pl-PL" dirty="0" err="1"/>
              <a:t>Group</a:t>
            </a:r>
            <a:endParaRPr lang="pl-PL" dirty="0"/>
          </a:p>
          <a:p>
            <a:pPr lvl="1"/>
            <a:r>
              <a:rPr lang="pl-PL" dirty="0" err="1"/>
              <a:t>Tenant</a:t>
            </a:r>
            <a:endParaRPr lang="pl-PL" dirty="0"/>
          </a:p>
        </p:txBody>
      </p:sp>
    </p:spTree>
    <p:extLst>
      <p:ext uri="{BB962C8B-B14F-4D97-AF65-F5344CB8AC3E}">
        <p14:creationId xmlns:p14="http://schemas.microsoft.com/office/powerpoint/2010/main" val="92974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a:t>Wyobraźmy sobie…</a:t>
            </a:r>
          </a:p>
        </p:txBody>
      </p:sp>
      <p:sp>
        <p:nvSpPr>
          <p:cNvPr id="3" name="Content Placeholder 2"/>
          <p:cNvSpPr>
            <a:spLocks noGrp="1"/>
          </p:cNvSpPr>
          <p:nvPr>
            <p:ph idx="1"/>
          </p:nvPr>
        </p:nvSpPr>
        <p:spPr/>
        <p:txBody>
          <a:bodyPr>
            <a:normAutofit/>
          </a:bodyPr>
          <a:lstStyle/>
          <a:p>
            <a:r>
              <a:rPr lang="pl-PL" dirty="0"/>
              <a:t>Przeprowadzamy się z miasta do miasta</a:t>
            </a:r>
          </a:p>
          <a:p>
            <a:r>
              <a:rPr lang="pl-PL" dirty="0"/>
              <a:t>Nasz cel: </a:t>
            </a:r>
            <a:r>
              <a:rPr lang="pl-PL" dirty="0">
                <a:solidFill>
                  <a:schemeClr val="accent2"/>
                </a:solidFill>
              </a:rPr>
              <a:t>przewieźć nasze rzeczy</a:t>
            </a:r>
          </a:p>
        </p:txBody>
      </p:sp>
      <p:sp>
        <p:nvSpPr>
          <p:cNvPr id="4" name="TextBox 3"/>
          <p:cNvSpPr txBox="1"/>
          <p:nvPr/>
        </p:nvSpPr>
        <p:spPr>
          <a:xfrm>
            <a:off x="821505" y="3501008"/>
            <a:ext cx="7500990" cy="1323439"/>
          </a:xfrm>
          <a:prstGeom prst="rect">
            <a:avLst/>
          </a:prstGeom>
          <a:noFill/>
        </p:spPr>
        <p:txBody>
          <a:bodyPr wrap="square" rtlCol="0">
            <a:spAutoFit/>
          </a:bodyPr>
          <a:lstStyle/>
          <a:p>
            <a:pPr algn="ctr"/>
            <a:r>
              <a:rPr lang="pl-PL" sz="8000" b="1" dirty="0">
                <a:solidFill>
                  <a:schemeClr val="accent6"/>
                </a:solidFill>
              </a:rPr>
              <a:t>Pytanie: JAK?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DE211-61B1-4654-9A0C-005F7571F04C}"/>
              </a:ext>
            </a:extLst>
          </p:cNvPr>
          <p:cNvSpPr>
            <a:spLocks noGrp="1"/>
          </p:cNvSpPr>
          <p:nvPr>
            <p:ph type="title"/>
          </p:nvPr>
        </p:nvSpPr>
        <p:spPr/>
        <p:txBody>
          <a:bodyPr/>
          <a:lstStyle/>
          <a:p>
            <a:r>
              <a:rPr lang="pl-PL" dirty="0"/>
              <a:t>Konta (</a:t>
            </a:r>
            <a:r>
              <a:rPr lang="pl-PL" dirty="0" err="1"/>
              <a:t>Account</a:t>
            </a:r>
            <a:r>
              <a:rPr lang="pl-PL" dirty="0"/>
              <a:t>)</a:t>
            </a:r>
            <a:endParaRPr lang="en-US" dirty="0"/>
          </a:p>
        </p:txBody>
      </p:sp>
      <p:sp>
        <p:nvSpPr>
          <p:cNvPr id="3" name="Content Placeholder 2">
            <a:extLst>
              <a:ext uri="{FF2B5EF4-FFF2-40B4-BE49-F238E27FC236}">
                <a16:creationId xmlns:a16="http://schemas.microsoft.com/office/drawing/2014/main" id="{33881102-4501-44BB-8DFD-1043B8A77EA1}"/>
              </a:ext>
            </a:extLst>
          </p:cNvPr>
          <p:cNvSpPr>
            <a:spLocks noGrp="1"/>
          </p:cNvSpPr>
          <p:nvPr>
            <p:ph idx="1"/>
          </p:nvPr>
        </p:nvSpPr>
        <p:spPr/>
        <p:txBody>
          <a:bodyPr/>
          <a:lstStyle/>
          <a:p>
            <a:r>
              <a:rPr lang="pl-PL" dirty="0">
                <a:solidFill>
                  <a:schemeClr val="accent2"/>
                </a:solidFill>
              </a:rPr>
              <a:t>Microsoft </a:t>
            </a:r>
            <a:r>
              <a:rPr lang="pl-PL" dirty="0" err="1">
                <a:solidFill>
                  <a:schemeClr val="accent2"/>
                </a:solidFill>
              </a:rPr>
              <a:t>Account</a:t>
            </a:r>
            <a:endParaRPr lang="pl-PL" dirty="0">
              <a:solidFill>
                <a:schemeClr val="accent2"/>
              </a:solidFill>
            </a:endParaRPr>
          </a:p>
          <a:p>
            <a:pPr lvl="1"/>
            <a:r>
              <a:rPr lang="pl-PL" dirty="0"/>
              <a:t>Stworzone w dedykowanym „miejscu” Microsoft</a:t>
            </a:r>
          </a:p>
          <a:p>
            <a:pPr lvl="1"/>
            <a:r>
              <a:rPr lang="pl-PL" dirty="0"/>
              <a:t>Outlook.com (Hotmail), Xbox, OneDrive, MSDN</a:t>
            </a:r>
          </a:p>
          <a:p>
            <a:r>
              <a:rPr lang="pl-PL" dirty="0" err="1">
                <a:solidFill>
                  <a:schemeClr val="accent2"/>
                </a:solidFill>
              </a:rPr>
              <a:t>Work</a:t>
            </a:r>
            <a:r>
              <a:rPr lang="pl-PL" dirty="0">
                <a:solidFill>
                  <a:schemeClr val="accent2"/>
                </a:solidFill>
              </a:rPr>
              <a:t> / Organization </a:t>
            </a:r>
            <a:r>
              <a:rPr lang="pl-PL" dirty="0" err="1">
                <a:solidFill>
                  <a:schemeClr val="accent2"/>
                </a:solidFill>
              </a:rPr>
              <a:t>Account</a:t>
            </a:r>
            <a:endParaRPr lang="pl-PL" dirty="0">
              <a:solidFill>
                <a:schemeClr val="accent2"/>
              </a:solidFill>
            </a:endParaRPr>
          </a:p>
          <a:p>
            <a:pPr lvl="1"/>
            <a:r>
              <a:rPr lang="pl-PL" dirty="0"/>
              <a:t>Konto skojarzone z </a:t>
            </a:r>
            <a:r>
              <a:rPr lang="pl-PL" dirty="0" err="1"/>
              <a:t>Azure</a:t>
            </a:r>
            <a:r>
              <a:rPr lang="pl-PL" dirty="0"/>
              <a:t> AD</a:t>
            </a:r>
          </a:p>
          <a:p>
            <a:pPr lvl="2"/>
            <a:r>
              <a:rPr lang="pl-PL" dirty="0"/>
              <a:t>Konto założone w </a:t>
            </a:r>
            <a:r>
              <a:rPr lang="pl-PL" dirty="0" err="1"/>
              <a:t>Azure</a:t>
            </a:r>
            <a:r>
              <a:rPr lang="pl-PL" dirty="0"/>
              <a:t> AD</a:t>
            </a:r>
          </a:p>
          <a:p>
            <a:pPr lvl="2"/>
            <a:r>
              <a:rPr lang="pl-PL" dirty="0"/>
              <a:t>Konto z Office 365 lub Intune</a:t>
            </a:r>
          </a:p>
          <a:p>
            <a:pPr lvl="2"/>
            <a:r>
              <a:rPr lang="pl-PL" dirty="0"/>
              <a:t>Konto synchronizowane z AD</a:t>
            </a:r>
          </a:p>
          <a:p>
            <a:pPr lvl="1"/>
            <a:r>
              <a:rPr lang="pl-PL" dirty="0"/>
              <a:t>Logowanie</a:t>
            </a:r>
          </a:p>
          <a:p>
            <a:pPr lvl="2"/>
            <a:r>
              <a:rPr lang="pl-PL" dirty="0"/>
              <a:t>przez </a:t>
            </a:r>
            <a:r>
              <a:rPr lang="pl-PL" dirty="0" err="1"/>
              <a:t>Azure</a:t>
            </a:r>
            <a:r>
              <a:rPr lang="pl-PL" dirty="0"/>
              <a:t> AD </a:t>
            </a:r>
          </a:p>
          <a:p>
            <a:pPr lvl="2"/>
            <a:r>
              <a:rPr lang="pl-PL" dirty="0"/>
              <a:t>lub federacyjnie przez AD/ADFS</a:t>
            </a:r>
          </a:p>
          <a:p>
            <a:pPr lvl="2"/>
            <a:endParaRPr lang="en-US" dirty="0"/>
          </a:p>
        </p:txBody>
      </p:sp>
      <p:pic>
        <p:nvPicPr>
          <p:cNvPr id="4" name="Picture 3">
            <a:extLst>
              <a:ext uri="{FF2B5EF4-FFF2-40B4-BE49-F238E27FC236}">
                <a16:creationId xmlns:a16="http://schemas.microsoft.com/office/drawing/2014/main" id="{3BE717AF-E80D-468B-837F-5D17F4425E4B}"/>
              </a:ext>
            </a:extLst>
          </p:cNvPr>
          <p:cNvPicPr>
            <a:picLocks noChangeAspect="1"/>
          </p:cNvPicPr>
          <p:nvPr/>
        </p:nvPicPr>
        <p:blipFill>
          <a:blip r:embed="rId2"/>
          <a:stretch>
            <a:fillRect/>
          </a:stretch>
        </p:blipFill>
        <p:spPr>
          <a:xfrm>
            <a:off x="6156176" y="3356992"/>
            <a:ext cx="2773974" cy="3251831"/>
          </a:xfrm>
          <a:prstGeom prst="rect">
            <a:avLst/>
          </a:prstGeom>
        </p:spPr>
      </p:pic>
    </p:spTree>
    <p:extLst>
      <p:ext uri="{BB962C8B-B14F-4D97-AF65-F5344CB8AC3E}">
        <p14:creationId xmlns:p14="http://schemas.microsoft.com/office/powerpoint/2010/main" val="129792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B9EC4-4DA4-4732-9F7B-0A0F9DA4A1E0}"/>
              </a:ext>
            </a:extLst>
          </p:cNvPr>
          <p:cNvSpPr>
            <a:spLocks noGrp="1"/>
          </p:cNvSpPr>
          <p:nvPr>
            <p:ph type="title"/>
          </p:nvPr>
        </p:nvSpPr>
        <p:spPr/>
        <p:txBody>
          <a:bodyPr/>
          <a:lstStyle/>
          <a:p>
            <a:r>
              <a:rPr lang="pl-PL" dirty="0"/>
              <a:t>Organizacja (Organization)</a:t>
            </a:r>
            <a:endParaRPr lang="en-US" dirty="0"/>
          </a:p>
        </p:txBody>
      </p:sp>
      <p:sp>
        <p:nvSpPr>
          <p:cNvPr id="3" name="Content Placeholder 2">
            <a:extLst>
              <a:ext uri="{FF2B5EF4-FFF2-40B4-BE49-F238E27FC236}">
                <a16:creationId xmlns:a16="http://schemas.microsoft.com/office/drawing/2014/main" id="{2560FEE3-53C8-4DEA-91F9-A591F915F202}"/>
              </a:ext>
            </a:extLst>
          </p:cNvPr>
          <p:cNvSpPr>
            <a:spLocks noGrp="1"/>
          </p:cNvSpPr>
          <p:nvPr>
            <p:ph idx="1"/>
          </p:nvPr>
        </p:nvSpPr>
        <p:spPr/>
        <p:txBody>
          <a:bodyPr/>
          <a:lstStyle/>
          <a:p>
            <a:r>
              <a:rPr lang="pl-PL" dirty="0"/>
              <a:t>Reprezentuje biznesowy byt</a:t>
            </a:r>
          </a:p>
          <a:p>
            <a:pPr lvl="1"/>
            <a:r>
              <a:rPr lang="pl-PL" dirty="0"/>
              <a:t>Który korzysta z oferty/usług Microsoft</a:t>
            </a:r>
          </a:p>
          <a:p>
            <a:r>
              <a:rPr lang="pl-PL" dirty="0"/>
              <a:t>Identyfikowana przez jedną lub kilka domen</a:t>
            </a:r>
          </a:p>
          <a:p>
            <a:r>
              <a:rPr lang="pl-PL" dirty="0"/>
              <a:t>Jest „kontenerem” dla subskrypcji</a:t>
            </a:r>
            <a:endParaRPr lang="en-US" dirty="0"/>
          </a:p>
        </p:txBody>
      </p:sp>
    </p:spTree>
    <p:extLst>
      <p:ext uri="{BB962C8B-B14F-4D97-AF65-F5344CB8AC3E}">
        <p14:creationId xmlns:p14="http://schemas.microsoft.com/office/powerpoint/2010/main" val="13292433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3928-8464-4DCE-A307-B40822BBAE3C}"/>
              </a:ext>
            </a:extLst>
          </p:cNvPr>
          <p:cNvSpPr>
            <a:spLocks noGrp="1"/>
          </p:cNvSpPr>
          <p:nvPr>
            <p:ph type="title"/>
          </p:nvPr>
        </p:nvSpPr>
        <p:spPr/>
        <p:txBody>
          <a:bodyPr/>
          <a:lstStyle/>
          <a:p>
            <a:r>
              <a:rPr lang="pl-PL" dirty="0"/>
              <a:t>Enterprise </a:t>
            </a:r>
            <a:r>
              <a:rPr lang="pl-PL" dirty="0" err="1"/>
              <a:t>Enrollment</a:t>
            </a:r>
            <a:endParaRPr lang="en-US" dirty="0"/>
          </a:p>
        </p:txBody>
      </p:sp>
      <p:sp>
        <p:nvSpPr>
          <p:cNvPr id="3" name="Content Placeholder 2">
            <a:extLst>
              <a:ext uri="{FF2B5EF4-FFF2-40B4-BE49-F238E27FC236}">
                <a16:creationId xmlns:a16="http://schemas.microsoft.com/office/drawing/2014/main" id="{B8FF202B-036B-4C42-9E10-75FBCBED182B}"/>
              </a:ext>
            </a:extLst>
          </p:cNvPr>
          <p:cNvSpPr>
            <a:spLocks noGrp="1"/>
          </p:cNvSpPr>
          <p:nvPr>
            <p:ph idx="1"/>
          </p:nvPr>
        </p:nvSpPr>
        <p:spPr/>
        <p:txBody>
          <a:bodyPr/>
          <a:lstStyle/>
          <a:p>
            <a:r>
              <a:rPr lang="pl-PL" dirty="0" err="1">
                <a:solidFill>
                  <a:schemeClr val="accent2"/>
                </a:solidFill>
              </a:rPr>
              <a:t>Azure</a:t>
            </a:r>
            <a:r>
              <a:rPr lang="pl-PL" dirty="0">
                <a:solidFill>
                  <a:schemeClr val="accent2"/>
                </a:solidFill>
              </a:rPr>
              <a:t> Enterprise </a:t>
            </a:r>
            <a:r>
              <a:rPr lang="pl-PL" dirty="0" err="1">
                <a:solidFill>
                  <a:schemeClr val="accent2"/>
                </a:solidFill>
              </a:rPr>
              <a:t>Enrollment</a:t>
            </a:r>
            <a:r>
              <a:rPr lang="pl-PL" dirty="0">
                <a:solidFill>
                  <a:schemeClr val="accent2"/>
                </a:solidFill>
              </a:rPr>
              <a:t> </a:t>
            </a:r>
            <a:r>
              <a:rPr lang="pl-PL" dirty="0"/>
              <a:t>– kontrakt</a:t>
            </a:r>
          </a:p>
          <a:p>
            <a:pPr lvl="1"/>
            <a:r>
              <a:rPr lang="pl-PL" dirty="0"/>
              <a:t>Departamenty</a:t>
            </a:r>
          </a:p>
          <a:p>
            <a:pPr lvl="2"/>
            <a:r>
              <a:rPr lang="pl-PL" dirty="0"/>
              <a:t>Konta</a:t>
            </a:r>
          </a:p>
          <a:p>
            <a:pPr lvl="3"/>
            <a:r>
              <a:rPr lang="pl-PL" dirty="0">
                <a:solidFill>
                  <a:schemeClr val="accent2"/>
                </a:solidFill>
              </a:rPr>
              <a:t>Subskrypcje</a:t>
            </a:r>
          </a:p>
          <a:p>
            <a:pPr lvl="4"/>
            <a:r>
              <a:rPr lang="pl-PL" dirty="0"/>
              <a:t>Resource </a:t>
            </a:r>
            <a:r>
              <a:rPr lang="pl-PL" dirty="0" err="1"/>
              <a:t>Groups</a:t>
            </a:r>
            <a:endParaRPr lang="pl-PL" dirty="0"/>
          </a:p>
          <a:p>
            <a:endParaRPr lang="pl-PL" dirty="0"/>
          </a:p>
          <a:p>
            <a:endParaRPr lang="pl-PL" dirty="0"/>
          </a:p>
          <a:p>
            <a:endParaRPr lang="pl-PL" dirty="0"/>
          </a:p>
          <a:p>
            <a:r>
              <a:rPr lang="pl-PL" dirty="0"/>
              <a:t>Subskrypcja jest podstawą dostępu do usług</a:t>
            </a:r>
            <a:endParaRPr lang="en-US" dirty="0"/>
          </a:p>
        </p:txBody>
      </p:sp>
      <p:pic>
        <p:nvPicPr>
          <p:cNvPr id="5" name="Picture 4">
            <a:extLst>
              <a:ext uri="{FF2B5EF4-FFF2-40B4-BE49-F238E27FC236}">
                <a16:creationId xmlns:a16="http://schemas.microsoft.com/office/drawing/2014/main" id="{16BF6DF7-7DE7-4336-8D9B-2EE29DAF9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952" y="3645024"/>
            <a:ext cx="6438095" cy="1047619"/>
          </a:xfrm>
          <a:prstGeom prst="rect">
            <a:avLst/>
          </a:prstGeom>
        </p:spPr>
      </p:pic>
    </p:spTree>
    <p:extLst>
      <p:ext uri="{BB962C8B-B14F-4D97-AF65-F5344CB8AC3E}">
        <p14:creationId xmlns:p14="http://schemas.microsoft.com/office/powerpoint/2010/main" val="13274164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6ED4-EF5C-457C-B6BA-5078E8C0CEFD}"/>
              </a:ext>
            </a:extLst>
          </p:cNvPr>
          <p:cNvSpPr>
            <a:spLocks noGrp="1"/>
          </p:cNvSpPr>
          <p:nvPr>
            <p:ph type="title"/>
          </p:nvPr>
        </p:nvSpPr>
        <p:spPr/>
        <p:txBody>
          <a:bodyPr/>
          <a:lstStyle/>
          <a:p>
            <a:r>
              <a:rPr lang="pl-PL" dirty="0"/>
              <a:t>Duże firmy: 3 sposoby</a:t>
            </a:r>
            <a:endParaRPr lang="en-US" dirty="0"/>
          </a:p>
        </p:txBody>
      </p:sp>
      <p:pic>
        <p:nvPicPr>
          <p:cNvPr id="5" name="Content Placeholder 4">
            <a:extLst>
              <a:ext uri="{FF2B5EF4-FFF2-40B4-BE49-F238E27FC236}">
                <a16:creationId xmlns:a16="http://schemas.microsoft.com/office/drawing/2014/main" id="{A6F7DF06-73C9-4DEF-800B-BC2676B6CF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291" y="1124744"/>
            <a:ext cx="4000000" cy="3295238"/>
          </a:xfrm>
        </p:spPr>
      </p:pic>
      <p:pic>
        <p:nvPicPr>
          <p:cNvPr id="9" name="Picture 8">
            <a:extLst>
              <a:ext uri="{FF2B5EF4-FFF2-40B4-BE49-F238E27FC236}">
                <a16:creationId xmlns:a16="http://schemas.microsoft.com/office/drawing/2014/main" id="{3B5478C7-E509-411B-BF40-006D451FC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132856"/>
            <a:ext cx="4000000" cy="3257143"/>
          </a:xfrm>
          <a:prstGeom prst="rect">
            <a:avLst/>
          </a:prstGeom>
        </p:spPr>
      </p:pic>
      <p:pic>
        <p:nvPicPr>
          <p:cNvPr id="7" name="Picture 6">
            <a:extLst>
              <a:ext uri="{FF2B5EF4-FFF2-40B4-BE49-F238E27FC236}">
                <a16:creationId xmlns:a16="http://schemas.microsoft.com/office/drawing/2014/main" id="{0BEF4790-5F8A-4F92-A614-42B560BAD3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472" y="3284984"/>
            <a:ext cx="4000000" cy="3266667"/>
          </a:xfrm>
          <a:prstGeom prst="rect">
            <a:avLst/>
          </a:prstGeom>
        </p:spPr>
      </p:pic>
    </p:spTree>
    <p:extLst>
      <p:ext uri="{BB962C8B-B14F-4D97-AF65-F5344CB8AC3E}">
        <p14:creationId xmlns:p14="http://schemas.microsoft.com/office/powerpoint/2010/main" val="220490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9790-ECC3-4C34-9E96-0BA5057B9B8B}"/>
              </a:ext>
            </a:extLst>
          </p:cNvPr>
          <p:cNvSpPr>
            <a:spLocks noGrp="1"/>
          </p:cNvSpPr>
          <p:nvPr>
            <p:ph type="title"/>
          </p:nvPr>
        </p:nvSpPr>
        <p:spPr/>
        <p:txBody>
          <a:bodyPr/>
          <a:lstStyle/>
          <a:p>
            <a:r>
              <a:rPr lang="pl-PL" dirty="0"/>
              <a:t>Czym jest subskrypcja?</a:t>
            </a:r>
            <a:endParaRPr lang="en-US" dirty="0"/>
          </a:p>
        </p:txBody>
      </p:sp>
      <p:sp>
        <p:nvSpPr>
          <p:cNvPr id="3" name="Content Placeholder 2">
            <a:extLst>
              <a:ext uri="{FF2B5EF4-FFF2-40B4-BE49-F238E27FC236}">
                <a16:creationId xmlns:a16="http://schemas.microsoft.com/office/drawing/2014/main" id="{5DC9BF5E-C3BE-41C9-B06D-8F29D5B72346}"/>
              </a:ext>
            </a:extLst>
          </p:cNvPr>
          <p:cNvSpPr>
            <a:spLocks noGrp="1"/>
          </p:cNvSpPr>
          <p:nvPr>
            <p:ph idx="1"/>
          </p:nvPr>
        </p:nvSpPr>
        <p:spPr/>
        <p:txBody>
          <a:bodyPr/>
          <a:lstStyle/>
          <a:p>
            <a:r>
              <a:rPr lang="pl-PL" dirty="0"/>
              <a:t>To podstawowy byt w chmurze </a:t>
            </a:r>
          </a:p>
          <a:p>
            <a:pPr lvl="1"/>
            <a:r>
              <a:rPr lang="pl-PL" dirty="0"/>
              <a:t>Konieczna, aby dać dostęp do zasobów</a:t>
            </a:r>
          </a:p>
          <a:p>
            <a:pPr lvl="1"/>
            <a:r>
              <a:rPr lang="pl-PL" dirty="0"/>
              <a:t>Można w jej ramach mieć tzw. Resource </a:t>
            </a:r>
            <a:r>
              <a:rPr lang="pl-PL" dirty="0" err="1"/>
              <a:t>Groups</a:t>
            </a:r>
            <a:endParaRPr lang="pl-PL" dirty="0"/>
          </a:p>
          <a:p>
            <a:pPr lvl="1"/>
            <a:r>
              <a:rPr lang="pl-PL" dirty="0"/>
              <a:t>Na jej poziomie jest </a:t>
            </a:r>
            <a:r>
              <a:rPr lang="pl-PL" dirty="0">
                <a:solidFill>
                  <a:schemeClr val="accent2"/>
                </a:solidFill>
              </a:rPr>
              <a:t>rozliczenie/billing*</a:t>
            </a:r>
          </a:p>
          <a:p>
            <a:r>
              <a:rPr lang="pl-PL" dirty="0" err="1"/>
              <a:t>Account</a:t>
            </a:r>
            <a:r>
              <a:rPr lang="pl-PL" dirty="0"/>
              <a:t> </a:t>
            </a:r>
            <a:r>
              <a:rPr lang="pl-PL" dirty="0" err="1"/>
              <a:t>Owner</a:t>
            </a:r>
            <a:r>
              <a:rPr lang="pl-PL" dirty="0"/>
              <a:t> – właściciel (tylko jeden)</a:t>
            </a:r>
          </a:p>
          <a:p>
            <a:pPr lvl="1"/>
            <a:r>
              <a:rPr lang="pl-PL" dirty="0"/>
              <a:t>Ale można dodać wielu użytkowników!</a:t>
            </a:r>
          </a:p>
          <a:p>
            <a:r>
              <a:rPr lang="pl-PL" dirty="0"/>
              <a:t>Konto daje dostęp do usług i subskrypcji</a:t>
            </a:r>
          </a:p>
          <a:p>
            <a:pPr lvl="1"/>
            <a:r>
              <a:rPr lang="pl-PL" dirty="0"/>
              <a:t>Identyfikuje określonego użytkownika</a:t>
            </a:r>
          </a:p>
          <a:p>
            <a:pPr lvl="1"/>
            <a:r>
              <a:rPr lang="pl-PL" dirty="0"/>
              <a:t>Może dawać dostęp do wielu subskrypcji</a:t>
            </a:r>
          </a:p>
        </p:txBody>
      </p:sp>
    </p:spTree>
    <p:extLst>
      <p:ext uri="{BB962C8B-B14F-4D97-AF65-F5344CB8AC3E}">
        <p14:creationId xmlns:p14="http://schemas.microsoft.com/office/powerpoint/2010/main" val="258473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68A4-DFE8-4C72-AE02-5D8DAC7AE318}"/>
              </a:ext>
            </a:extLst>
          </p:cNvPr>
          <p:cNvSpPr>
            <a:spLocks noGrp="1"/>
          </p:cNvSpPr>
          <p:nvPr>
            <p:ph type="title"/>
          </p:nvPr>
        </p:nvSpPr>
        <p:spPr/>
        <p:txBody>
          <a:bodyPr/>
          <a:lstStyle/>
          <a:p>
            <a:r>
              <a:rPr lang="pl-PL" dirty="0"/>
              <a:t>Przykład</a:t>
            </a:r>
            <a:endParaRPr lang="en-US" dirty="0"/>
          </a:p>
        </p:txBody>
      </p:sp>
      <p:sp>
        <p:nvSpPr>
          <p:cNvPr id="3" name="Content Placeholder 2">
            <a:extLst>
              <a:ext uri="{FF2B5EF4-FFF2-40B4-BE49-F238E27FC236}">
                <a16:creationId xmlns:a16="http://schemas.microsoft.com/office/drawing/2014/main" id="{0D0ACD9E-61DC-4B51-9035-F855BAB4B240}"/>
              </a:ext>
            </a:extLst>
          </p:cNvPr>
          <p:cNvSpPr>
            <a:spLocks noGrp="1"/>
          </p:cNvSpPr>
          <p:nvPr>
            <p:ph idx="1"/>
          </p:nvPr>
        </p:nvSpPr>
        <p:spPr/>
        <p:txBody>
          <a:bodyPr/>
          <a:lstStyle/>
          <a:p>
            <a:endParaRPr lang="en-US"/>
          </a:p>
        </p:txBody>
      </p:sp>
      <p:pic>
        <p:nvPicPr>
          <p:cNvPr id="2050" name="Picture 2" descr="https://msdnshared.blob.core.windows.net/media/MSDNBlogsFS/prod.evol.blogs.msdn.com/CommunityServer.Blogs.Components.WeblogFiles/00/00/01/52/17/5141.Azure%20Subscription%202.jpg">
            <a:extLst>
              <a:ext uri="{FF2B5EF4-FFF2-40B4-BE49-F238E27FC236}">
                <a16:creationId xmlns:a16="http://schemas.microsoft.com/office/drawing/2014/main" id="{4236193E-DE1F-4142-B8A4-02D358FB2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52736"/>
            <a:ext cx="8220166"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1040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E9D19-308E-4953-90BF-7063CC68FB8B}"/>
              </a:ext>
            </a:extLst>
          </p:cNvPr>
          <p:cNvSpPr>
            <a:spLocks noGrp="1"/>
          </p:cNvSpPr>
          <p:nvPr>
            <p:ph type="title"/>
          </p:nvPr>
        </p:nvSpPr>
        <p:spPr/>
        <p:txBody>
          <a:bodyPr/>
          <a:lstStyle/>
          <a:p>
            <a:r>
              <a:rPr lang="pl-PL" dirty="0" err="1"/>
              <a:t>Tenant</a:t>
            </a:r>
            <a:endParaRPr lang="en-US" dirty="0"/>
          </a:p>
        </p:txBody>
      </p:sp>
      <p:sp>
        <p:nvSpPr>
          <p:cNvPr id="3" name="Content Placeholder 2">
            <a:extLst>
              <a:ext uri="{FF2B5EF4-FFF2-40B4-BE49-F238E27FC236}">
                <a16:creationId xmlns:a16="http://schemas.microsoft.com/office/drawing/2014/main" id="{0F54CD86-5772-45DF-ACF8-DD42017F84BE}"/>
              </a:ext>
            </a:extLst>
          </p:cNvPr>
          <p:cNvSpPr>
            <a:spLocks noGrp="1"/>
          </p:cNvSpPr>
          <p:nvPr>
            <p:ph idx="1"/>
          </p:nvPr>
        </p:nvSpPr>
        <p:spPr/>
        <p:txBody>
          <a:bodyPr/>
          <a:lstStyle/>
          <a:p>
            <a:r>
              <a:rPr lang="pl-PL" dirty="0"/>
              <a:t>Wydzielona przestrzeń / domena w chmurze</a:t>
            </a:r>
          </a:p>
          <a:p>
            <a:pPr lvl="1"/>
            <a:r>
              <a:rPr lang="pl-PL" dirty="0"/>
              <a:t>Przy zakładaniu ważna jest nazwa (unikalna)</a:t>
            </a:r>
          </a:p>
          <a:p>
            <a:pPr lvl="1"/>
            <a:r>
              <a:rPr lang="pl-PL" dirty="0">
                <a:solidFill>
                  <a:schemeClr val="accent2"/>
                </a:solidFill>
              </a:rPr>
              <a:t>wybranaNazwa</a:t>
            </a:r>
            <a:r>
              <a:rPr lang="pl-PL" dirty="0"/>
              <a:t>.onmicrosoft.com</a:t>
            </a:r>
          </a:p>
          <a:p>
            <a:pPr lvl="1"/>
            <a:r>
              <a:rPr lang="pl-PL" dirty="0"/>
              <a:t>Nie płacimy za </a:t>
            </a:r>
            <a:r>
              <a:rPr lang="pl-PL" dirty="0" err="1"/>
              <a:t>tenanta</a:t>
            </a:r>
            <a:endParaRPr lang="pl-PL" dirty="0"/>
          </a:p>
          <a:p>
            <a:r>
              <a:rPr lang="pl-PL" dirty="0"/>
              <a:t>Izoluje inne środowiska w chmurze</a:t>
            </a:r>
          </a:p>
          <a:p>
            <a:pPr lvl="1"/>
            <a:r>
              <a:rPr lang="pl-PL" dirty="0"/>
              <a:t>W ramach </a:t>
            </a:r>
            <a:r>
              <a:rPr lang="pl-PL" dirty="0" err="1"/>
              <a:t>tenanta</a:t>
            </a:r>
            <a:r>
              <a:rPr lang="pl-PL" dirty="0"/>
              <a:t> tworzeni są użytkownicy</a:t>
            </a:r>
          </a:p>
          <a:p>
            <a:pPr lvl="1"/>
            <a:r>
              <a:rPr lang="pl-PL" dirty="0"/>
              <a:t>W ramach </a:t>
            </a:r>
            <a:r>
              <a:rPr lang="pl-PL" dirty="0" err="1"/>
              <a:t>tenanta</a:t>
            </a:r>
            <a:r>
              <a:rPr lang="pl-PL" dirty="0"/>
              <a:t> można korzystać z grup</a:t>
            </a:r>
          </a:p>
          <a:p>
            <a:pPr lvl="1"/>
            <a:r>
              <a:rPr lang="pl-PL" dirty="0"/>
              <a:t>Mogą być dodane różne domeny</a:t>
            </a:r>
          </a:p>
          <a:p>
            <a:r>
              <a:rPr lang="pl-PL" dirty="0" err="1"/>
              <a:t>Tenant</a:t>
            </a:r>
            <a:r>
              <a:rPr lang="pl-PL" dirty="0"/>
              <a:t> może zawierać </a:t>
            </a:r>
            <a:r>
              <a:rPr lang="pl-PL" dirty="0">
                <a:solidFill>
                  <a:schemeClr val="accent2"/>
                </a:solidFill>
              </a:rPr>
              <a:t>wiele subskrypcji</a:t>
            </a:r>
          </a:p>
          <a:p>
            <a:endParaRPr lang="en-US" dirty="0"/>
          </a:p>
        </p:txBody>
      </p:sp>
    </p:spTree>
    <p:extLst>
      <p:ext uri="{BB962C8B-B14F-4D97-AF65-F5344CB8AC3E}">
        <p14:creationId xmlns:p14="http://schemas.microsoft.com/office/powerpoint/2010/main" val="8677064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4E719D-C299-4C9A-894A-2E8BDAC00BB4}"/>
              </a:ext>
            </a:extLst>
          </p:cNvPr>
          <p:cNvSpPr>
            <a:spLocks noGrp="1"/>
          </p:cNvSpPr>
          <p:nvPr>
            <p:ph type="body" idx="1"/>
          </p:nvPr>
        </p:nvSpPr>
        <p:spPr/>
        <p:txBody>
          <a:bodyPr/>
          <a:lstStyle/>
          <a:p>
            <a:r>
              <a:rPr lang="pl-PL" dirty="0"/>
              <a:t>Subskrypcja studencka w WSB</a:t>
            </a:r>
            <a:endParaRPr lang="en-US" dirty="0"/>
          </a:p>
        </p:txBody>
      </p:sp>
    </p:spTree>
    <p:extLst>
      <p:ext uri="{BB962C8B-B14F-4D97-AF65-F5344CB8AC3E}">
        <p14:creationId xmlns:p14="http://schemas.microsoft.com/office/powerpoint/2010/main" val="10723419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D4BA-ADE7-47E4-B235-7F248E76460B}"/>
              </a:ext>
            </a:extLst>
          </p:cNvPr>
          <p:cNvSpPr>
            <a:spLocks noGrp="1"/>
          </p:cNvSpPr>
          <p:nvPr>
            <p:ph type="title"/>
          </p:nvPr>
        </p:nvSpPr>
        <p:spPr/>
        <p:txBody>
          <a:bodyPr/>
          <a:lstStyle/>
          <a:p>
            <a:r>
              <a:rPr lang="pl-PL" dirty="0"/>
              <a:t>Ceny i koszty</a:t>
            </a:r>
            <a:endParaRPr lang="en-US" dirty="0"/>
          </a:p>
        </p:txBody>
      </p:sp>
      <p:sp>
        <p:nvSpPr>
          <p:cNvPr id="3" name="Text Placeholder 2">
            <a:extLst>
              <a:ext uri="{FF2B5EF4-FFF2-40B4-BE49-F238E27FC236}">
                <a16:creationId xmlns:a16="http://schemas.microsoft.com/office/drawing/2014/main" id="{67144FA8-2B16-44F8-9B99-1D41B9010177}"/>
              </a:ext>
            </a:extLst>
          </p:cNvPr>
          <p:cNvSpPr>
            <a:spLocks noGrp="1"/>
          </p:cNvSpPr>
          <p:nvPr>
            <p:ph type="body" idx="1"/>
          </p:nvPr>
        </p:nvSpPr>
        <p:spPr/>
        <p:txBody>
          <a:bodyPr/>
          <a:lstStyle/>
          <a:p>
            <a:r>
              <a:rPr lang="pl-PL" dirty="0"/>
              <a:t>Kupowanie, szacowanie i optymalizacja</a:t>
            </a:r>
            <a:endParaRPr lang="en-US" dirty="0"/>
          </a:p>
        </p:txBody>
      </p:sp>
    </p:spTree>
    <p:extLst>
      <p:ext uri="{BB962C8B-B14F-4D97-AF65-F5344CB8AC3E}">
        <p14:creationId xmlns:p14="http://schemas.microsoft.com/office/powerpoint/2010/main" val="11264296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DE7B-2545-4433-B3B3-5D97BDF64943}"/>
              </a:ext>
            </a:extLst>
          </p:cNvPr>
          <p:cNvSpPr>
            <a:spLocks noGrp="1"/>
          </p:cNvSpPr>
          <p:nvPr>
            <p:ph type="title"/>
          </p:nvPr>
        </p:nvSpPr>
        <p:spPr/>
        <p:txBody>
          <a:bodyPr/>
          <a:lstStyle/>
          <a:p>
            <a:r>
              <a:rPr lang="pl-PL" dirty="0"/>
              <a:t>O czym opowiem</a:t>
            </a:r>
            <a:endParaRPr lang="en-US" dirty="0"/>
          </a:p>
        </p:txBody>
      </p:sp>
      <p:sp>
        <p:nvSpPr>
          <p:cNvPr id="3" name="Content Placeholder 2">
            <a:extLst>
              <a:ext uri="{FF2B5EF4-FFF2-40B4-BE49-F238E27FC236}">
                <a16:creationId xmlns:a16="http://schemas.microsoft.com/office/drawing/2014/main" id="{741EA2BF-4BE8-4F8E-AFA9-3E93FFF23745}"/>
              </a:ext>
            </a:extLst>
          </p:cNvPr>
          <p:cNvSpPr>
            <a:spLocks noGrp="1"/>
          </p:cNvSpPr>
          <p:nvPr>
            <p:ph idx="1"/>
          </p:nvPr>
        </p:nvSpPr>
        <p:spPr/>
        <p:txBody>
          <a:bodyPr/>
          <a:lstStyle/>
          <a:p>
            <a:r>
              <a:rPr lang="pl-PL" dirty="0"/>
              <a:t>Ceny usług</a:t>
            </a:r>
          </a:p>
          <a:p>
            <a:pPr lvl="1"/>
            <a:r>
              <a:rPr lang="pl-PL" dirty="0"/>
              <a:t>Sposoby zakupu</a:t>
            </a:r>
          </a:p>
          <a:p>
            <a:pPr lvl="1"/>
            <a:r>
              <a:rPr lang="pl-PL" dirty="0"/>
              <a:t>Kalkulator</a:t>
            </a:r>
          </a:p>
          <a:p>
            <a:r>
              <a:rPr lang="pl-PL" dirty="0"/>
              <a:t>Optymalizacja kosztów</a:t>
            </a:r>
          </a:p>
          <a:p>
            <a:pPr lvl="1"/>
            <a:r>
              <a:rPr lang="pl-PL" dirty="0"/>
              <a:t>Podstawowe metody</a:t>
            </a:r>
          </a:p>
          <a:p>
            <a:pPr lvl="1"/>
            <a:r>
              <a:rPr lang="pl-PL" dirty="0" err="1"/>
              <a:t>Azure</a:t>
            </a:r>
            <a:r>
              <a:rPr lang="pl-PL" dirty="0"/>
              <a:t> Advisor i </a:t>
            </a:r>
            <a:r>
              <a:rPr lang="pl-PL" dirty="0" err="1"/>
              <a:t>Azure</a:t>
            </a:r>
            <a:r>
              <a:rPr lang="pl-PL" dirty="0"/>
              <a:t> </a:t>
            </a:r>
            <a:r>
              <a:rPr lang="pl-PL" dirty="0" err="1"/>
              <a:t>Policies</a:t>
            </a:r>
            <a:endParaRPr lang="pl-PL" dirty="0"/>
          </a:p>
          <a:p>
            <a:pPr lvl="1"/>
            <a:r>
              <a:rPr lang="pl-PL" dirty="0"/>
              <a:t>Licencje</a:t>
            </a:r>
          </a:p>
          <a:p>
            <a:pPr lvl="1"/>
            <a:r>
              <a:rPr lang="pl-PL" dirty="0"/>
              <a:t>Optymalizacja rozwiązań</a:t>
            </a:r>
          </a:p>
          <a:p>
            <a:pPr lvl="1"/>
            <a:r>
              <a:rPr lang="pl-PL" dirty="0"/>
              <a:t>Porządki w chmurze!</a:t>
            </a:r>
            <a:endParaRPr lang="en-US" dirty="0"/>
          </a:p>
        </p:txBody>
      </p:sp>
    </p:spTree>
    <p:extLst>
      <p:ext uri="{BB962C8B-B14F-4D97-AF65-F5344CB8AC3E}">
        <p14:creationId xmlns:p14="http://schemas.microsoft.com/office/powerpoint/2010/main" val="984685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Pytanie – jak?</a:t>
            </a:r>
          </a:p>
        </p:txBody>
      </p:sp>
      <p:pic>
        <p:nvPicPr>
          <p:cNvPr id="4" name="Picture 11" descr="C:\Users\gianpc\AppData\Local\Microsoft\Windows\Temporary Internet Files\Content.IE5\JIKXQZTX\MPj04387190000[1].jpg"/>
          <p:cNvPicPr>
            <a:picLocks noChangeAspect="1" noChangeArrowheads="1"/>
          </p:cNvPicPr>
          <p:nvPr/>
        </p:nvPicPr>
        <p:blipFill>
          <a:blip r:embed="rId2" cstate="print"/>
          <a:srcRect t="28333" b="10000"/>
          <a:stretch>
            <a:fillRect/>
          </a:stretch>
        </p:blipFill>
        <p:spPr bwMode="auto">
          <a:xfrm>
            <a:off x="381000" y="1139046"/>
            <a:ext cx="4201297" cy="259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8" descr="C:\Users\gianpc\AppData\Local\Microsoft\Windows\Temporary Internet Files\Content.IE5\S4RHOBJS\MPj04019060000[1].jpg"/>
          <p:cNvPicPr>
            <a:picLocks noChangeAspect="1" noChangeArrowheads="1"/>
          </p:cNvPicPr>
          <p:nvPr/>
        </p:nvPicPr>
        <p:blipFill>
          <a:blip r:embed="rId3" cstate="print"/>
          <a:srcRect/>
          <a:stretch>
            <a:fillRect/>
          </a:stretch>
        </p:blipFill>
        <p:spPr bwMode="auto">
          <a:xfrm>
            <a:off x="5000628" y="1124744"/>
            <a:ext cx="3901440" cy="2599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 name="Group 17"/>
          <p:cNvGrpSpPr/>
          <p:nvPr/>
        </p:nvGrpSpPr>
        <p:grpSpPr>
          <a:xfrm>
            <a:off x="357158" y="5445224"/>
            <a:ext cx="8668027" cy="872669"/>
            <a:chOff x="457200" y="5602843"/>
            <a:chExt cx="8321248" cy="872669"/>
          </a:xfrm>
        </p:grpSpPr>
        <p:cxnSp>
          <p:nvCxnSpPr>
            <p:cNvPr id="8" name="Straight Arrow Connector 7"/>
            <p:cNvCxnSpPr/>
            <p:nvPr/>
          </p:nvCxnSpPr>
          <p:spPr>
            <a:xfrm>
              <a:off x="457200" y="6029980"/>
              <a:ext cx="8229600" cy="1588"/>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63513" y="6066829"/>
              <a:ext cx="2653324" cy="400110"/>
            </a:xfrm>
            <a:prstGeom prst="rect">
              <a:avLst/>
            </a:prstGeom>
            <a:noFill/>
          </p:spPr>
          <p:txBody>
            <a:bodyPr wrap="none" rtlCol="0">
              <a:spAutoFit/>
            </a:bodyPr>
            <a:lstStyle/>
            <a:p>
              <a:r>
                <a:rPr lang="pl-PL" sz="2000" dirty="0">
                  <a:latin typeface="+mj-lt"/>
                </a:rPr>
                <a:t>Efektywność kosztowa</a:t>
              </a:r>
              <a:endParaRPr lang="en-US" sz="2000" dirty="0">
                <a:latin typeface="+mj-lt"/>
              </a:endParaRPr>
            </a:p>
          </p:txBody>
        </p:sp>
        <p:sp>
          <p:nvSpPr>
            <p:cNvPr id="10" name="TextBox 9"/>
            <p:cNvSpPr txBox="1"/>
            <p:nvPr/>
          </p:nvSpPr>
          <p:spPr>
            <a:xfrm>
              <a:off x="685800" y="6106180"/>
              <a:ext cx="731272" cy="369332"/>
            </a:xfrm>
            <a:prstGeom prst="rect">
              <a:avLst/>
            </a:prstGeom>
            <a:noFill/>
          </p:spPr>
          <p:txBody>
            <a:bodyPr wrap="none" rtlCol="0">
              <a:spAutoFit/>
            </a:bodyPr>
            <a:lstStyle/>
            <a:p>
              <a:r>
                <a:rPr lang="pl-PL" dirty="0">
                  <a:latin typeface="+mj-lt"/>
                </a:rPr>
                <a:t>Niska</a:t>
              </a:r>
              <a:endParaRPr lang="en-US" dirty="0">
                <a:latin typeface="+mj-lt"/>
              </a:endParaRPr>
            </a:p>
          </p:txBody>
        </p:sp>
        <p:sp>
          <p:nvSpPr>
            <p:cNvPr id="11" name="TextBox 10"/>
            <p:cNvSpPr txBox="1"/>
            <p:nvPr/>
          </p:nvSpPr>
          <p:spPr>
            <a:xfrm>
              <a:off x="7997932" y="6106180"/>
              <a:ext cx="780516" cy="369332"/>
            </a:xfrm>
            <a:prstGeom prst="rect">
              <a:avLst/>
            </a:prstGeom>
            <a:noFill/>
          </p:spPr>
          <p:txBody>
            <a:bodyPr wrap="none" rtlCol="0">
              <a:spAutoFit/>
            </a:bodyPr>
            <a:lstStyle/>
            <a:p>
              <a:r>
                <a:rPr lang="pl-PL" dirty="0">
                  <a:latin typeface="+mj-lt"/>
                </a:rPr>
                <a:t>Dobra</a:t>
              </a:r>
              <a:endParaRPr lang="en-US" dirty="0">
                <a:latin typeface="+mj-lt"/>
              </a:endParaRPr>
            </a:p>
          </p:txBody>
        </p:sp>
        <p:sp>
          <p:nvSpPr>
            <p:cNvPr id="12" name="TextBox 11"/>
            <p:cNvSpPr txBox="1"/>
            <p:nvPr/>
          </p:nvSpPr>
          <p:spPr>
            <a:xfrm>
              <a:off x="3862605" y="5602843"/>
              <a:ext cx="1094446" cy="400110"/>
            </a:xfrm>
            <a:prstGeom prst="rect">
              <a:avLst/>
            </a:prstGeom>
            <a:noFill/>
          </p:spPr>
          <p:txBody>
            <a:bodyPr wrap="none" rtlCol="0">
              <a:spAutoFit/>
            </a:bodyPr>
            <a:lstStyle/>
            <a:p>
              <a:r>
                <a:rPr lang="pl-PL" sz="2000" dirty="0">
                  <a:latin typeface="+mj-lt"/>
                </a:rPr>
                <a:t>Kontrola</a:t>
              </a:r>
              <a:endParaRPr lang="en-US" sz="2000" dirty="0">
                <a:latin typeface="+mj-lt"/>
              </a:endParaRPr>
            </a:p>
          </p:txBody>
        </p:sp>
        <p:sp>
          <p:nvSpPr>
            <p:cNvPr id="13" name="TextBox 12"/>
            <p:cNvSpPr txBox="1"/>
            <p:nvPr/>
          </p:nvSpPr>
          <p:spPr>
            <a:xfrm>
              <a:off x="685800" y="5602843"/>
              <a:ext cx="963211" cy="369332"/>
            </a:xfrm>
            <a:prstGeom prst="rect">
              <a:avLst/>
            </a:prstGeom>
            <a:noFill/>
          </p:spPr>
          <p:txBody>
            <a:bodyPr wrap="none" rtlCol="0">
              <a:spAutoFit/>
            </a:bodyPr>
            <a:lstStyle/>
            <a:p>
              <a:r>
                <a:rPr lang="pl-PL" dirty="0">
                  <a:latin typeface="+mj-lt"/>
                </a:rPr>
                <a:t>Wysoka</a:t>
              </a:r>
              <a:endParaRPr lang="en-US" dirty="0">
                <a:latin typeface="+mj-lt"/>
              </a:endParaRPr>
            </a:p>
          </p:txBody>
        </p:sp>
        <p:sp>
          <p:nvSpPr>
            <p:cNvPr id="14" name="TextBox 13"/>
            <p:cNvSpPr txBox="1"/>
            <p:nvPr/>
          </p:nvSpPr>
          <p:spPr>
            <a:xfrm>
              <a:off x="8001000" y="5602843"/>
              <a:ext cx="731272" cy="369332"/>
            </a:xfrm>
            <a:prstGeom prst="rect">
              <a:avLst/>
            </a:prstGeom>
            <a:noFill/>
          </p:spPr>
          <p:txBody>
            <a:bodyPr wrap="none" rtlCol="0">
              <a:spAutoFit/>
            </a:bodyPr>
            <a:lstStyle/>
            <a:p>
              <a:r>
                <a:rPr lang="pl-PL" dirty="0">
                  <a:latin typeface="+mj-lt"/>
                </a:rPr>
                <a:t>Niska</a:t>
              </a:r>
              <a:endParaRPr lang="en-US" dirty="0">
                <a:latin typeface="+mj-lt"/>
              </a:endParaRPr>
            </a:p>
          </p:txBody>
        </p:sp>
      </p:grpSp>
      <p:sp>
        <p:nvSpPr>
          <p:cNvPr id="17" name="Content Placeholder 2"/>
          <p:cNvSpPr>
            <a:spLocks noGrp="1"/>
          </p:cNvSpPr>
          <p:nvPr>
            <p:ph idx="1"/>
          </p:nvPr>
        </p:nvSpPr>
        <p:spPr>
          <a:xfrm>
            <a:off x="528638" y="3872722"/>
            <a:ext cx="4043362" cy="1571636"/>
          </a:xfrm>
        </p:spPr>
        <p:txBody>
          <a:bodyPr>
            <a:noAutofit/>
          </a:bodyPr>
          <a:lstStyle/>
          <a:p>
            <a:r>
              <a:rPr lang="pl-PL" sz="1800" dirty="0"/>
              <a:t>Jeden litr paliwa</a:t>
            </a:r>
          </a:p>
          <a:p>
            <a:pPr lvl="1"/>
            <a:r>
              <a:rPr lang="pl-PL" sz="1600" dirty="0"/>
              <a:t>250kg ładunku na 30 km</a:t>
            </a:r>
          </a:p>
          <a:p>
            <a:r>
              <a:rPr lang="pl-PL" sz="1800" dirty="0"/>
              <a:t>Ale</a:t>
            </a:r>
          </a:p>
          <a:p>
            <a:pPr lvl="1"/>
            <a:r>
              <a:rPr lang="pl-PL" sz="1600" dirty="0"/>
              <a:t>Jedzie dowolną drogą</a:t>
            </a:r>
          </a:p>
          <a:p>
            <a:pPr lvl="1"/>
            <a:r>
              <a:rPr lang="pl-PL" sz="1600" dirty="0"/>
              <a:t>Jedzie w dowolnym czasie</a:t>
            </a:r>
          </a:p>
        </p:txBody>
      </p:sp>
      <p:sp>
        <p:nvSpPr>
          <p:cNvPr id="18" name="Content Placeholder 2"/>
          <p:cNvSpPr txBox="1">
            <a:spLocks/>
          </p:cNvSpPr>
          <p:nvPr/>
        </p:nvSpPr>
        <p:spPr>
          <a:xfrm>
            <a:off x="4957794" y="3872722"/>
            <a:ext cx="4043362" cy="1571636"/>
          </a:xfrm>
          <a:prstGeom prst="rect">
            <a:avLst/>
          </a:prstGeom>
        </p:spPr>
        <p:txBody>
          <a:bodyPr vert="horz" lIns="54864" tIns="91440" rtlCol="0">
            <a:no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kumimoji="0" lang="pl-PL" b="0" i="0" u="none" strike="noStrike" kern="1200" cap="none" spc="0" normalizeH="0" baseline="0" noProof="0" dirty="0">
                <a:ln>
                  <a:noFill/>
                </a:ln>
                <a:solidFill>
                  <a:schemeClr val="tx1"/>
                </a:solidFill>
                <a:effectLst/>
                <a:uLnTx/>
                <a:uFillTx/>
                <a:latin typeface="+mn-lt"/>
                <a:ea typeface="+mn-ea"/>
                <a:cs typeface="+mn-cs"/>
              </a:rPr>
              <a:t>Jeden litr paliwa</a:t>
            </a:r>
          </a:p>
          <a:p>
            <a:pPr marL="731520" marR="0" lvl="1" indent="-274320" algn="l" defTabSz="914400" rtl="0" eaLnBrk="1" fontAlgn="auto" latinLnBrk="0" hangingPunct="1">
              <a:lnSpc>
                <a:spcPct val="100000"/>
              </a:lnSpc>
              <a:spcBef>
                <a:spcPct val="20000"/>
              </a:spcBef>
              <a:spcAft>
                <a:spcPts val="0"/>
              </a:spcAft>
              <a:buClr>
                <a:schemeClr val="accent2"/>
              </a:buClr>
              <a:buSzPct val="90000"/>
              <a:buFont typeface="Wingdings"/>
              <a:buChar char=""/>
              <a:tabLst/>
              <a:defRPr/>
            </a:pPr>
            <a:r>
              <a:rPr lang="pl-PL" sz="1600" dirty="0">
                <a:latin typeface="+mn-lt"/>
              </a:rPr>
              <a:t>1000kg</a:t>
            </a:r>
            <a:r>
              <a:rPr kumimoji="0" lang="pl-PL" sz="1600" b="0" i="0" u="none" strike="noStrike" kern="1200" cap="none" spc="0" normalizeH="0" baseline="0" noProof="0" dirty="0">
                <a:ln>
                  <a:noFill/>
                </a:ln>
                <a:solidFill>
                  <a:schemeClr val="tx1"/>
                </a:solidFill>
                <a:effectLst/>
                <a:uLnTx/>
                <a:uFillTx/>
                <a:latin typeface="+mn-lt"/>
                <a:ea typeface="+mn-ea"/>
                <a:cs typeface="+mn-cs"/>
              </a:rPr>
              <a:t> ładunku na 436km</a:t>
            </a: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kumimoji="0" lang="pl-PL" b="0" i="0" u="none" strike="noStrike" kern="1200" cap="none" spc="0" normalizeH="0" baseline="0" noProof="0" dirty="0">
                <a:ln>
                  <a:noFill/>
                </a:ln>
                <a:solidFill>
                  <a:schemeClr val="tx1"/>
                </a:solidFill>
                <a:effectLst/>
                <a:uLnTx/>
                <a:uFillTx/>
                <a:latin typeface="+mn-lt"/>
                <a:ea typeface="+mn-ea"/>
                <a:cs typeface="+mn-cs"/>
              </a:rPr>
              <a:t>Ale</a:t>
            </a:r>
          </a:p>
          <a:p>
            <a:pPr marL="731520" marR="0" lvl="1" indent="-274320" algn="l" defTabSz="914400" rtl="0" eaLnBrk="1" fontAlgn="auto" latinLnBrk="0" hangingPunct="1">
              <a:lnSpc>
                <a:spcPct val="100000"/>
              </a:lnSpc>
              <a:spcBef>
                <a:spcPct val="20000"/>
              </a:spcBef>
              <a:spcAft>
                <a:spcPts val="0"/>
              </a:spcAft>
              <a:buClr>
                <a:schemeClr val="accent2"/>
              </a:buClr>
              <a:buSzPct val="90000"/>
              <a:buFont typeface="Wingdings"/>
              <a:buChar char=""/>
              <a:tabLst/>
              <a:defRPr/>
            </a:pPr>
            <a:r>
              <a:rPr kumimoji="0" lang="pl-PL" sz="1600" b="0" i="0" u="none" strike="noStrike" kern="1200" cap="none" spc="0" normalizeH="0" baseline="0" noProof="0" dirty="0">
                <a:ln>
                  <a:noFill/>
                </a:ln>
                <a:solidFill>
                  <a:schemeClr val="tx1"/>
                </a:solidFill>
                <a:effectLst/>
                <a:uLnTx/>
                <a:uFillTx/>
                <a:latin typeface="+mn-lt"/>
              </a:rPr>
              <a:t>Jedzie z miejsca A do B</a:t>
            </a:r>
          </a:p>
          <a:p>
            <a:pPr marL="731520" marR="0" lvl="1" indent="-274320" algn="l" defTabSz="914400" rtl="0" eaLnBrk="1" fontAlgn="auto" latinLnBrk="0" hangingPunct="1">
              <a:lnSpc>
                <a:spcPct val="100000"/>
              </a:lnSpc>
              <a:spcBef>
                <a:spcPct val="20000"/>
              </a:spcBef>
              <a:spcAft>
                <a:spcPts val="0"/>
              </a:spcAft>
              <a:buClr>
                <a:schemeClr val="accent2"/>
              </a:buClr>
              <a:buSzPct val="90000"/>
              <a:buFont typeface="Wingdings"/>
              <a:buChar char=""/>
              <a:tabLst/>
              <a:defRPr/>
            </a:pPr>
            <a:r>
              <a:rPr lang="pl-PL" sz="1600" dirty="0">
                <a:latin typeface="+mn-lt"/>
              </a:rPr>
              <a:t>Wyrusza 2 razy na dzień (9 i 18)</a:t>
            </a:r>
            <a:endParaRPr kumimoji="0" lang="pl-PL" sz="1600" b="0"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8"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E909-59F4-4920-AE12-211DB185B66E}"/>
              </a:ext>
            </a:extLst>
          </p:cNvPr>
          <p:cNvSpPr>
            <a:spLocks noGrp="1"/>
          </p:cNvSpPr>
          <p:nvPr>
            <p:ph type="title"/>
          </p:nvPr>
        </p:nvSpPr>
        <p:spPr/>
        <p:txBody>
          <a:bodyPr/>
          <a:lstStyle/>
          <a:p>
            <a:r>
              <a:rPr lang="pl-PL" dirty="0"/>
              <a:t>Sposoby zakupu</a:t>
            </a:r>
            <a:endParaRPr lang="en-US" dirty="0"/>
          </a:p>
        </p:txBody>
      </p:sp>
      <p:sp>
        <p:nvSpPr>
          <p:cNvPr id="3" name="Text Placeholder 2">
            <a:extLst>
              <a:ext uri="{FF2B5EF4-FFF2-40B4-BE49-F238E27FC236}">
                <a16:creationId xmlns:a16="http://schemas.microsoft.com/office/drawing/2014/main" id="{EB8F7D15-0978-4686-8CFE-5E8B6771649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450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33EB-6834-42E6-A323-F1EC57144D04}"/>
              </a:ext>
            </a:extLst>
          </p:cNvPr>
          <p:cNvSpPr>
            <a:spLocks noGrp="1"/>
          </p:cNvSpPr>
          <p:nvPr>
            <p:ph type="title"/>
          </p:nvPr>
        </p:nvSpPr>
        <p:spPr/>
        <p:txBody>
          <a:bodyPr/>
          <a:lstStyle/>
          <a:p>
            <a:r>
              <a:rPr lang="pl-PL" dirty="0"/>
              <a:t>Sposoby zakupu </a:t>
            </a:r>
            <a:r>
              <a:rPr lang="pl-PL" dirty="0" err="1"/>
              <a:t>Azure</a:t>
            </a:r>
            <a:endParaRPr lang="en-US" dirty="0"/>
          </a:p>
        </p:txBody>
      </p:sp>
      <p:sp>
        <p:nvSpPr>
          <p:cNvPr id="3" name="Content Placeholder 2">
            <a:extLst>
              <a:ext uri="{FF2B5EF4-FFF2-40B4-BE49-F238E27FC236}">
                <a16:creationId xmlns:a16="http://schemas.microsoft.com/office/drawing/2014/main" id="{DF7443F6-FFD9-4DDF-B3A5-651BB4F34019}"/>
              </a:ext>
            </a:extLst>
          </p:cNvPr>
          <p:cNvSpPr>
            <a:spLocks noGrp="1"/>
          </p:cNvSpPr>
          <p:nvPr>
            <p:ph idx="1"/>
          </p:nvPr>
        </p:nvSpPr>
        <p:spPr/>
        <p:txBody>
          <a:bodyPr/>
          <a:lstStyle/>
          <a:p>
            <a:r>
              <a:rPr lang="pl-PL" dirty="0"/>
              <a:t>Płacenie </a:t>
            </a:r>
            <a:r>
              <a:rPr lang="pl-PL" dirty="0">
                <a:solidFill>
                  <a:schemeClr val="accent2"/>
                </a:solidFill>
              </a:rPr>
              <a:t>przed</a:t>
            </a:r>
          </a:p>
          <a:p>
            <a:pPr lvl="1"/>
            <a:r>
              <a:rPr lang="pl-PL" dirty="0"/>
              <a:t>OPEN – kupony przedpłacone</a:t>
            </a:r>
          </a:p>
          <a:p>
            <a:pPr lvl="1"/>
            <a:r>
              <a:rPr lang="pl-PL" dirty="0"/>
              <a:t>EA – Enterprise Agreement</a:t>
            </a:r>
          </a:p>
          <a:p>
            <a:r>
              <a:rPr lang="pl-PL" dirty="0"/>
              <a:t>Płacenie </a:t>
            </a:r>
            <a:r>
              <a:rPr lang="pl-PL" dirty="0">
                <a:solidFill>
                  <a:schemeClr val="accent2"/>
                </a:solidFill>
              </a:rPr>
              <a:t>za zużycie</a:t>
            </a:r>
          </a:p>
          <a:p>
            <a:pPr lvl="1"/>
            <a:r>
              <a:rPr lang="pl-PL" dirty="0"/>
              <a:t>CSP – </a:t>
            </a:r>
            <a:r>
              <a:rPr lang="pl-PL" dirty="0" err="1"/>
              <a:t>Cloud</a:t>
            </a:r>
            <a:r>
              <a:rPr lang="pl-PL" dirty="0"/>
              <a:t> Solution Provider (Partner)</a:t>
            </a:r>
          </a:p>
          <a:p>
            <a:pPr lvl="1"/>
            <a:r>
              <a:rPr lang="pl-PL" dirty="0"/>
              <a:t>PAYG – karta kredytowa</a:t>
            </a:r>
          </a:p>
          <a:p>
            <a:r>
              <a:rPr lang="pl-PL" dirty="0"/>
              <a:t>Inne sposoby</a:t>
            </a:r>
          </a:p>
          <a:p>
            <a:pPr lvl="1"/>
            <a:r>
              <a:rPr lang="pl-PL" dirty="0" err="1"/>
              <a:t>Azure</a:t>
            </a:r>
            <a:r>
              <a:rPr lang="pl-PL" dirty="0"/>
              <a:t> Pass, </a:t>
            </a:r>
            <a:r>
              <a:rPr lang="pl-PL" dirty="0" err="1"/>
              <a:t>Free</a:t>
            </a:r>
            <a:r>
              <a:rPr lang="pl-PL" dirty="0"/>
              <a:t> Trial, MSDN, inne</a:t>
            </a:r>
          </a:p>
          <a:p>
            <a:endParaRPr lang="en-US" dirty="0"/>
          </a:p>
        </p:txBody>
      </p:sp>
    </p:spTree>
    <p:extLst>
      <p:ext uri="{BB962C8B-B14F-4D97-AF65-F5344CB8AC3E}">
        <p14:creationId xmlns:p14="http://schemas.microsoft.com/office/powerpoint/2010/main" val="98947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33EB-6834-42E6-A323-F1EC57144D04}"/>
              </a:ext>
            </a:extLst>
          </p:cNvPr>
          <p:cNvSpPr>
            <a:spLocks noGrp="1"/>
          </p:cNvSpPr>
          <p:nvPr>
            <p:ph type="title"/>
          </p:nvPr>
        </p:nvSpPr>
        <p:spPr/>
        <p:txBody>
          <a:bodyPr/>
          <a:lstStyle/>
          <a:p>
            <a:r>
              <a:rPr lang="pl-PL" dirty="0"/>
              <a:t>Sposoby zakupu </a:t>
            </a:r>
            <a:r>
              <a:rPr lang="pl-PL" dirty="0" err="1"/>
              <a:t>Azure</a:t>
            </a:r>
            <a:r>
              <a:rPr lang="pl-PL" dirty="0"/>
              <a:t>: </a:t>
            </a:r>
            <a:r>
              <a:rPr lang="pl-PL" dirty="0">
                <a:solidFill>
                  <a:schemeClr val="accent2"/>
                </a:solidFill>
              </a:rPr>
              <a:t>PAYG</a:t>
            </a:r>
            <a:endParaRPr lang="en-US" dirty="0">
              <a:solidFill>
                <a:schemeClr val="accent2"/>
              </a:solidFill>
            </a:endParaRPr>
          </a:p>
        </p:txBody>
      </p:sp>
      <p:sp>
        <p:nvSpPr>
          <p:cNvPr id="3" name="Content Placeholder 2">
            <a:extLst>
              <a:ext uri="{FF2B5EF4-FFF2-40B4-BE49-F238E27FC236}">
                <a16:creationId xmlns:a16="http://schemas.microsoft.com/office/drawing/2014/main" id="{DF7443F6-FFD9-4DDF-B3A5-651BB4F34019}"/>
              </a:ext>
            </a:extLst>
          </p:cNvPr>
          <p:cNvSpPr>
            <a:spLocks noGrp="1"/>
          </p:cNvSpPr>
          <p:nvPr>
            <p:ph idx="1"/>
          </p:nvPr>
        </p:nvSpPr>
        <p:spPr/>
        <p:txBody>
          <a:bodyPr/>
          <a:lstStyle/>
          <a:p>
            <a:r>
              <a:rPr lang="pl-PL" dirty="0"/>
              <a:t>Najprostszy sposób zakupu</a:t>
            </a:r>
          </a:p>
          <a:p>
            <a:pPr lvl="1"/>
            <a:r>
              <a:rPr lang="pl-PL" dirty="0"/>
              <a:t>Ale nie dla każdej firmy możliwy</a:t>
            </a:r>
          </a:p>
          <a:p>
            <a:pPr lvl="1"/>
            <a:r>
              <a:rPr lang="pl-PL" dirty="0"/>
              <a:t>Bo płacimy po fakcie i bez kontroli kosztów</a:t>
            </a:r>
          </a:p>
          <a:p>
            <a:r>
              <a:rPr lang="pl-PL" dirty="0"/>
              <a:t>Płacimy za realne i bieżące zużycie</a:t>
            </a:r>
          </a:p>
          <a:p>
            <a:r>
              <a:rPr lang="pl-PL" dirty="0"/>
              <a:t>Potrzebna </a:t>
            </a:r>
            <a:r>
              <a:rPr lang="pl-PL" dirty="0">
                <a:solidFill>
                  <a:schemeClr val="accent2"/>
                </a:solidFill>
              </a:rPr>
              <a:t>karta kredytowa</a:t>
            </a:r>
          </a:p>
          <a:p>
            <a:r>
              <a:rPr lang="pl-PL" dirty="0"/>
              <a:t>Faktura raz na miesiąc</a:t>
            </a:r>
          </a:p>
        </p:txBody>
      </p:sp>
    </p:spTree>
    <p:extLst>
      <p:ext uri="{BB962C8B-B14F-4D97-AF65-F5344CB8AC3E}">
        <p14:creationId xmlns:p14="http://schemas.microsoft.com/office/powerpoint/2010/main" val="26985260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33EB-6834-42E6-A323-F1EC57144D04}"/>
              </a:ext>
            </a:extLst>
          </p:cNvPr>
          <p:cNvSpPr>
            <a:spLocks noGrp="1"/>
          </p:cNvSpPr>
          <p:nvPr>
            <p:ph type="title"/>
          </p:nvPr>
        </p:nvSpPr>
        <p:spPr/>
        <p:txBody>
          <a:bodyPr/>
          <a:lstStyle/>
          <a:p>
            <a:r>
              <a:rPr lang="pl-PL" dirty="0"/>
              <a:t>Sposoby zakupu </a:t>
            </a:r>
            <a:r>
              <a:rPr lang="pl-PL" dirty="0" err="1"/>
              <a:t>Azure</a:t>
            </a:r>
            <a:r>
              <a:rPr lang="pl-PL" dirty="0"/>
              <a:t>: </a:t>
            </a:r>
            <a:r>
              <a:rPr lang="pl-PL" dirty="0">
                <a:solidFill>
                  <a:schemeClr val="accent2"/>
                </a:solidFill>
              </a:rPr>
              <a:t>OPEN</a:t>
            </a:r>
            <a:endParaRPr lang="en-US" dirty="0">
              <a:solidFill>
                <a:schemeClr val="accent2"/>
              </a:solidFill>
            </a:endParaRPr>
          </a:p>
        </p:txBody>
      </p:sp>
      <p:sp>
        <p:nvSpPr>
          <p:cNvPr id="3" name="Content Placeholder 2">
            <a:extLst>
              <a:ext uri="{FF2B5EF4-FFF2-40B4-BE49-F238E27FC236}">
                <a16:creationId xmlns:a16="http://schemas.microsoft.com/office/drawing/2014/main" id="{DF7443F6-FFD9-4DDF-B3A5-651BB4F34019}"/>
              </a:ext>
            </a:extLst>
          </p:cNvPr>
          <p:cNvSpPr>
            <a:spLocks noGrp="1"/>
          </p:cNvSpPr>
          <p:nvPr>
            <p:ph idx="1"/>
          </p:nvPr>
        </p:nvSpPr>
        <p:spPr/>
        <p:txBody>
          <a:bodyPr/>
          <a:lstStyle/>
          <a:p>
            <a:r>
              <a:rPr lang="pl-PL" dirty="0"/>
              <a:t>Kupony </a:t>
            </a:r>
            <a:r>
              <a:rPr lang="pl-PL" dirty="0">
                <a:solidFill>
                  <a:schemeClr val="accent2"/>
                </a:solidFill>
              </a:rPr>
              <a:t>przedpłacone</a:t>
            </a:r>
            <a:r>
              <a:rPr lang="pl-PL" dirty="0"/>
              <a:t> (</a:t>
            </a:r>
            <a:r>
              <a:rPr lang="pl-PL" dirty="0" err="1"/>
              <a:t>tokeny</a:t>
            </a:r>
            <a:r>
              <a:rPr lang="pl-PL" dirty="0"/>
              <a:t>)</a:t>
            </a:r>
          </a:p>
          <a:p>
            <a:pPr lvl="1"/>
            <a:r>
              <a:rPr lang="pl-PL" dirty="0"/>
              <a:t>Taki </a:t>
            </a:r>
            <a:r>
              <a:rPr lang="pl-PL" dirty="0" err="1">
                <a:solidFill>
                  <a:schemeClr val="accent2"/>
                </a:solidFill>
              </a:rPr>
              <a:t>pre-paid</a:t>
            </a:r>
            <a:r>
              <a:rPr lang="pl-PL" dirty="0"/>
              <a:t> telefoniczny </a:t>
            </a:r>
          </a:p>
          <a:p>
            <a:pPr lvl="1"/>
            <a:r>
              <a:rPr lang="pl-PL" dirty="0"/>
              <a:t>Kupon o określonej wartości (ok. ~100$)</a:t>
            </a:r>
          </a:p>
          <a:p>
            <a:pPr lvl="1"/>
            <a:r>
              <a:rPr lang="pl-PL" dirty="0"/>
              <a:t>Płacimy wcześniej </a:t>
            </a:r>
            <a:r>
              <a:rPr lang="pl-PL" dirty="0">
                <a:sym typeface="Wingdings" panose="05000000000000000000" pitchFamily="2" charset="2"/>
              </a:rPr>
              <a:t> Wykorzystujemy później</a:t>
            </a:r>
            <a:endParaRPr lang="pl-PL" dirty="0"/>
          </a:p>
          <a:p>
            <a:r>
              <a:rPr lang="pl-PL" dirty="0"/>
              <a:t>Czasami prostsze</a:t>
            </a:r>
          </a:p>
          <a:p>
            <a:pPr lvl="1"/>
            <a:r>
              <a:rPr lang="pl-PL" dirty="0"/>
              <a:t>Łatwe księgowanie – stały koszt, przed</a:t>
            </a:r>
          </a:p>
          <a:p>
            <a:pPr lvl="1"/>
            <a:r>
              <a:rPr lang="pl-PL" dirty="0"/>
              <a:t>Faktura od polskiej firmy</a:t>
            </a:r>
          </a:p>
          <a:p>
            <a:endParaRPr lang="pl-PL" dirty="0"/>
          </a:p>
          <a:p>
            <a:endParaRPr lang="pl-PL" dirty="0"/>
          </a:p>
        </p:txBody>
      </p:sp>
    </p:spTree>
    <p:extLst>
      <p:ext uri="{BB962C8B-B14F-4D97-AF65-F5344CB8AC3E}">
        <p14:creationId xmlns:p14="http://schemas.microsoft.com/office/powerpoint/2010/main" val="33712884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33EB-6834-42E6-A323-F1EC57144D04}"/>
              </a:ext>
            </a:extLst>
          </p:cNvPr>
          <p:cNvSpPr>
            <a:spLocks noGrp="1"/>
          </p:cNvSpPr>
          <p:nvPr>
            <p:ph type="title"/>
          </p:nvPr>
        </p:nvSpPr>
        <p:spPr/>
        <p:txBody>
          <a:bodyPr/>
          <a:lstStyle/>
          <a:p>
            <a:r>
              <a:rPr lang="pl-PL" dirty="0"/>
              <a:t>Sposoby zakupu </a:t>
            </a:r>
            <a:r>
              <a:rPr lang="pl-PL" dirty="0" err="1"/>
              <a:t>Azure</a:t>
            </a:r>
            <a:r>
              <a:rPr lang="pl-PL" dirty="0"/>
              <a:t>: </a:t>
            </a:r>
            <a:r>
              <a:rPr lang="pl-PL" dirty="0">
                <a:solidFill>
                  <a:schemeClr val="accent2"/>
                </a:solidFill>
              </a:rPr>
              <a:t>CSP</a:t>
            </a:r>
            <a:endParaRPr lang="en-US" dirty="0">
              <a:solidFill>
                <a:schemeClr val="accent2"/>
              </a:solidFill>
            </a:endParaRPr>
          </a:p>
        </p:txBody>
      </p:sp>
      <p:sp>
        <p:nvSpPr>
          <p:cNvPr id="3" name="Content Placeholder 2">
            <a:extLst>
              <a:ext uri="{FF2B5EF4-FFF2-40B4-BE49-F238E27FC236}">
                <a16:creationId xmlns:a16="http://schemas.microsoft.com/office/drawing/2014/main" id="{DF7443F6-FFD9-4DDF-B3A5-651BB4F34019}"/>
              </a:ext>
            </a:extLst>
          </p:cNvPr>
          <p:cNvSpPr>
            <a:spLocks noGrp="1"/>
          </p:cNvSpPr>
          <p:nvPr>
            <p:ph idx="1"/>
          </p:nvPr>
        </p:nvSpPr>
        <p:spPr/>
        <p:txBody>
          <a:bodyPr/>
          <a:lstStyle/>
          <a:p>
            <a:r>
              <a:rPr lang="pl-PL" dirty="0"/>
              <a:t>Zakup i rozliczanie </a:t>
            </a:r>
            <a:r>
              <a:rPr lang="pl-PL" dirty="0">
                <a:solidFill>
                  <a:schemeClr val="accent2"/>
                </a:solidFill>
              </a:rPr>
              <a:t>przez Partnera</a:t>
            </a:r>
          </a:p>
          <a:p>
            <a:pPr lvl="1"/>
            <a:r>
              <a:rPr lang="pl-PL" dirty="0"/>
              <a:t>Dowolny ustalony harmonogram płatności</a:t>
            </a:r>
          </a:p>
          <a:p>
            <a:pPr lvl="1"/>
            <a:r>
              <a:rPr lang="pl-PL" dirty="0"/>
              <a:t>Zazwyczaj polski partner i polska faktura</a:t>
            </a:r>
          </a:p>
          <a:p>
            <a:pPr lvl="1"/>
            <a:r>
              <a:rPr lang="pl-PL" dirty="0"/>
              <a:t>Ale płatność </a:t>
            </a:r>
            <a:r>
              <a:rPr lang="pl-PL" dirty="0">
                <a:solidFill>
                  <a:schemeClr val="accent2"/>
                </a:solidFill>
              </a:rPr>
              <a:t>po</a:t>
            </a:r>
            <a:r>
              <a:rPr lang="pl-PL" dirty="0"/>
              <a:t>, na podstawie zużycia</a:t>
            </a:r>
          </a:p>
          <a:p>
            <a:r>
              <a:rPr lang="pl-PL" dirty="0"/>
              <a:t>Obsługa wsparcia przez Partnera!</a:t>
            </a:r>
          </a:p>
          <a:p>
            <a:r>
              <a:rPr lang="pl-PL" dirty="0"/>
              <a:t>Można sobie wybrać Partnera</a:t>
            </a:r>
          </a:p>
          <a:p>
            <a:r>
              <a:rPr lang="pl-PL" dirty="0"/>
              <a:t>Nie jest 100% dostępnych usług</a:t>
            </a:r>
          </a:p>
          <a:p>
            <a:r>
              <a:rPr lang="pl-PL" dirty="0"/>
              <a:t>Można samemu zostać takim Partnerem </a:t>
            </a:r>
            <a:r>
              <a:rPr lang="pl-PL" dirty="0">
                <a:sym typeface="Wingdings" panose="05000000000000000000" pitchFamily="2" charset="2"/>
              </a:rPr>
              <a:t></a:t>
            </a:r>
          </a:p>
        </p:txBody>
      </p:sp>
    </p:spTree>
    <p:extLst>
      <p:ext uri="{BB962C8B-B14F-4D97-AF65-F5344CB8AC3E}">
        <p14:creationId xmlns:p14="http://schemas.microsoft.com/office/powerpoint/2010/main" val="16840476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33EB-6834-42E6-A323-F1EC57144D04}"/>
              </a:ext>
            </a:extLst>
          </p:cNvPr>
          <p:cNvSpPr>
            <a:spLocks noGrp="1"/>
          </p:cNvSpPr>
          <p:nvPr>
            <p:ph type="title"/>
          </p:nvPr>
        </p:nvSpPr>
        <p:spPr/>
        <p:txBody>
          <a:bodyPr/>
          <a:lstStyle/>
          <a:p>
            <a:r>
              <a:rPr lang="pl-PL" dirty="0"/>
              <a:t>Sposoby zakupu </a:t>
            </a:r>
            <a:r>
              <a:rPr lang="pl-PL" dirty="0" err="1"/>
              <a:t>Azure</a:t>
            </a:r>
            <a:r>
              <a:rPr lang="pl-PL" dirty="0"/>
              <a:t>: </a:t>
            </a:r>
            <a:r>
              <a:rPr lang="pl-PL" dirty="0">
                <a:solidFill>
                  <a:schemeClr val="accent2"/>
                </a:solidFill>
              </a:rPr>
              <a:t>EA</a:t>
            </a:r>
            <a:endParaRPr lang="en-US" dirty="0">
              <a:solidFill>
                <a:schemeClr val="accent2"/>
              </a:solidFill>
            </a:endParaRPr>
          </a:p>
        </p:txBody>
      </p:sp>
      <p:sp>
        <p:nvSpPr>
          <p:cNvPr id="3" name="Content Placeholder 2">
            <a:extLst>
              <a:ext uri="{FF2B5EF4-FFF2-40B4-BE49-F238E27FC236}">
                <a16:creationId xmlns:a16="http://schemas.microsoft.com/office/drawing/2014/main" id="{DF7443F6-FFD9-4DDF-B3A5-651BB4F34019}"/>
              </a:ext>
            </a:extLst>
          </p:cNvPr>
          <p:cNvSpPr>
            <a:spLocks noGrp="1"/>
          </p:cNvSpPr>
          <p:nvPr>
            <p:ph idx="1"/>
          </p:nvPr>
        </p:nvSpPr>
        <p:spPr/>
        <p:txBody>
          <a:bodyPr/>
          <a:lstStyle/>
          <a:p>
            <a:r>
              <a:rPr lang="pl-PL" dirty="0"/>
              <a:t>Umowa </a:t>
            </a:r>
            <a:r>
              <a:rPr lang="pl-PL" dirty="0">
                <a:solidFill>
                  <a:schemeClr val="accent2"/>
                </a:solidFill>
              </a:rPr>
              <a:t>długofalowa</a:t>
            </a:r>
          </a:p>
          <a:p>
            <a:pPr lvl="1"/>
            <a:r>
              <a:rPr lang="pl-PL" dirty="0"/>
              <a:t>Najczęściej na 1 rok lub 3 lata</a:t>
            </a:r>
          </a:p>
          <a:p>
            <a:r>
              <a:rPr lang="pl-PL" dirty="0">
                <a:solidFill>
                  <a:schemeClr val="accent2"/>
                </a:solidFill>
              </a:rPr>
              <a:t>Określona z góry kwota </a:t>
            </a:r>
            <a:r>
              <a:rPr lang="pl-PL" dirty="0"/>
              <a:t>(min. $10k lub $1M)</a:t>
            </a:r>
          </a:p>
          <a:p>
            <a:pPr lvl="1"/>
            <a:r>
              <a:rPr lang="pl-PL" dirty="0"/>
              <a:t>Jak nie wykorzystamy – przepada</a:t>
            </a:r>
          </a:p>
          <a:p>
            <a:pPr lvl="1"/>
            <a:r>
              <a:rPr lang="pl-PL" dirty="0"/>
              <a:t>Jak przekroczymy – dopłacamy (przez Partnera)</a:t>
            </a:r>
          </a:p>
          <a:p>
            <a:r>
              <a:rPr lang="pl-PL" dirty="0"/>
              <a:t>Dedykowany portal!</a:t>
            </a:r>
          </a:p>
          <a:p>
            <a:r>
              <a:rPr lang="en-US" dirty="0" err="1"/>
              <a:t>Najcz</a:t>
            </a:r>
            <a:r>
              <a:rPr lang="pl-PL" dirty="0" err="1"/>
              <a:t>ęściej</a:t>
            </a:r>
            <a:r>
              <a:rPr lang="pl-PL" dirty="0"/>
              <a:t> dla dużych firm</a:t>
            </a:r>
          </a:p>
          <a:p>
            <a:pPr lvl="1"/>
            <a:r>
              <a:rPr lang="pl-PL" dirty="0"/>
              <a:t>Ale mniejsze też czasem korzystają</a:t>
            </a:r>
          </a:p>
          <a:p>
            <a:r>
              <a:rPr lang="pl-PL" dirty="0"/>
              <a:t>Zakup </a:t>
            </a:r>
            <a:r>
              <a:rPr lang="pl-PL" dirty="0">
                <a:solidFill>
                  <a:schemeClr val="accent2"/>
                </a:solidFill>
              </a:rPr>
              <a:t>przez Partnera</a:t>
            </a:r>
          </a:p>
          <a:p>
            <a:endParaRPr lang="pl-PL" dirty="0"/>
          </a:p>
        </p:txBody>
      </p:sp>
    </p:spTree>
    <p:extLst>
      <p:ext uri="{BB962C8B-B14F-4D97-AF65-F5344CB8AC3E}">
        <p14:creationId xmlns:p14="http://schemas.microsoft.com/office/powerpoint/2010/main" val="11610295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33EB-6834-42E6-A323-F1EC57144D04}"/>
              </a:ext>
            </a:extLst>
          </p:cNvPr>
          <p:cNvSpPr>
            <a:spLocks noGrp="1"/>
          </p:cNvSpPr>
          <p:nvPr>
            <p:ph type="title"/>
          </p:nvPr>
        </p:nvSpPr>
        <p:spPr/>
        <p:txBody>
          <a:bodyPr/>
          <a:lstStyle/>
          <a:p>
            <a:r>
              <a:rPr lang="pl-PL" dirty="0"/>
              <a:t>Sposoby zakupu </a:t>
            </a:r>
            <a:r>
              <a:rPr lang="pl-PL" dirty="0" err="1"/>
              <a:t>Azure</a:t>
            </a:r>
            <a:endParaRPr lang="en-US" dirty="0"/>
          </a:p>
        </p:txBody>
      </p:sp>
      <p:sp>
        <p:nvSpPr>
          <p:cNvPr id="3" name="Content Placeholder 2">
            <a:extLst>
              <a:ext uri="{FF2B5EF4-FFF2-40B4-BE49-F238E27FC236}">
                <a16:creationId xmlns:a16="http://schemas.microsoft.com/office/drawing/2014/main" id="{DF7443F6-FFD9-4DDF-B3A5-651BB4F34019}"/>
              </a:ext>
            </a:extLst>
          </p:cNvPr>
          <p:cNvSpPr>
            <a:spLocks noGrp="1"/>
          </p:cNvSpPr>
          <p:nvPr>
            <p:ph idx="1"/>
          </p:nvPr>
        </p:nvSpPr>
        <p:spPr/>
        <p:txBody>
          <a:bodyPr/>
          <a:lstStyle/>
          <a:p>
            <a:r>
              <a:rPr lang="pl-PL" dirty="0"/>
              <a:t>Płacenie </a:t>
            </a:r>
            <a:r>
              <a:rPr lang="pl-PL" dirty="0">
                <a:solidFill>
                  <a:schemeClr val="accent2"/>
                </a:solidFill>
              </a:rPr>
              <a:t>przed</a:t>
            </a:r>
          </a:p>
          <a:p>
            <a:pPr lvl="1"/>
            <a:r>
              <a:rPr lang="pl-PL" dirty="0"/>
              <a:t>OPEN – kupony przedpłacone</a:t>
            </a:r>
          </a:p>
          <a:p>
            <a:pPr lvl="1"/>
            <a:r>
              <a:rPr lang="pl-PL" dirty="0"/>
              <a:t>EA – Enterprise Agreement</a:t>
            </a:r>
          </a:p>
          <a:p>
            <a:r>
              <a:rPr lang="pl-PL" dirty="0"/>
              <a:t>Płacenie </a:t>
            </a:r>
            <a:r>
              <a:rPr lang="pl-PL" dirty="0">
                <a:solidFill>
                  <a:schemeClr val="accent2"/>
                </a:solidFill>
              </a:rPr>
              <a:t>za zużycie</a:t>
            </a:r>
          </a:p>
          <a:p>
            <a:pPr lvl="1"/>
            <a:r>
              <a:rPr lang="pl-PL" dirty="0"/>
              <a:t>CSP – </a:t>
            </a:r>
            <a:r>
              <a:rPr lang="pl-PL" dirty="0" err="1"/>
              <a:t>Cloud</a:t>
            </a:r>
            <a:r>
              <a:rPr lang="pl-PL" dirty="0"/>
              <a:t> Solution Provider (Partner)</a:t>
            </a:r>
          </a:p>
          <a:p>
            <a:pPr lvl="1"/>
            <a:r>
              <a:rPr lang="pl-PL" dirty="0"/>
              <a:t>PAYG – karta kredytowa</a:t>
            </a:r>
          </a:p>
          <a:p>
            <a:r>
              <a:rPr lang="pl-PL" dirty="0"/>
              <a:t>Inne sposoby</a:t>
            </a:r>
          </a:p>
          <a:p>
            <a:pPr lvl="1"/>
            <a:r>
              <a:rPr lang="pl-PL" dirty="0" err="1"/>
              <a:t>Azure</a:t>
            </a:r>
            <a:r>
              <a:rPr lang="pl-PL" dirty="0"/>
              <a:t> Pass, </a:t>
            </a:r>
            <a:r>
              <a:rPr lang="pl-PL" dirty="0" err="1"/>
              <a:t>Free</a:t>
            </a:r>
            <a:r>
              <a:rPr lang="pl-PL" dirty="0"/>
              <a:t> Trial, MSDN, inne</a:t>
            </a:r>
          </a:p>
          <a:p>
            <a:endParaRPr lang="en-US" dirty="0"/>
          </a:p>
        </p:txBody>
      </p:sp>
    </p:spTree>
    <p:extLst>
      <p:ext uri="{BB962C8B-B14F-4D97-AF65-F5344CB8AC3E}">
        <p14:creationId xmlns:p14="http://schemas.microsoft.com/office/powerpoint/2010/main" val="13710654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E909-59F4-4920-AE12-211DB185B66E}"/>
              </a:ext>
            </a:extLst>
          </p:cNvPr>
          <p:cNvSpPr>
            <a:spLocks noGrp="1"/>
          </p:cNvSpPr>
          <p:nvPr>
            <p:ph type="title"/>
          </p:nvPr>
        </p:nvSpPr>
        <p:spPr/>
        <p:txBody>
          <a:bodyPr/>
          <a:lstStyle/>
          <a:p>
            <a:r>
              <a:rPr lang="pl-PL" dirty="0"/>
              <a:t>Kalkulator</a:t>
            </a:r>
            <a:endParaRPr lang="en-US" dirty="0"/>
          </a:p>
        </p:txBody>
      </p:sp>
      <p:sp>
        <p:nvSpPr>
          <p:cNvPr id="3" name="Text Placeholder 2">
            <a:extLst>
              <a:ext uri="{FF2B5EF4-FFF2-40B4-BE49-F238E27FC236}">
                <a16:creationId xmlns:a16="http://schemas.microsoft.com/office/drawing/2014/main" id="{EB8F7D15-0978-4686-8CFE-5E8B677164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38287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05F6A-B107-4DE0-9185-122DC4750F93}"/>
              </a:ext>
            </a:extLst>
          </p:cNvPr>
          <p:cNvSpPr>
            <a:spLocks noGrp="1"/>
          </p:cNvSpPr>
          <p:nvPr>
            <p:ph type="title"/>
          </p:nvPr>
        </p:nvSpPr>
        <p:spPr/>
        <p:txBody>
          <a:bodyPr/>
          <a:lstStyle/>
          <a:p>
            <a:r>
              <a:rPr lang="pl-PL" dirty="0"/>
              <a:t>Koszty kiedyś i dziś…</a:t>
            </a:r>
            <a:endParaRPr lang="en-US" dirty="0"/>
          </a:p>
        </p:txBody>
      </p:sp>
      <p:sp>
        <p:nvSpPr>
          <p:cNvPr id="3" name="Content Placeholder 2">
            <a:extLst>
              <a:ext uri="{FF2B5EF4-FFF2-40B4-BE49-F238E27FC236}">
                <a16:creationId xmlns:a16="http://schemas.microsoft.com/office/drawing/2014/main" id="{D6B86D00-CF64-4FF2-9F28-BF97CA48FE05}"/>
              </a:ext>
            </a:extLst>
          </p:cNvPr>
          <p:cNvSpPr>
            <a:spLocks noGrp="1"/>
          </p:cNvSpPr>
          <p:nvPr>
            <p:ph idx="1"/>
          </p:nvPr>
        </p:nvSpPr>
        <p:spPr/>
        <p:txBody>
          <a:bodyPr/>
          <a:lstStyle/>
          <a:p>
            <a:r>
              <a:rPr lang="pl-PL" dirty="0"/>
              <a:t>Kiedyś koszty pokazywałem w 2-3 tabelkach</a:t>
            </a:r>
          </a:p>
          <a:p>
            <a:r>
              <a:rPr lang="pl-PL" dirty="0"/>
              <a:t>Teraz jest to nie do zrobienia</a:t>
            </a:r>
          </a:p>
          <a:p>
            <a:pPr lvl="1"/>
            <a:r>
              <a:rPr lang="pl-PL" dirty="0"/>
              <a:t>Ilość usług</a:t>
            </a:r>
          </a:p>
          <a:p>
            <a:pPr lvl="1"/>
            <a:r>
              <a:rPr lang="pl-PL" dirty="0"/>
              <a:t>Ilość odmian</a:t>
            </a:r>
          </a:p>
          <a:p>
            <a:pPr lvl="1"/>
            <a:r>
              <a:rPr lang="pl-PL" dirty="0"/>
              <a:t>Możliwości (regiony, moc, itp.)</a:t>
            </a:r>
          </a:p>
          <a:p>
            <a:r>
              <a:rPr lang="pl-PL" dirty="0"/>
              <a:t>Teraz: </a:t>
            </a:r>
            <a:r>
              <a:rPr lang="pl-PL" dirty="0">
                <a:solidFill>
                  <a:schemeClr val="accent2"/>
                </a:solidFill>
              </a:rPr>
              <a:t>Kalkulatory</a:t>
            </a:r>
          </a:p>
          <a:p>
            <a:pPr lvl="1"/>
            <a:r>
              <a:rPr lang="pl-PL" dirty="0"/>
              <a:t>Plus – strony produktowe (dokumentacja)</a:t>
            </a:r>
          </a:p>
          <a:p>
            <a:pPr lvl="1"/>
            <a:r>
              <a:rPr lang="pl-PL" dirty="0"/>
              <a:t>Kalkulator podaje ceny </a:t>
            </a:r>
            <a:r>
              <a:rPr lang="pl-PL" dirty="0">
                <a:solidFill>
                  <a:schemeClr val="accent2"/>
                </a:solidFill>
              </a:rPr>
              <a:t>dla PAYG</a:t>
            </a:r>
            <a:endParaRPr lang="en-US" dirty="0">
              <a:solidFill>
                <a:schemeClr val="accent2"/>
              </a:solidFill>
            </a:endParaRPr>
          </a:p>
        </p:txBody>
      </p:sp>
    </p:spTree>
    <p:extLst>
      <p:ext uri="{BB962C8B-B14F-4D97-AF65-F5344CB8AC3E}">
        <p14:creationId xmlns:p14="http://schemas.microsoft.com/office/powerpoint/2010/main" val="425931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3E3BE-D83F-4C5B-AFD6-C3DD60F47730}"/>
              </a:ext>
            </a:extLst>
          </p:cNvPr>
          <p:cNvSpPr>
            <a:spLocks noGrp="1"/>
          </p:cNvSpPr>
          <p:nvPr>
            <p:ph type="title"/>
          </p:nvPr>
        </p:nvSpPr>
        <p:spPr/>
        <p:txBody>
          <a:bodyPr/>
          <a:lstStyle/>
          <a:p>
            <a:r>
              <a:rPr lang="pl-PL" dirty="0"/>
              <a:t>Kalkulator</a:t>
            </a:r>
            <a:endParaRPr lang="en-US" dirty="0"/>
          </a:p>
        </p:txBody>
      </p:sp>
      <p:sp>
        <p:nvSpPr>
          <p:cNvPr id="5" name="Content Placeholder 4">
            <a:extLst>
              <a:ext uri="{FF2B5EF4-FFF2-40B4-BE49-F238E27FC236}">
                <a16:creationId xmlns:a16="http://schemas.microsoft.com/office/drawing/2014/main" id="{D73D28B9-1956-483B-8E83-F7B7051F994C}"/>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F4028CB7-B727-4842-BA0F-CBC4AF53C8A3}"/>
              </a:ext>
            </a:extLst>
          </p:cNvPr>
          <p:cNvPicPr>
            <a:picLocks noChangeAspect="1"/>
          </p:cNvPicPr>
          <p:nvPr/>
        </p:nvPicPr>
        <p:blipFill>
          <a:blip r:embed="rId3"/>
          <a:stretch>
            <a:fillRect/>
          </a:stretch>
        </p:blipFill>
        <p:spPr>
          <a:xfrm>
            <a:off x="323528" y="1124744"/>
            <a:ext cx="8686800" cy="4939489"/>
          </a:xfrm>
          <a:prstGeom prst="rect">
            <a:avLst/>
          </a:prstGeom>
        </p:spPr>
      </p:pic>
      <p:sp>
        <p:nvSpPr>
          <p:cNvPr id="3" name="Rectangle 2">
            <a:extLst>
              <a:ext uri="{FF2B5EF4-FFF2-40B4-BE49-F238E27FC236}">
                <a16:creationId xmlns:a16="http://schemas.microsoft.com/office/drawing/2014/main" id="{3495AC0A-AECB-4F5B-9E63-9FCCF8A3E35C}"/>
              </a:ext>
            </a:extLst>
          </p:cNvPr>
          <p:cNvSpPr/>
          <p:nvPr/>
        </p:nvSpPr>
        <p:spPr>
          <a:xfrm>
            <a:off x="3131840" y="6345138"/>
            <a:ext cx="6246440" cy="369332"/>
          </a:xfrm>
          <a:prstGeom prst="rect">
            <a:avLst/>
          </a:prstGeom>
        </p:spPr>
        <p:txBody>
          <a:bodyPr wrap="square">
            <a:spAutoFit/>
          </a:bodyPr>
          <a:lstStyle/>
          <a:p>
            <a:r>
              <a:rPr lang="en-US" dirty="0"/>
              <a:t>https://azure.microsoft.com/en-us/pricing/calculator/</a:t>
            </a:r>
          </a:p>
        </p:txBody>
      </p:sp>
    </p:spTree>
    <p:extLst>
      <p:ext uri="{BB962C8B-B14F-4D97-AF65-F5344CB8AC3E}">
        <p14:creationId xmlns:p14="http://schemas.microsoft.com/office/powerpoint/2010/main" val="192018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http://blogs.pitch.com/plog/yellow%20cab.jpg"/>
          <p:cNvPicPr>
            <a:picLocks noChangeAspect="1" noChangeArrowheads="1"/>
          </p:cNvPicPr>
          <p:nvPr/>
        </p:nvPicPr>
        <p:blipFill>
          <a:blip r:embed="rId3" cstate="print"/>
          <a:srcRect/>
          <a:stretch>
            <a:fillRect/>
          </a:stretch>
        </p:blipFill>
        <p:spPr bwMode="auto">
          <a:xfrm>
            <a:off x="1098869" y="1772816"/>
            <a:ext cx="6946261" cy="3672408"/>
          </a:xfrm>
          <a:prstGeom prst="rect">
            <a:avLst/>
          </a:prstGeom>
          <a:noFill/>
        </p:spPr>
      </p:pic>
      <p:sp>
        <p:nvSpPr>
          <p:cNvPr id="5" name="Title 4">
            <a:extLst>
              <a:ext uri="{FF2B5EF4-FFF2-40B4-BE49-F238E27FC236}">
                <a16:creationId xmlns:a16="http://schemas.microsoft.com/office/drawing/2014/main" id="{66048AEA-61AA-4E3C-953D-4AF25D31D86F}"/>
              </a:ext>
            </a:extLst>
          </p:cNvPr>
          <p:cNvSpPr>
            <a:spLocks noGrp="1"/>
          </p:cNvSpPr>
          <p:nvPr>
            <p:ph type="title"/>
          </p:nvPr>
        </p:nvSpPr>
        <p:spPr/>
        <p:txBody>
          <a:bodyPr/>
          <a:lstStyle/>
          <a:p>
            <a:r>
              <a:rPr lang="pl-PL" dirty="0"/>
              <a:t>Taxi</a:t>
            </a:r>
            <a:endParaRPr lang="en-US" dirty="0"/>
          </a:p>
        </p:txBody>
      </p:sp>
    </p:spTree>
    <p:extLst>
      <p:ext uri="{BB962C8B-B14F-4D97-AF65-F5344CB8AC3E}">
        <p14:creationId xmlns:p14="http://schemas.microsoft.com/office/powerpoint/2010/main" val="346590702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7EE70-8206-444E-8B71-48F3E574716B}"/>
              </a:ext>
            </a:extLst>
          </p:cNvPr>
          <p:cNvSpPr>
            <a:spLocks noGrp="1"/>
          </p:cNvSpPr>
          <p:nvPr>
            <p:ph type="title"/>
          </p:nvPr>
        </p:nvSpPr>
        <p:spPr/>
        <p:txBody>
          <a:bodyPr/>
          <a:lstStyle/>
          <a:p>
            <a:r>
              <a:rPr lang="pl-PL" dirty="0"/>
              <a:t>Billing w </a:t>
            </a:r>
            <a:r>
              <a:rPr lang="pl-PL" dirty="0" err="1"/>
              <a:t>Azure</a:t>
            </a:r>
            <a:endParaRPr lang="en-US" dirty="0"/>
          </a:p>
        </p:txBody>
      </p:sp>
      <p:sp>
        <p:nvSpPr>
          <p:cNvPr id="3" name="Content Placeholder 2">
            <a:extLst>
              <a:ext uri="{FF2B5EF4-FFF2-40B4-BE49-F238E27FC236}">
                <a16:creationId xmlns:a16="http://schemas.microsoft.com/office/drawing/2014/main" id="{6FFB2265-8232-4B85-852F-3613CDC61AD1}"/>
              </a:ext>
            </a:extLst>
          </p:cNvPr>
          <p:cNvSpPr>
            <a:spLocks noGrp="1"/>
          </p:cNvSpPr>
          <p:nvPr>
            <p:ph idx="1"/>
          </p:nvPr>
        </p:nvSpPr>
        <p:spPr/>
        <p:txBody>
          <a:bodyPr/>
          <a:lstStyle/>
          <a:p>
            <a:r>
              <a:rPr lang="pl-PL" dirty="0"/>
              <a:t>Zapisana każda usługa i jej użycie</a:t>
            </a:r>
          </a:p>
          <a:p>
            <a:pPr lvl="1"/>
            <a:r>
              <a:rPr lang="pl-PL" dirty="0"/>
              <a:t>Choć czasem może być 0$ (darmowe)</a:t>
            </a:r>
          </a:p>
          <a:p>
            <a:pPr lvl="1"/>
            <a:r>
              <a:rPr lang="pl-PL" dirty="0"/>
              <a:t>Widok z rozbiciem na dni</a:t>
            </a:r>
          </a:p>
          <a:p>
            <a:pPr lvl="1"/>
            <a:r>
              <a:rPr lang="pl-PL" dirty="0"/>
              <a:t>Widok z rozbiciem na składowe usługi</a:t>
            </a:r>
          </a:p>
          <a:p>
            <a:r>
              <a:rPr lang="pl-PL" dirty="0"/>
              <a:t>PAYG – jedna faktura w miesiącu</a:t>
            </a:r>
          </a:p>
          <a:p>
            <a:pPr lvl="1"/>
            <a:r>
              <a:rPr lang="pl-PL" dirty="0"/>
              <a:t>Inne formy – do ustalenia</a:t>
            </a:r>
            <a:endParaRPr lang="en-US" dirty="0"/>
          </a:p>
        </p:txBody>
      </p:sp>
    </p:spTree>
    <p:extLst>
      <p:ext uri="{BB962C8B-B14F-4D97-AF65-F5344CB8AC3E}">
        <p14:creationId xmlns:p14="http://schemas.microsoft.com/office/powerpoint/2010/main" val="80574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ED7C-A225-4487-8F74-7047CBB27548}"/>
              </a:ext>
            </a:extLst>
          </p:cNvPr>
          <p:cNvSpPr>
            <a:spLocks noGrp="1"/>
          </p:cNvSpPr>
          <p:nvPr>
            <p:ph type="title"/>
          </p:nvPr>
        </p:nvSpPr>
        <p:spPr/>
        <p:txBody>
          <a:bodyPr/>
          <a:lstStyle/>
          <a:p>
            <a:r>
              <a:rPr lang="pl-PL" dirty="0"/>
              <a:t>Optymalizacja kosztów</a:t>
            </a:r>
            <a:endParaRPr lang="en-US" dirty="0"/>
          </a:p>
        </p:txBody>
      </p:sp>
      <p:sp>
        <p:nvSpPr>
          <p:cNvPr id="3" name="Text Placeholder 2">
            <a:extLst>
              <a:ext uri="{FF2B5EF4-FFF2-40B4-BE49-F238E27FC236}">
                <a16:creationId xmlns:a16="http://schemas.microsoft.com/office/drawing/2014/main" id="{D43DEBEA-E223-4924-9781-52C32AFB57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7157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4E23-80C9-4106-947A-BE9A45297FF9}"/>
              </a:ext>
            </a:extLst>
          </p:cNvPr>
          <p:cNvSpPr>
            <a:spLocks noGrp="1"/>
          </p:cNvSpPr>
          <p:nvPr>
            <p:ph type="title"/>
          </p:nvPr>
        </p:nvSpPr>
        <p:spPr/>
        <p:txBody>
          <a:bodyPr/>
          <a:lstStyle/>
          <a:p>
            <a:r>
              <a:rPr lang="pl-PL" dirty="0"/>
              <a:t>Podstawowa optymalizacja</a:t>
            </a:r>
            <a:endParaRPr lang="en-US" dirty="0"/>
          </a:p>
        </p:txBody>
      </p:sp>
      <p:sp>
        <p:nvSpPr>
          <p:cNvPr id="3" name="Content Placeholder 2">
            <a:extLst>
              <a:ext uri="{FF2B5EF4-FFF2-40B4-BE49-F238E27FC236}">
                <a16:creationId xmlns:a16="http://schemas.microsoft.com/office/drawing/2014/main" id="{77CE8A9C-CBEE-451E-9A5E-0A68B37FE3E1}"/>
              </a:ext>
            </a:extLst>
          </p:cNvPr>
          <p:cNvSpPr>
            <a:spLocks noGrp="1"/>
          </p:cNvSpPr>
          <p:nvPr>
            <p:ph idx="1"/>
          </p:nvPr>
        </p:nvSpPr>
        <p:spPr/>
        <p:txBody>
          <a:bodyPr/>
          <a:lstStyle/>
          <a:p>
            <a:r>
              <a:rPr lang="pl-PL" dirty="0"/>
              <a:t>Lokalizacja / Regiony</a:t>
            </a:r>
          </a:p>
          <a:p>
            <a:r>
              <a:rPr lang="pl-PL" dirty="0"/>
              <a:t>Wielkość maszyn wirtualnych</a:t>
            </a:r>
          </a:p>
          <a:p>
            <a:r>
              <a:rPr lang="pl-PL" dirty="0"/>
              <a:t>Czas działania maszyn</a:t>
            </a:r>
          </a:p>
          <a:p>
            <a:pPr lvl="1"/>
            <a:r>
              <a:rPr lang="pl-PL" dirty="0"/>
              <a:t>Auto-</a:t>
            </a:r>
            <a:r>
              <a:rPr lang="pl-PL" dirty="0" err="1"/>
              <a:t>Shutdown</a:t>
            </a:r>
            <a:endParaRPr lang="pl-PL" dirty="0"/>
          </a:p>
          <a:p>
            <a:pPr lvl="1"/>
            <a:r>
              <a:rPr lang="pl-PL" dirty="0" err="1"/>
              <a:t>Azure</a:t>
            </a:r>
            <a:r>
              <a:rPr lang="pl-PL" dirty="0"/>
              <a:t> Automation</a:t>
            </a:r>
            <a:endParaRPr lang="en-US" dirty="0"/>
          </a:p>
        </p:txBody>
      </p:sp>
    </p:spTree>
    <p:extLst>
      <p:ext uri="{BB962C8B-B14F-4D97-AF65-F5344CB8AC3E}">
        <p14:creationId xmlns:p14="http://schemas.microsoft.com/office/powerpoint/2010/main" val="30275466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189C2-A842-4FBC-BF5E-50D3220D20F2}"/>
              </a:ext>
            </a:extLst>
          </p:cNvPr>
          <p:cNvSpPr>
            <a:spLocks noGrp="1"/>
          </p:cNvSpPr>
          <p:nvPr>
            <p:ph type="title"/>
          </p:nvPr>
        </p:nvSpPr>
        <p:spPr/>
        <p:txBody>
          <a:bodyPr/>
          <a:lstStyle/>
          <a:p>
            <a:r>
              <a:rPr lang="pl-PL" dirty="0"/>
              <a:t>Przykład: Czas działania</a:t>
            </a:r>
            <a:endParaRPr lang="en-US" dirty="0"/>
          </a:p>
        </p:txBody>
      </p:sp>
      <p:sp>
        <p:nvSpPr>
          <p:cNvPr id="3" name="Content Placeholder 2">
            <a:extLst>
              <a:ext uri="{FF2B5EF4-FFF2-40B4-BE49-F238E27FC236}">
                <a16:creationId xmlns:a16="http://schemas.microsoft.com/office/drawing/2014/main" id="{E1E266CE-154E-4555-8089-6F39EF6F4983}"/>
              </a:ext>
            </a:extLst>
          </p:cNvPr>
          <p:cNvSpPr>
            <a:spLocks noGrp="1"/>
          </p:cNvSpPr>
          <p:nvPr>
            <p:ph idx="1"/>
          </p:nvPr>
        </p:nvSpPr>
        <p:spPr/>
        <p:txBody>
          <a:bodyPr/>
          <a:lstStyle/>
          <a:p>
            <a:r>
              <a:rPr lang="pl-PL" dirty="0"/>
              <a:t>Wg. </a:t>
            </a:r>
            <a:r>
              <a:rPr lang="pl-PL" dirty="0">
                <a:hlinkClick r:id="rId2"/>
              </a:rPr>
              <a:t>Kalendarza Świąt</a:t>
            </a:r>
            <a:r>
              <a:rPr lang="pl-PL" dirty="0"/>
              <a:t> w </a:t>
            </a:r>
            <a:r>
              <a:rPr lang="pl-PL" b="1" dirty="0"/>
              <a:t>listopadzie 2021 </a:t>
            </a:r>
          </a:p>
          <a:p>
            <a:pPr lvl="1"/>
            <a:r>
              <a:rPr lang="pl-PL" dirty="0"/>
              <a:t>mamy 20 dni roboczych i aż </a:t>
            </a:r>
            <a:r>
              <a:rPr lang="pl-PL" dirty="0">
                <a:solidFill>
                  <a:schemeClr val="accent2"/>
                </a:solidFill>
              </a:rPr>
              <a:t>10 dni wolnych</a:t>
            </a:r>
          </a:p>
          <a:p>
            <a:pPr lvl="1"/>
            <a:r>
              <a:rPr lang="pl-PL" dirty="0"/>
              <a:t>Zakładając, że miesiąc ma 4 tygodnie</a:t>
            </a:r>
          </a:p>
          <a:p>
            <a:r>
              <a:rPr lang="pl-PL" dirty="0"/>
              <a:t>Rozważmy 3 scenariusze</a:t>
            </a:r>
          </a:p>
          <a:p>
            <a:pPr lvl="1"/>
            <a:r>
              <a:rPr lang="pl-PL" dirty="0"/>
              <a:t>Środowisko </a:t>
            </a:r>
            <a:r>
              <a:rPr lang="pl-PL" dirty="0">
                <a:solidFill>
                  <a:schemeClr val="accent2"/>
                </a:solidFill>
              </a:rPr>
              <a:t>pracuje tylko 12h w dni robocze</a:t>
            </a:r>
          </a:p>
          <a:p>
            <a:pPr lvl="1"/>
            <a:r>
              <a:rPr lang="pl-PL" dirty="0"/>
              <a:t>Twoje środowisko potrzebuje </a:t>
            </a:r>
            <a:r>
              <a:rPr lang="pl-PL" dirty="0">
                <a:solidFill>
                  <a:schemeClr val="accent2"/>
                </a:solidFill>
              </a:rPr>
              <a:t>wysokiej wydajności przez 12h</a:t>
            </a:r>
            <a:r>
              <a:rPr lang="pl-PL" dirty="0"/>
              <a:t>, a przez kolejne 12h wystarczy mu duża niższa wydajność, ale 24x7</a:t>
            </a:r>
          </a:p>
          <a:p>
            <a:pPr lvl="1"/>
            <a:r>
              <a:rPr lang="pl-PL" dirty="0"/>
              <a:t>Developerzy pracują w modelu </a:t>
            </a:r>
            <a:r>
              <a:rPr lang="pl-PL" dirty="0">
                <a:solidFill>
                  <a:schemeClr val="accent2"/>
                </a:solidFill>
              </a:rPr>
              <a:t>5x12h</a:t>
            </a:r>
            <a:r>
              <a:rPr lang="pl-PL" dirty="0"/>
              <a:t> bez świąt </a:t>
            </a:r>
          </a:p>
          <a:p>
            <a:r>
              <a:rPr lang="pl-PL" dirty="0"/>
              <a:t>Po tym czasie środowisko nie jest potrzebne</a:t>
            </a:r>
          </a:p>
        </p:txBody>
      </p:sp>
    </p:spTree>
    <p:extLst>
      <p:ext uri="{BB962C8B-B14F-4D97-AF65-F5344CB8AC3E}">
        <p14:creationId xmlns:p14="http://schemas.microsoft.com/office/powerpoint/2010/main" val="390592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3267-271B-4677-88DD-2A0CF2B3BFF5}"/>
              </a:ext>
            </a:extLst>
          </p:cNvPr>
          <p:cNvSpPr>
            <a:spLocks noGrp="1"/>
          </p:cNvSpPr>
          <p:nvPr>
            <p:ph type="title"/>
          </p:nvPr>
        </p:nvSpPr>
        <p:spPr/>
        <p:txBody>
          <a:bodyPr/>
          <a:lstStyle/>
          <a:p>
            <a:r>
              <a:rPr lang="pl-PL" dirty="0" err="1"/>
              <a:t>Azure</a:t>
            </a:r>
            <a:r>
              <a:rPr lang="pl-PL" dirty="0"/>
              <a:t> Advisor</a:t>
            </a:r>
            <a:endParaRPr lang="en-US" dirty="0"/>
          </a:p>
        </p:txBody>
      </p:sp>
      <p:sp>
        <p:nvSpPr>
          <p:cNvPr id="3" name="Content Placeholder 2">
            <a:extLst>
              <a:ext uri="{FF2B5EF4-FFF2-40B4-BE49-F238E27FC236}">
                <a16:creationId xmlns:a16="http://schemas.microsoft.com/office/drawing/2014/main" id="{BF726779-B6A2-4B61-84AF-3DA6E7EB50C4}"/>
              </a:ext>
            </a:extLst>
          </p:cNvPr>
          <p:cNvSpPr>
            <a:spLocks noGrp="1"/>
          </p:cNvSpPr>
          <p:nvPr>
            <p:ph idx="1"/>
          </p:nvPr>
        </p:nvSpPr>
        <p:spPr/>
        <p:txBody>
          <a:bodyPr/>
          <a:lstStyle/>
          <a:p>
            <a:r>
              <a:rPr lang="pl-PL" dirty="0"/>
              <a:t>Sprawdzenie wzorców wykorzystania</a:t>
            </a:r>
          </a:p>
          <a:p>
            <a:r>
              <a:rPr lang="pl-PL" dirty="0"/>
              <a:t>Na tej podstawie rekomendacje</a:t>
            </a:r>
          </a:p>
          <a:p>
            <a:pPr lvl="1"/>
            <a:r>
              <a:rPr lang="pl-PL" dirty="0"/>
              <a:t>Wyłączyć maszyny o niskiej utylizacji</a:t>
            </a:r>
          </a:p>
          <a:p>
            <a:pPr lvl="1"/>
            <a:r>
              <a:rPr lang="pl-PL" dirty="0"/>
              <a:t>Zmniejszyć maszyny mało obciążone</a:t>
            </a:r>
          </a:p>
          <a:p>
            <a:pPr lvl="1"/>
            <a:r>
              <a:rPr lang="pl-PL" dirty="0"/>
              <a:t>Łączenie osobnych baz SQL w pulę</a:t>
            </a:r>
            <a:endParaRPr lang="en-US" dirty="0"/>
          </a:p>
        </p:txBody>
      </p:sp>
      <p:pic>
        <p:nvPicPr>
          <p:cNvPr id="5" name="Picture 4">
            <a:extLst>
              <a:ext uri="{FF2B5EF4-FFF2-40B4-BE49-F238E27FC236}">
                <a16:creationId xmlns:a16="http://schemas.microsoft.com/office/drawing/2014/main" id="{692AC0FF-ACB1-4107-A817-A724E80570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3933056"/>
            <a:ext cx="6623619" cy="2641468"/>
          </a:xfrm>
          <a:prstGeom prst="rect">
            <a:avLst/>
          </a:prstGeom>
        </p:spPr>
      </p:pic>
    </p:spTree>
    <p:extLst>
      <p:ext uri="{BB962C8B-B14F-4D97-AF65-F5344CB8AC3E}">
        <p14:creationId xmlns:p14="http://schemas.microsoft.com/office/powerpoint/2010/main" val="34427062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D4D92-3CA7-486F-86FA-091EED60B1C3}"/>
              </a:ext>
            </a:extLst>
          </p:cNvPr>
          <p:cNvSpPr>
            <a:spLocks noGrp="1"/>
          </p:cNvSpPr>
          <p:nvPr>
            <p:ph type="title"/>
          </p:nvPr>
        </p:nvSpPr>
        <p:spPr/>
        <p:txBody>
          <a:bodyPr/>
          <a:lstStyle/>
          <a:p>
            <a:r>
              <a:rPr lang="pl-PL" dirty="0" err="1"/>
              <a:t>Azure</a:t>
            </a:r>
            <a:r>
              <a:rPr lang="pl-PL" dirty="0"/>
              <a:t> </a:t>
            </a:r>
            <a:r>
              <a:rPr lang="pl-PL" dirty="0" err="1"/>
              <a:t>Policies</a:t>
            </a:r>
            <a:endParaRPr lang="en-US" dirty="0"/>
          </a:p>
        </p:txBody>
      </p:sp>
      <p:sp>
        <p:nvSpPr>
          <p:cNvPr id="3" name="Content Placeholder 2">
            <a:extLst>
              <a:ext uri="{FF2B5EF4-FFF2-40B4-BE49-F238E27FC236}">
                <a16:creationId xmlns:a16="http://schemas.microsoft.com/office/drawing/2014/main" id="{14D1568B-1752-498D-BB7C-E4BD8DCE3918}"/>
              </a:ext>
            </a:extLst>
          </p:cNvPr>
          <p:cNvSpPr>
            <a:spLocks noGrp="1"/>
          </p:cNvSpPr>
          <p:nvPr>
            <p:ph idx="1"/>
          </p:nvPr>
        </p:nvSpPr>
        <p:spPr/>
        <p:txBody>
          <a:bodyPr/>
          <a:lstStyle/>
          <a:p>
            <a:r>
              <a:rPr lang="pl-PL" dirty="0"/>
              <a:t>Ograniczanie</a:t>
            </a:r>
          </a:p>
          <a:p>
            <a:pPr lvl="1"/>
            <a:r>
              <a:rPr lang="pl-PL" dirty="0"/>
              <a:t>Na poziomie regionu lub grupy zasobów</a:t>
            </a:r>
          </a:p>
          <a:p>
            <a:pPr lvl="1"/>
            <a:r>
              <a:rPr lang="pl-PL" dirty="0"/>
              <a:t>Lokalizacja, typu usług, parametry</a:t>
            </a:r>
          </a:p>
          <a:p>
            <a:r>
              <a:rPr lang="pl-PL" dirty="0"/>
              <a:t>Dobry sposób kontroli</a:t>
            </a:r>
          </a:p>
          <a:p>
            <a:pPr lvl="1"/>
            <a:r>
              <a:rPr lang="pl-PL" dirty="0"/>
              <a:t>Szczególnie dla nowych użytkowników</a:t>
            </a:r>
            <a:endParaRPr lang="en-US" dirty="0"/>
          </a:p>
        </p:txBody>
      </p:sp>
    </p:spTree>
    <p:extLst>
      <p:ext uri="{BB962C8B-B14F-4D97-AF65-F5344CB8AC3E}">
        <p14:creationId xmlns:p14="http://schemas.microsoft.com/office/powerpoint/2010/main" val="37027108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16FFE-2037-40D8-95CE-2A2818A2BCFF}"/>
              </a:ext>
            </a:extLst>
          </p:cNvPr>
          <p:cNvSpPr>
            <a:spLocks noGrp="1"/>
          </p:cNvSpPr>
          <p:nvPr>
            <p:ph type="title"/>
          </p:nvPr>
        </p:nvSpPr>
        <p:spPr/>
        <p:txBody>
          <a:bodyPr/>
          <a:lstStyle/>
          <a:p>
            <a:r>
              <a:rPr lang="pl-PL" dirty="0"/>
              <a:t>Zmiana poziomów</a:t>
            </a:r>
            <a:endParaRPr lang="en-US" dirty="0"/>
          </a:p>
        </p:txBody>
      </p:sp>
      <p:sp>
        <p:nvSpPr>
          <p:cNvPr id="3" name="Content Placeholder 2">
            <a:extLst>
              <a:ext uri="{FF2B5EF4-FFF2-40B4-BE49-F238E27FC236}">
                <a16:creationId xmlns:a16="http://schemas.microsoft.com/office/drawing/2014/main" id="{A66BD89E-8065-49F3-937F-4479561391C1}"/>
              </a:ext>
            </a:extLst>
          </p:cNvPr>
          <p:cNvSpPr>
            <a:spLocks noGrp="1"/>
          </p:cNvSpPr>
          <p:nvPr>
            <p:ph idx="1"/>
          </p:nvPr>
        </p:nvSpPr>
        <p:spPr/>
        <p:txBody>
          <a:bodyPr/>
          <a:lstStyle/>
          <a:p>
            <a:r>
              <a:rPr lang="pl-PL" dirty="0"/>
              <a:t>Zmiana wielkości maszyny</a:t>
            </a:r>
          </a:p>
          <a:p>
            <a:r>
              <a:rPr lang="pl-PL" dirty="0"/>
              <a:t>Zmiana poziomu usługi (dla PaaS)</a:t>
            </a:r>
          </a:p>
          <a:p>
            <a:r>
              <a:rPr lang="pl-PL" dirty="0"/>
              <a:t>Wykorzystanie skalowania w górę/dół</a:t>
            </a:r>
          </a:p>
          <a:p>
            <a:r>
              <a:rPr lang="pl-PL" dirty="0"/>
              <a:t>Różne poziomy na różne dni / miesiące</a:t>
            </a:r>
          </a:p>
          <a:p>
            <a:r>
              <a:rPr lang="pl-PL" dirty="0"/>
              <a:t>Automatyzacja tych działań</a:t>
            </a:r>
            <a:endParaRPr lang="en-US" dirty="0"/>
          </a:p>
        </p:txBody>
      </p:sp>
    </p:spTree>
    <p:extLst>
      <p:ext uri="{BB962C8B-B14F-4D97-AF65-F5344CB8AC3E}">
        <p14:creationId xmlns:p14="http://schemas.microsoft.com/office/powerpoint/2010/main" val="21842907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D622-DABD-4383-AC04-6B789F9F3BB2}"/>
              </a:ext>
            </a:extLst>
          </p:cNvPr>
          <p:cNvSpPr>
            <a:spLocks noGrp="1"/>
          </p:cNvSpPr>
          <p:nvPr>
            <p:ph type="title"/>
          </p:nvPr>
        </p:nvSpPr>
        <p:spPr/>
        <p:txBody>
          <a:bodyPr/>
          <a:lstStyle/>
          <a:p>
            <a:r>
              <a:rPr lang="pl-PL" dirty="0"/>
              <a:t>Licencje</a:t>
            </a:r>
            <a:endParaRPr lang="en-US" dirty="0"/>
          </a:p>
        </p:txBody>
      </p:sp>
      <p:sp>
        <p:nvSpPr>
          <p:cNvPr id="3" name="Content Placeholder 2">
            <a:extLst>
              <a:ext uri="{FF2B5EF4-FFF2-40B4-BE49-F238E27FC236}">
                <a16:creationId xmlns:a16="http://schemas.microsoft.com/office/drawing/2014/main" id="{15F95B9C-28F1-4AB7-A150-1C629952CD85}"/>
              </a:ext>
            </a:extLst>
          </p:cNvPr>
          <p:cNvSpPr>
            <a:spLocks noGrp="1"/>
          </p:cNvSpPr>
          <p:nvPr>
            <p:ph idx="1"/>
          </p:nvPr>
        </p:nvSpPr>
        <p:spPr/>
        <p:txBody>
          <a:bodyPr/>
          <a:lstStyle/>
          <a:p>
            <a:r>
              <a:rPr lang="pl-PL" dirty="0"/>
              <a:t>Licencje z maszyną wirtualną</a:t>
            </a:r>
          </a:p>
          <a:p>
            <a:pPr lvl="1"/>
            <a:r>
              <a:rPr lang="pl-PL" dirty="0"/>
              <a:t>Koszt licencji wliczony w maszynę</a:t>
            </a:r>
          </a:p>
          <a:p>
            <a:pPr lvl="1"/>
            <a:r>
              <a:rPr lang="pl-PL" dirty="0"/>
              <a:t>Nie są wymagane licencje dostępowe (CAL)</a:t>
            </a:r>
          </a:p>
          <a:p>
            <a:r>
              <a:rPr lang="pl-PL" dirty="0"/>
              <a:t>Własne licencje</a:t>
            </a:r>
          </a:p>
          <a:p>
            <a:pPr lvl="1"/>
            <a:r>
              <a:rPr lang="pl-PL" dirty="0"/>
              <a:t>Konieczne Software Assurance</a:t>
            </a:r>
          </a:p>
          <a:p>
            <a:pPr lvl="1"/>
            <a:r>
              <a:rPr lang="pl-PL" dirty="0"/>
              <a:t>Koszt maszyny z Windows =~ maszyna z Linux</a:t>
            </a:r>
            <a:endParaRPr lang="en-US" dirty="0"/>
          </a:p>
        </p:txBody>
      </p:sp>
    </p:spTree>
    <p:extLst>
      <p:ext uri="{BB962C8B-B14F-4D97-AF65-F5344CB8AC3E}">
        <p14:creationId xmlns:p14="http://schemas.microsoft.com/office/powerpoint/2010/main" val="17035137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78B4D-BE72-4CC4-8B72-9DF4B31571A9}"/>
              </a:ext>
            </a:extLst>
          </p:cNvPr>
          <p:cNvSpPr>
            <a:spLocks noGrp="1"/>
          </p:cNvSpPr>
          <p:nvPr>
            <p:ph type="title"/>
          </p:nvPr>
        </p:nvSpPr>
        <p:spPr/>
        <p:txBody>
          <a:bodyPr/>
          <a:lstStyle/>
          <a:p>
            <a:r>
              <a:rPr lang="pl-PL" dirty="0"/>
              <a:t>Optymalizacja rozwiązań</a:t>
            </a:r>
            <a:endParaRPr lang="en-US" dirty="0"/>
          </a:p>
        </p:txBody>
      </p:sp>
      <p:sp>
        <p:nvSpPr>
          <p:cNvPr id="3" name="Content Placeholder 2">
            <a:extLst>
              <a:ext uri="{FF2B5EF4-FFF2-40B4-BE49-F238E27FC236}">
                <a16:creationId xmlns:a16="http://schemas.microsoft.com/office/drawing/2014/main" id="{4F3EEBAB-9C7C-45A7-B7C3-7EDEB651BE8A}"/>
              </a:ext>
            </a:extLst>
          </p:cNvPr>
          <p:cNvSpPr>
            <a:spLocks noGrp="1"/>
          </p:cNvSpPr>
          <p:nvPr>
            <p:ph idx="1"/>
          </p:nvPr>
        </p:nvSpPr>
        <p:spPr/>
        <p:txBody>
          <a:bodyPr/>
          <a:lstStyle/>
          <a:p>
            <a:r>
              <a:rPr lang="pl-PL" dirty="0"/>
              <a:t>Jest tańsza niż dorzucanie mocy</a:t>
            </a:r>
          </a:p>
          <a:p>
            <a:r>
              <a:rPr lang="pl-PL" dirty="0"/>
              <a:t>Telemetria (Application </a:t>
            </a:r>
            <a:r>
              <a:rPr lang="pl-PL" dirty="0" err="1"/>
              <a:t>Insights</a:t>
            </a:r>
            <a:r>
              <a:rPr lang="pl-PL" dirty="0"/>
              <a:t>)</a:t>
            </a:r>
          </a:p>
          <a:p>
            <a:pPr lvl="1"/>
            <a:r>
              <a:rPr lang="pl-PL" dirty="0"/>
              <a:t>Wykrywanie sytuacji odbiegających od normy</a:t>
            </a:r>
          </a:p>
          <a:p>
            <a:pPr lvl="1"/>
            <a:r>
              <a:rPr lang="pl-PL" dirty="0"/>
              <a:t>Analiza </a:t>
            </a:r>
            <a:r>
              <a:rPr lang="pl-PL" dirty="0" err="1"/>
              <a:t>zachowań</a:t>
            </a:r>
            <a:r>
              <a:rPr lang="pl-PL" dirty="0"/>
              <a:t> aplikacji (wiele platform!)</a:t>
            </a:r>
          </a:p>
          <a:p>
            <a:r>
              <a:rPr lang="pl-PL" dirty="0"/>
              <a:t>Architektura aplikacji</a:t>
            </a:r>
          </a:p>
          <a:p>
            <a:pPr lvl="1"/>
            <a:r>
              <a:rPr lang="pl-PL" dirty="0"/>
              <a:t>SSD?</a:t>
            </a:r>
          </a:p>
          <a:p>
            <a:pPr lvl="1"/>
            <a:r>
              <a:rPr lang="pl-PL" dirty="0"/>
              <a:t>PaaS zamiast IaaS (VM)</a:t>
            </a:r>
          </a:p>
          <a:p>
            <a:pPr lvl="1"/>
            <a:r>
              <a:rPr lang="pl-PL" dirty="0" err="1"/>
              <a:t>Serverless</a:t>
            </a:r>
            <a:endParaRPr lang="pl-PL" dirty="0"/>
          </a:p>
          <a:p>
            <a:pPr lvl="1"/>
            <a:r>
              <a:rPr lang="pl-PL" dirty="0"/>
              <a:t>Inne…</a:t>
            </a:r>
            <a:endParaRPr lang="en-US" dirty="0"/>
          </a:p>
        </p:txBody>
      </p:sp>
    </p:spTree>
    <p:extLst>
      <p:ext uri="{BB962C8B-B14F-4D97-AF65-F5344CB8AC3E}">
        <p14:creationId xmlns:p14="http://schemas.microsoft.com/office/powerpoint/2010/main" val="4758611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007B3-A26A-405D-8E67-172185CD1971}"/>
              </a:ext>
            </a:extLst>
          </p:cNvPr>
          <p:cNvSpPr>
            <a:spLocks noGrp="1"/>
          </p:cNvSpPr>
          <p:nvPr>
            <p:ph type="title"/>
          </p:nvPr>
        </p:nvSpPr>
        <p:spPr/>
        <p:txBody>
          <a:bodyPr/>
          <a:lstStyle/>
          <a:p>
            <a:r>
              <a:rPr lang="pl-PL" dirty="0"/>
              <a:t>Porządki w chmurze </a:t>
            </a:r>
            <a:r>
              <a:rPr lang="pl-PL" dirty="0">
                <a:sym typeface="Wingdings" panose="05000000000000000000" pitchFamily="2" charset="2"/>
              </a:rPr>
              <a:t></a:t>
            </a:r>
            <a:endParaRPr lang="en-US" dirty="0"/>
          </a:p>
        </p:txBody>
      </p:sp>
      <p:sp>
        <p:nvSpPr>
          <p:cNvPr id="3" name="Content Placeholder 2">
            <a:extLst>
              <a:ext uri="{FF2B5EF4-FFF2-40B4-BE49-F238E27FC236}">
                <a16:creationId xmlns:a16="http://schemas.microsoft.com/office/drawing/2014/main" id="{89532A70-DFD2-46E5-8919-85DCA6FDCC35}"/>
              </a:ext>
            </a:extLst>
          </p:cNvPr>
          <p:cNvSpPr>
            <a:spLocks noGrp="1"/>
          </p:cNvSpPr>
          <p:nvPr>
            <p:ph idx="1"/>
          </p:nvPr>
        </p:nvSpPr>
        <p:spPr/>
        <p:txBody>
          <a:bodyPr/>
          <a:lstStyle/>
          <a:p>
            <a:r>
              <a:rPr lang="pl-PL" dirty="0"/>
              <a:t>Wygoda chmury to czasem problem</a:t>
            </a:r>
          </a:p>
          <a:p>
            <a:pPr lvl="1"/>
            <a:r>
              <a:rPr lang="pl-PL" dirty="0"/>
              <a:t>Szybko tworzone zasoby</a:t>
            </a:r>
          </a:p>
          <a:p>
            <a:pPr lvl="1"/>
            <a:r>
              <a:rPr lang="pl-PL" dirty="0"/>
              <a:t>Dużo zasobów</a:t>
            </a:r>
          </a:p>
          <a:p>
            <a:pPr lvl="1"/>
            <a:r>
              <a:rPr lang="pl-PL" dirty="0"/>
              <a:t>Porzucone obiekty</a:t>
            </a:r>
          </a:p>
          <a:p>
            <a:r>
              <a:rPr lang="pl-PL" dirty="0"/>
              <a:t>Koncepcja nazewnicza</a:t>
            </a:r>
          </a:p>
          <a:p>
            <a:r>
              <a:rPr lang="pl-PL" dirty="0"/>
              <a:t>Automatyzacja porządków</a:t>
            </a:r>
          </a:p>
          <a:p>
            <a:r>
              <a:rPr lang="pl-PL" dirty="0"/>
              <a:t>Bieżąca kontrola kosztów</a:t>
            </a:r>
            <a:endParaRPr lang="en-US" dirty="0"/>
          </a:p>
        </p:txBody>
      </p:sp>
    </p:spTree>
    <p:extLst>
      <p:ext uri="{BB962C8B-B14F-4D97-AF65-F5344CB8AC3E}">
        <p14:creationId xmlns:p14="http://schemas.microsoft.com/office/powerpoint/2010/main" val="2981349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Co to jest chmura?</a:t>
            </a:r>
          </a:p>
        </p:txBody>
      </p:sp>
      <p:pic>
        <p:nvPicPr>
          <p:cNvPr id="2051" name="Picture 3" descr="C:\Users\mkedzior\AppData\Local\Microsoft\Windows\Temporary Internet Files\Content.IE5\HR32HEMN\MC90043394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4653136"/>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a:xfrm>
            <a:off x="251520" y="1340768"/>
            <a:ext cx="8424936" cy="2808312"/>
          </a:xfrm>
          <a:prstGeom prst="wedgeRectCallout">
            <a:avLst>
              <a:gd name="adj1" fmla="val -1914"/>
              <a:gd name="adj2" fmla="val 85327"/>
            </a:avLst>
          </a:prstGeom>
          <a:solidFill>
            <a:srgbClr val="183169"/>
          </a:solidFill>
        </p:spPr>
        <p:style>
          <a:lnRef idx="1">
            <a:schemeClr val="accent1"/>
          </a:lnRef>
          <a:fillRef idx="3">
            <a:schemeClr val="accent1"/>
          </a:fillRef>
          <a:effectRef idx="2">
            <a:schemeClr val="accent1"/>
          </a:effectRef>
          <a:fontRef idx="minor">
            <a:schemeClr val="lt1"/>
          </a:fontRef>
        </p:style>
        <p:txBody>
          <a:bodyPr lIns="360000" tIns="360000" rIns="360000" bIns="360000" rtlCol="0" anchor="ctr"/>
          <a:lstStyle/>
          <a:p>
            <a:r>
              <a:rPr lang="pl-PL" sz="3200" dirty="0">
                <a:solidFill>
                  <a:schemeClr val="bg1"/>
                </a:solidFill>
                <a:latin typeface="Segoe UI" pitchFamily="34" charset="0"/>
                <a:ea typeface="Segoe UI" pitchFamily="34" charset="0"/>
                <a:cs typeface="Segoe UI" pitchFamily="34" charset="0"/>
              </a:rPr>
              <a:t>Chmura to </a:t>
            </a:r>
            <a:r>
              <a:rPr lang="pl-PL" sz="3200" b="1" dirty="0">
                <a:solidFill>
                  <a:schemeClr val="accent2"/>
                </a:solidFill>
                <a:latin typeface="Segoe UI" pitchFamily="34" charset="0"/>
                <a:ea typeface="Segoe UI" pitchFamily="34" charset="0"/>
                <a:cs typeface="Segoe UI" pitchFamily="34" charset="0"/>
              </a:rPr>
              <a:t>przeniesienie zasobów </a:t>
            </a:r>
          </a:p>
          <a:p>
            <a:r>
              <a:rPr lang="pl-PL" sz="2000" dirty="0">
                <a:solidFill>
                  <a:schemeClr val="bg1"/>
                </a:solidFill>
                <a:latin typeface="Segoe UI" pitchFamily="34" charset="0"/>
                <a:ea typeface="Segoe UI" pitchFamily="34" charset="0"/>
                <a:cs typeface="Segoe UI" pitchFamily="34" charset="0"/>
              </a:rPr>
              <a:t>(serwerów, aplikacji, danych) </a:t>
            </a:r>
            <a:br>
              <a:rPr lang="pl-PL" sz="3200" dirty="0">
                <a:solidFill>
                  <a:schemeClr val="bg1"/>
                </a:solidFill>
                <a:latin typeface="Segoe UI" pitchFamily="34" charset="0"/>
                <a:ea typeface="Segoe UI" pitchFamily="34" charset="0"/>
                <a:cs typeface="Segoe UI" pitchFamily="34" charset="0"/>
              </a:rPr>
            </a:br>
            <a:r>
              <a:rPr lang="pl-PL" sz="3200" dirty="0">
                <a:solidFill>
                  <a:schemeClr val="bg1"/>
                </a:solidFill>
                <a:latin typeface="Segoe UI" pitchFamily="34" charset="0"/>
                <a:ea typeface="Segoe UI" pitchFamily="34" charset="0"/>
                <a:cs typeface="Segoe UI" pitchFamily="34" charset="0"/>
              </a:rPr>
              <a:t>z naszej firmy/serwerowni w inne miejsce</a:t>
            </a:r>
          </a:p>
          <a:p>
            <a:endParaRPr lang="pl-PL" sz="3200" dirty="0">
              <a:solidFill>
                <a:schemeClr val="bg1"/>
              </a:solidFill>
              <a:latin typeface="Segoe UI" pitchFamily="34" charset="0"/>
              <a:ea typeface="Segoe UI" pitchFamily="34" charset="0"/>
              <a:cs typeface="Segoe UI" pitchFamily="34" charset="0"/>
            </a:endParaRPr>
          </a:p>
          <a:p>
            <a:r>
              <a:rPr lang="pl-PL" sz="2000" dirty="0">
                <a:solidFill>
                  <a:schemeClr val="bg1"/>
                </a:solidFill>
                <a:latin typeface="Segoe UI" pitchFamily="34" charset="0"/>
                <a:ea typeface="Segoe UI" pitchFamily="34" charset="0"/>
                <a:cs typeface="Segoe UI" pitchFamily="34" charset="0"/>
              </a:rPr>
              <a:t>Dodatkowo chmura to </a:t>
            </a:r>
            <a:r>
              <a:rPr lang="pl-PL" sz="2000" b="1" dirty="0">
                <a:solidFill>
                  <a:schemeClr val="bg1"/>
                </a:solidFill>
                <a:latin typeface="Segoe UI" pitchFamily="34" charset="0"/>
                <a:ea typeface="Segoe UI" pitchFamily="34" charset="0"/>
                <a:cs typeface="Segoe UI" pitchFamily="34" charset="0"/>
              </a:rPr>
              <a:t>skalowalność</a:t>
            </a:r>
            <a:r>
              <a:rPr lang="pl-PL" sz="2000" dirty="0">
                <a:solidFill>
                  <a:schemeClr val="bg1"/>
                </a:solidFill>
                <a:latin typeface="Segoe UI" pitchFamily="34" charset="0"/>
                <a:ea typeface="Segoe UI" pitchFamily="34" charset="0"/>
                <a:cs typeface="Segoe UI" pitchFamily="34" charset="0"/>
              </a:rPr>
              <a:t> i </a:t>
            </a:r>
            <a:r>
              <a:rPr lang="pl-PL" sz="2000" dirty="0" err="1">
                <a:solidFill>
                  <a:schemeClr val="bg1"/>
                </a:solidFill>
                <a:latin typeface="Segoe UI" pitchFamily="34" charset="0"/>
                <a:ea typeface="Segoe UI" pitchFamily="34" charset="0"/>
                <a:cs typeface="Segoe UI" pitchFamily="34" charset="0"/>
              </a:rPr>
              <a:t>granularne</a:t>
            </a:r>
            <a:r>
              <a:rPr lang="pl-PL" sz="2000" dirty="0">
                <a:solidFill>
                  <a:schemeClr val="bg1"/>
                </a:solidFill>
                <a:latin typeface="Segoe UI" pitchFamily="34" charset="0"/>
                <a:ea typeface="Segoe UI" pitchFamily="34" charset="0"/>
                <a:cs typeface="Segoe UI" pitchFamily="34" charset="0"/>
              </a:rPr>
              <a:t> rozliczanie.</a:t>
            </a:r>
          </a:p>
        </p:txBody>
      </p:sp>
    </p:spTree>
    <p:extLst>
      <p:ext uri="{BB962C8B-B14F-4D97-AF65-F5344CB8AC3E}">
        <p14:creationId xmlns:p14="http://schemas.microsoft.com/office/powerpoint/2010/main" val="179758632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C06F-F0EF-4ED8-9C41-FA96D578E230}"/>
              </a:ext>
            </a:extLst>
          </p:cNvPr>
          <p:cNvSpPr>
            <a:spLocks noGrp="1"/>
          </p:cNvSpPr>
          <p:nvPr>
            <p:ph type="title"/>
          </p:nvPr>
        </p:nvSpPr>
        <p:spPr/>
        <p:txBody>
          <a:bodyPr/>
          <a:lstStyle/>
          <a:p>
            <a:r>
              <a:rPr lang="pl-PL" dirty="0"/>
              <a:t>Plan</a:t>
            </a:r>
            <a:endParaRPr lang="en-US" dirty="0"/>
          </a:p>
        </p:txBody>
      </p:sp>
      <p:sp>
        <p:nvSpPr>
          <p:cNvPr id="3" name="Content Placeholder 2">
            <a:extLst>
              <a:ext uri="{FF2B5EF4-FFF2-40B4-BE49-F238E27FC236}">
                <a16:creationId xmlns:a16="http://schemas.microsoft.com/office/drawing/2014/main" id="{C84C4EA6-5DE7-4F5C-8656-E248228263BB}"/>
              </a:ext>
            </a:extLst>
          </p:cNvPr>
          <p:cNvSpPr>
            <a:spLocks noGrp="1"/>
          </p:cNvSpPr>
          <p:nvPr>
            <p:ph idx="1"/>
          </p:nvPr>
        </p:nvSpPr>
        <p:spPr/>
        <p:txBody>
          <a:bodyPr/>
          <a:lstStyle/>
          <a:p>
            <a:pPr marL="0" indent="0">
              <a:buNone/>
            </a:pPr>
            <a:r>
              <a:rPr lang="pl-PL" sz="2400" dirty="0">
                <a:solidFill>
                  <a:schemeClr val="bg1">
                    <a:lumMod val="75000"/>
                  </a:schemeClr>
                </a:solidFill>
              </a:rPr>
              <a:t>Część 1, 8:30-9:30 (potem 10 min. przerwy)</a:t>
            </a:r>
          </a:p>
          <a:p>
            <a:r>
              <a:rPr lang="pl-PL" sz="2400" dirty="0">
                <a:solidFill>
                  <a:schemeClr val="bg1">
                    <a:lumMod val="75000"/>
                  </a:schemeClr>
                </a:solidFill>
              </a:rPr>
              <a:t>Czym jest chmura [30 min]</a:t>
            </a:r>
          </a:p>
          <a:p>
            <a:r>
              <a:rPr lang="pl-PL" sz="2400" dirty="0">
                <a:solidFill>
                  <a:schemeClr val="bg1">
                    <a:lumMod val="75000"/>
                  </a:schemeClr>
                </a:solidFill>
              </a:rPr>
              <a:t>Rodzaje chmur [30 min]</a:t>
            </a:r>
          </a:p>
          <a:p>
            <a:pPr marL="0" indent="0">
              <a:buNone/>
            </a:pPr>
            <a:r>
              <a:rPr lang="pl-PL" sz="2400" dirty="0">
                <a:solidFill>
                  <a:schemeClr val="bg1">
                    <a:lumMod val="75000"/>
                  </a:schemeClr>
                </a:solidFill>
              </a:rPr>
              <a:t>Część 2, 9:40-11:40 (potem 30 min. przerwy)</a:t>
            </a:r>
          </a:p>
          <a:p>
            <a:r>
              <a:rPr lang="pl-PL" sz="2400" dirty="0">
                <a:solidFill>
                  <a:schemeClr val="bg1">
                    <a:lumMod val="75000"/>
                  </a:schemeClr>
                </a:solidFill>
              </a:rPr>
              <a:t>Chmura Microsoft [1.5 h]</a:t>
            </a:r>
          </a:p>
          <a:p>
            <a:r>
              <a:rPr lang="pl-PL" sz="2400" dirty="0">
                <a:solidFill>
                  <a:schemeClr val="bg1">
                    <a:lumMod val="75000"/>
                  </a:schemeClr>
                </a:solidFill>
              </a:rPr>
              <a:t>Q&amp;A [30 min]</a:t>
            </a:r>
          </a:p>
          <a:p>
            <a:pPr marL="0" indent="0">
              <a:buNone/>
            </a:pPr>
            <a:r>
              <a:rPr lang="pl-PL" sz="2400" dirty="0">
                <a:solidFill>
                  <a:schemeClr val="bg1">
                    <a:lumMod val="75000"/>
                  </a:schemeClr>
                </a:solidFill>
              </a:rPr>
              <a:t>Część 3, 12:10-13:40 (potem 10 min. przerwy)</a:t>
            </a:r>
          </a:p>
          <a:p>
            <a:r>
              <a:rPr lang="pl-PL" sz="2400" dirty="0">
                <a:solidFill>
                  <a:schemeClr val="bg1">
                    <a:lumMod val="75000"/>
                  </a:schemeClr>
                </a:solidFill>
              </a:rPr>
              <a:t>Azure i usługi [1.5 h]</a:t>
            </a:r>
          </a:p>
          <a:p>
            <a:pPr marL="0" indent="0">
              <a:buNone/>
            </a:pPr>
            <a:r>
              <a:rPr lang="pl-PL" sz="2400" dirty="0">
                <a:solidFill>
                  <a:schemeClr val="bg1">
                    <a:lumMod val="75000"/>
                  </a:schemeClr>
                </a:solidFill>
              </a:rPr>
              <a:t>Część 4, 13:50-15:20</a:t>
            </a:r>
          </a:p>
          <a:p>
            <a:r>
              <a:rPr lang="pl-PL" sz="2400" dirty="0">
                <a:solidFill>
                  <a:schemeClr val="bg1">
                    <a:lumMod val="75000"/>
                  </a:schemeClr>
                </a:solidFill>
              </a:rPr>
              <a:t>Subskrypcja Azure [30 min]</a:t>
            </a:r>
          </a:p>
          <a:p>
            <a:r>
              <a:rPr lang="pl-PL" sz="2400" dirty="0">
                <a:solidFill>
                  <a:schemeClr val="bg1">
                    <a:lumMod val="75000"/>
                  </a:schemeClr>
                </a:solidFill>
              </a:rPr>
              <a:t>Ceny i koszty [30 min]</a:t>
            </a:r>
          </a:p>
          <a:p>
            <a:r>
              <a:rPr lang="pl-PL" sz="2400" dirty="0">
                <a:highlight>
                  <a:srgbClr val="00FF00"/>
                </a:highlight>
              </a:rPr>
              <a:t>Q&amp;A </a:t>
            </a:r>
            <a:r>
              <a:rPr lang="pl-PL" sz="2400" dirty="0">
                <a:solidFill>
                  <a:schemeClr val="accent2"/>
                </a:solidFill>
              </a:rPr>
              <a:t>[30 min]</a:t>
            </a:r>
          </a:p>
        </p:txBody>
      </p:sp>
    </p:spTree>
    <p:extLst>
      <p:ext uri="{BB962C8B-B14F-4D97-AF65-F5344CB8AC3E}">
        <p14:creationId xmlns:p14="http://schemas.microsoft.com/office/powerpoint/2010/main" val="1645275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F078-4C3A-41C7-A1EA-A1A49AAA0281}"/>
              </a:ext>
            </a:extLst>
          </p:cNvPr>
          <p:cNvSpPr>
            <a:spLocks noGrp="1"/>
          </p:cNvSpPr>
          <p:nvPr>
            <p:ph type="title"/>
          </p:nvPr>
        </p:nvSpPr>
        <p:spPr/>
        <p:txBody>
          <a:bodyPr/>
          <a:lstStyle/>
          <a:p>
            <a:r>
              <a:rPr lang="pl-PL" dirty="0"/>
              <a:t>Kończymy na dziś…</a:t>
            </a:r>
            <a:endParaRPr lang="en-US" dirty="0"/>
          </a:p>
        </p:txBody>
      </p:sp>
      <p:sp>
        <p:nvSpPr>
          <p:cNvPr id="3" name="Text Placeholder 2">
            <a:extLst>
              <a:ext uri="{FF2B5EF4-FFF2-40B4-BE49-F238E27FC236}">
                <a16:creationId xmlns:a16="http://schemas.microsoft.com/office/drawing/2014/main" id="{D1ADDC93-76A3-41A8-A517-9D51F537E0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733439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C06F-F0EF-4ED8-9C41-FA96D578E230}"/>
              </a:ext>
            </a:extLst>
          </p:cNvPr>
          <p:cNvSpPr>
            <a:spLocks noGrp="1"/>
          </p:cNvSpPr>
          <p:nvPr>
            <p:ph type="title"/>
          </p:nvPr>
        </p:nvSpPr>
        <p:spPr/>
        <p:txBody>
          <a:bodyPr/>
          <a:lstStyle/>
          <a:p>
            <a:r>
              <a:rPr lang="pl-PL" dirty="0"/>
              <a:t>Daliśmy radę?</a:t>
            </a:r>
            <a:endParaRPr lang="en-US" dirty="0"/>
          </a:p>
        </p:txBody>
      </p:sp>
      <p:sp>
        <p:nvSpPr>
          <p:cNvPr id="3" name="Content Placeholder 2">
            <a:extLst>
              <a:ext uri="{FF2B5EF4-FFF2-40B4-BE49-F238E27FC236}">
                <a16:creationId xmlns:a16="http://schemas.microsoft.com/office/drawing/2014/main" id="{C84C4EA6-5DE7-4F5C-8656-E248228263BB}"/>
              </a:ext>
            </a:extLst>
          </p:cNvPr>
          <p:cNvSpPr>
            <a:spLocks noGrp="1"/>
          </p:cNvSpPr>
          <p:nvPr>
            <p:ph idx="1"/>
          </p:nvPr>
        </p:nvSpPr>
        <p:spPr/>
        <p:txBody>
          <a:bodyPr/>
          <a:lstStyle/>
          <a:p>
            <a:r>
              <a:rPr lang="pl-PL" dirty="0"/>
              <a:t>Czym jest chmura</a:t>
            </a:r>
          </a:p>
          <a:p>
            <a:r>
              <a:rPr lang="pl-PL" dirty="0"/>
              <a:t>Rodzaje chmur</a:t>
            </a:r>
          </a:p>
          <a:p>
            <a:r>
              <a:rPr lang="pl-PL" dirty="0"/>
              <a:t>Chmura Microsoft</a:t>
            </a:r>
          </a:p>
          <a:p>
            <a:r>
              <a:rPr lang="pl-PL" dirty="0"/>
              <a:t>Azure i usługi</a:t>
            </a:r>
          </a:p>
          <a:p>
            <a:r>
              <a:rPr lang="pl-PL" dirty="0"/>
              <a:t>Subskrypcja Azure</a:t>
            </a:r>
          </a:p>
          <a:p>
            <a:r>
              <a:rPr lang="pl-PL" dirty="0"/>
              <a:t>Ceny i koszty</a:t>
            </a:r>
          </a:p>
        </p:txBody>
      </p:sp>
    </p:spTree>
    <p:extLst>
      <p:ext uri="{BB962C8B-B14F-4D97-AF65-F5344CB8AC3E}">
        <p14:creationId xmlns:p14="http://schemas.microsoft.com/office/powerpoint/2010/main" val="495834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5D1F-2C41-46C3-B153-FD49A64B1648}"/>
              </a:ext>
            </a:extLst>
          </p:cNvPr>
          <p:cNvSpPr>
            <a:spLocks noGrp="1"/>
          </p:cNvSpPr>
          <p:nvPr>
            <p:ph type="title"/>
          </p:nvPr>
        </p:nvSpPr>
        <p:spPr/>
        <p:txBody>
          <a:bodyPr/>
          <a:lstStyle/>
          <a:p>
            <a:r>
              <a:rPr lang="pl-PL" dirty="0"/>
              <a:t>Kontakt ze mną</a:t>
            </a:r>
            <a:endParaRPr lang="en-US" dirty="0"/>
          </a:p>
        </p:txBody>
      </p:sp>
      <p:sp>
        <p:nvSpPr>
          <p:cNvPr id="3" name="Content Placeholder 2">
            <a:extLst>
              <a:ext uri="{FF2B5EF4-FFF2-40B4-BE49-F238E27FC236}">
                <a16:creationId xmlns:a16="http://schemas.microsoft.com/office/drawing/2014/main" id="{194B32B0-EC2D-4304-9C06-C91DA6E73471}"/>
              </a:ext>
            </a:extLst>
          </p:cNvPr>
          <p:cNvSpPr>
            <a:spLocks noGrp="1"/>
          </p:cNvSpPr>
          <p:nvPr>
            <p:ph idx="1"/>
          </p:nvPr>
        </p:nvSpPr>
        <p:spPr/>
        <p:txBody>
          <a:bodyPr/>
          <a:lstStyle/>
          <a:p>
            <a:pPr marL="0" indent="0">
              <a:buNone/>
            </a:pPr>
            <a:r>
              <a:rPr lang="pl-PL" dirty="0">
                <a:solidFill>
                  <a:schemeClr val="accent2"/>
                </a:solidFill>
              </a:rPr>
              <a:t>Mariusz Kędziora</a:t>
            </a:r>
          </a:p>
          <a:p>
            <a:r>
              <a:rPr lang="pl-PL" dirty="0">
                <a:hlinkClick r:id="rId2"/>
              </a:rPr>
              <a:t>Mariusz.Kedziora@microsoft.com</a:t>
            </a:r>
            <a:endParaRPr lang="pl-PL" dirty="0"/>
          </a:p>
          <a:p>
            <a:r>
              <a:rPr lang="pl-PL" dirty="0"/>
              <a:t>+48 609 99 12 88</a:t>
            </a:r>
          </a:p>
          <a:p>
            <a:endParaRPr lang="pl-PL" dirty="0"/>
          </a:p>
          <a:p>
            <a:pPr marL="0" indent="0">
              <a:buNone/>
            </a:pPr>
            <a:r>
              <a:rPr lang="pl-PL" dirty="0" err="1">
                <a:solidFill>
                  <a:schemeClr val="accent2"/>
                </a:solidFill>
              </a:rPr>
              <a:t>Social</a:t>
            </a:r>
            <a:r>
              <a:rPr lang="pl-PL" dirty="0">
                <a:solidFill>
                  <a:schemeClr val="accent2"/>
                </a:solidFill>
              </a:rPr>
              <a:t> Media</a:t>
            </a:r>
          </a:p>
          <a:p>
            <a:r>
              <a:rPr lang="pl-PL" dirty="0">
                <a:hlinkClick r:id="rId3"/>
              </a:rPr>
              <a:t>https://www.linkedin.com/in/mariuszkedziora</a:t>
            </a:r>
            <a:endParaRPr lang="pl-PL" dirty="0"/>
          </a:p>
          <a:p>
            <a:r>
              <a:rPr lang="pl-PL" dirty="0">
                <a:hlinkClick r:id="rId4"/>
              </a:rPr>
              <a:t>http://facebook.com/ewangelista.it</a:t>
            </a:r>
            <a:r>
              <a:rPr lang="pl-PL" dirty="0"/>
              <a:t> </a:t>
            </a:r>
          </a:p>
          <a:p>
            <a:r>
              <a:rPr lang="pl-PL" dirty="0">
                <a:hlinkClick r:id="rId5"/>
              </a:rPr>
              <a:t>http://ewangelista.it</a:t>
            </a:r>
            <a:endParaRPr lang="pl-PL" dirty="0"/>
          </a:p>
          <a:p>
            <a:pPr marL="0" indent="0">
              <a:buNone/>
            </a:pPr>
            <a:endParaRPr lang="en-US" dirty="0"/>
          </a:p>
        </p:txBody>
      </p:sp>
      <p:pic>
        <p:nvPicPr>
          <p:cNvPr id="4" name="Picture 3">
            <a:extLst>
              <a:ext uri="{FF2B5EF4-FFF2-40B4-BE49-F238E27FC236}">
                <a16:creationId xmlns:a16="http://schemas.microsoft.com/office/drawing/2014/main" id="{DEF72BDB-B185-449F-8898-8C44BCE1A0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4248" y="1196752"/>
            <a:ext cx="2060848" cy="2060848"/>
          </a:xfrm>
          <a:prstGeom prst="rect">
            <a:avLst/>
          </a:prstGeom>
        </p:spPr>
      </p:pic>
    </p:spTree>
    <p:extLst>
      <p:ext uri="{BB962C8B-B14F-4D97-AF65-F5344CB8AC3E}">
        <p14:creationId xmlns:p14="http://schemas.microsoft.com/office/powerpoint/2010/main" val="1930376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l-PL" dirty="0"/>
              <a:t>Czym jest chmura publiczna?</a:t>
            </a:r>
          </a:p>
        </p:txBody>
      </p:sp>
      <p:sp>
        <p:nvSpPr>
          <p:cNvPr id="2" name="Content Placeholder 1"/>
          <p:cNvSpPr>
            <a:spLocks noGrp="1"/>
          </p:cNvSpPr>
          <p:nvPr>
            <p:ph idx="1"/>
          </p:nvPr>
        </p:nvSpPr>
        <p:spPr/>
        <p:txBody>
          <a:bodyPr/>
          <a:lstStyle/>
          <a:p>
            <a:r>
              <a:rPr lang="pl-PL" b="0" dirty="0">
                <a:latin typeface="Segoe UI Light" panose="020B0502040204020203" pitchFamily="34" charset="0"/>
              </a:rPr>
              <a:t>Serwerownie Microsoft na całym świecie</a:t>
            </a:r>
          </a:p>
          <a:p>
            <a:pPr lvl="1"/>
            <a:r>
              <a:rPr lang="pl-PL" dirty="0">
                <a:latin typeface="Segoe UI Light" panose="020B0502040204020203" pitchFamily="34" charset="0"/>
              </a:rPr>
              <a:t>Zbudowane i zarządzane przez Microsoft</a:t>
            </a:r>
          </a:p>
          <a:p>
            <a:pPr lvl="1"/>
            <a:r>
              <a:rPr lang="pl-PL" b="0" dirty="0">
                <a:latin typeface="Segoe UI Light" panose="020B0502040204020203" pitchFamily="34" charset="0"/>
              </a:rPr>
              <a:t>W Europie: m.in. Dublin i Amsterdam</a:t>
            </a:r>
          </a:p>
          <a:p>
            <a:r>
              <a:rPr lang="pl-PL" b="0" dirty="0">
                <a:latin typeface="Segoe UI Light" panose="020B0502040204020203" pitchFamily="34" charset="0"/>
              </a:rPr>
              <a:t>Skalowalne, wydajne i ekonomiczne</a:t>
            </a:r>
          </a:p>
          <a:p>
            <a:pPr lvl="1"/>
            <a:r>
              <a:rPr lang="pl-PL" dirty="0">
                <a:latin typeface="Segoe UI Light" panose="020B0502040204020203" pitchFamily="34" charset="0"/>
              </a:rPr>
              <a:t>Wszystko działa w oparciu o Microsoft Azure</a:t>
            </a:r>
          </a:p>
          <a:p>
            <a:pPr lvl="1"/>
            <a:r>
              <a:rPr lang="pl-PL" b="0" dirty="0">
                <a:latin typeface="Segoe UI Light" panose="020B0502040204020203" pitchFamily="34" charset="0"/>
              </a:rPr>
              <a:t>1 </a:t>
            </a:r>
            <a:r>
              <a:rPr lang="pl-PL" dirty="0" err="1">
                <a:latin typeface="Segoe UI Light" panose="020B0502040204020203" pitchFamily="34" charset="0"/>
              </a:rPr>
              <a:t>D</a:t>
            </a:r>
            <a:r>
              <a:rPr lang="pl-PL" b="0" dirty="0" err="1">
                <a:latin typeface="Segoe UI Light" panose="020B0502040204020203" pitchFamily="34" charset="0"/>
              </a:rPr>
              <a:t>ataCenter</a:t>
            </a:r>
            <a:r>
              <a:rPr lang="pl-PL" b="0" dirty="0">
                <a:latin typeface="Segoe UI Light" panose="020B0502040204020203" pitchFamily="34" charset="0"/>
              </a:rPr>
              <a:t> &gt; 100.000 fizycznych serwerów</a:t>
            </a:r>
          </a:p>
          <a:p>
            <a:r>
              <a:rPr lang="pl-PL" b="0" dirty="0">
                <a:latin typeface="Segoe UI Light" panose="020B0502040204020203" pitchFamily="34" charset="0"/>
              </a:rPr>
              <a:t>Możliwość skorzystania z ich możliwości</a:t>
            </a:r>
          </a:p>
          <a:p>
            <a:pPr lvl="1"/>
            <a:r>
              <a:rPr lang="pl-PL" dirty="0">
                <a:latin typeface="Segoe UI Light" panose="020B0502040204020203" pitchFamily="34" charset="0"/>
              </a:rPr>
              <a:t>Płacimy za zużycie zasobów</a:t>
            </a:r>
            <a:r>
              <a:rPr lang="pl-PL" sz="2000" dirty="0">
                <a:latin typeface="Segoe UI Light" panose="020B0502040204020203" pitchFamily="34" charset="0"/>
              </a:rPr>
              <a:t> (miesięcznie/rocznie)</a:t>
            </a:r>
            <a:endParaRPr lang="pl-PL" dirty="0">
              <a:latin typeface="Segoe UI Light" panose="020B0502040204020203" pitchFamily="34" charset="0"/>
            </a:endParaRPr>
          </a:p>
          <a:p>
            <a:pPr lvl="1"/>
            <a:r>
              <a:rPr lang="pl-PL" dirty="0">
                <a:latin typeface="Segoe UI Light" panose="020B0502040204020203" pitchFamily="34" charset="0"/>
              </a:rPr>
              <a:t>Całe mnóstwo usług i funkcjonalności</a:t>
            </a:r>
            <a:endParaRPr lang="pl-PL" b="0" dirty="0">
              <a:latin typeface="Segoe UI Light" panose="020B0502040204020203" pitchFamily="34" charset="0"/>
            </a:endParaRPr>
          </a:p>
        </p:txBody>
      </p:sp>
    </p:spTree>
    <p:extLst>
      <p:ext uri="{BB962C8B-B14F-4D97-AF65-F5344CB8AC3E}">
        <p14:creationId xmlns:p14="http://schemas.microsoft.com/office/powerpoint/2010/main" val="2489748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6001123" y="2342867"/>
            <a:ext cx="2620655" cy="2673750"/>
            <a:chOff x="7724433" y="2125663"/>
            <a:chExt cx="3564273" cy="3636485"/>
          </a:xfrm>
        </p:grpSpPr>
        <p:sp>
          <p:nvSpPr>
            <p:cNvPr id="6" name="Rectangle 5"/>
            <p:cNvSpPr/>
            <p:nvPr/>
          </p:nvSpPr>
          <p:spPr bwMode="auto">
            <a:xfrm>
              <a:off x="7724433" y="2125663"/>
              <a:ext cx="3564273" cy="3636485"/>
            </a:xfrm>
            <a:prstGeom prst="rect">
              <a:avLst/>
            </a:prstGeom>
            <a:solidFill>
              <a:srgbClr val="18316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a:endParaRPr lang="en-US" sz="2353" dirty="0">
                <a:gradFill>
                  <a:gsLst>
                    <a:gs pos="0">
                      <a:srgbClr val="FFFFFF"/>
                    </a:gs>
                    <a:gs pos="100000">
                      <a:srgbClr val="FFFFFF"/>
                    </a:gs>
                  </a:gsLst>
                  <a:lin ang="5400000" scaled="0"/>
                </a:gradFill>
                <a:latin typeface="Segoe UI Light"/>
              </a:endParaRPr>
            </a:p>
          </p:txBody>
        </p:sp>
        <p:sp>
          <p:nvSpPr>
            <p:cNvPr id="9" name="Rectangle 8"/>
            <p:cNvSpPr/>
            <p:nvPr/>
          </p:nvSpPr>
          <p:spPr>
            <a:xfrm>
              <a:off x="7812239" y="2218263"/>
              <a:ext cx="2575248" cy="802661"/>
            </a:xfrm>
            <a:prstGeom prst="rect">
              <a:avLst/>
            </a:prstGeom>
          </p:spPr>
          <p:txBody>
            <a:bodyPr wrap="none">
              <a:spAutoFit/>
            </a:bodyPr>
            <a:lstStyle/>
            <a:p>
              <a:pPr algn="ctr" defTabSz="699264"/>
              <a:r>
                <a:rPr lang="pl-PL" sz="3235" dirty="0">
                  <a:gradFill>
                    <a:gsLst>
                      <a:gs pos="0">
                        <a:srgbClr val="FFFFFF"/>
                      </a:gs>
                      <a:gs pos="100000">
                        <a:srgbClr val="FFFFFF"/>
                      </a:gs>
                    </a:gsLst>
                    <a:lin ang="5400000" scaled="0"/>
                  </a:gradFill>
                  <a:latin typeface="Segoe UI Light"/>
                </a:rPr>
                <a:t>Ekonomia</a:t>
              </a:r>
              <a:endParaRPr lang="en-US" sz="3235" dirty="0">
                <a:gradFill>
                  <a:gsLst>
                    <a:gs pos="0">
                      <a:srgbClr val="FFFFFF"/>
                    </a:gs>
                    <a:gs pos="100000">
                      <a:srgbClr val="FFFFFF"/>
                    </a:gs>
                  </a:gsLst>
                  <a:lin ang="5400000" scaled="0"/>
                </a:gradFill>
                <a:latin typeface="Segoe UI Light"/>
              </a:endParaRPr>
            </a:p>
          </p:txBody>
        </p:sp>
        <p:sp>
          <p:nvSpPr>
            <p:cNvPr id="12"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nvGrpSpPr>
          <p:cNvPr id="68" name="Group 67"/>
          <p:cNvGrpSpPr/>
          <p:nvPr/>
        </p:nvGrpSpPr>
        <p:grpSpPr>
          <a:xfrm>
            <a:off x="3276292" y="2342867"/>
            <a:ext cx="2620655" cy="2673750"/>
            <a:chOff x="4018476" y="2125663"/>
            <a:chExt cx="3564273" cy="3636485"/>
          </a:xfrm>
        </p:grpSpPr>
        <p:sp>
          <p:nvSpPr>
            <p:cNvPr id="5" name="Rectangle 4"/>
            <p:cNvSpPr/>
            <p:nvPr/>
          </p:nvSpPr>
          <p:spPr bwMode="auto">
            <a:xfrm>
              <a:off x="4018476" y="2125663"/>
              <a:ext cx="3564273" cy="3636485"/>
            </a:xfrm>
            <a:prstGeom prst="rect">
              <a:avLst/>
            </a:prstGeom>
            <a:solidFill>
              <a:srgbClr val="18316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a:endParaRPr lang="en-US" sz="2353" dirty="0">
                <a:gradFill>
                  <a:gsLst>
                    <a:gs pos="0">
                      <a:srgbClr val="FFFFFF"/>
                    </a:gs>
                    <a:gs pos="100000">
                      <a:srgbClr val="FFFFFF"/>
                    </a:gs>
                  </a:gsLst>
                  <a:lin ang="5400000" scaled="0"/>
                </a:gradFill>
                <a:latin typeface="Segoe UI Light"/>
              </a:endParaRPr>
            </a:p>
          </p:txBody>
        </p:sp>
        <p:sp>
          <p:nvSpPr>
            <p:cNvPr id="8" name="Rectangle 7"/>
            <p:cNvSpPr/>
            <p:nvPr/>
          </p:nvSpPr>
          <p:spPr>
            <a:xfrm>
              <a:off x="4112445" y="2218263"/>
              <a:ext cx="3355758" cy="802661"/>
            </a:xfrm>
            <a:prstGeom prst="rect">
              <a:avLst/>
            </a:prstGeom>
          </p:spPr>
          <p:txBody>
            <a:bodyPr wrap="none">
              <a:spAutoFit/>
            </a:bodyPr>
            <a:lstStyle/>
            <a:p>
              <a:pPr algn="ctr" defTabSz="699264"/>
              <a:r>
                <a:rPr lang="pl-PL" sz="3235" dirty="0">
                  <a:gradFill>
                    <a:gsLst>
                      <a:gs pos="0">
                        <a:srgbClr val="FFFFFF"/>
                      </a:gs>
                      <a:gs pos="100000">
                        <a:srgbClr val="FFFFFF"/>
                      </a:gs>
                    </a:gsLst>
                    <a:lin ang="5400000" scaled="0"/>
                  </a:gradFill>
                  <a:latin typeface="Segoe UI Light"/>
                </a:rPr>
                <a:t>Skalowalność</a:t>
              </a:r>
              <a:endParaRPr lang="en-US" sz="3235" dirty="0">
                <a:gradFill>
                  <a:gsLst>
                    <a:gs pos="0">
                      <a:srgbClr val="FFFFFF"/>
                    </a:gs>
                    <a:gs pos="100000">
                      <a:srgbClr val="FFFFFF"/>
                    </a:gs>
                  </a:gsLst>
                  <a:lin ang="5400000" scaled="0"/>
                </a:gradFill>
                <a:latin typeface="Segoe UI Light"/>
              </a:endParaRPr>
            </a:p>
          </p:txBody>
        </p:sp>
        <p:grpSp>
          <p:nvGrpSpPr>
            <p:cNvPr id="13"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grpSp>
        <p:nvGrpSpPr>
          <p:cNvPr id="66" name="Group 65"/>
          <p:cNvGrpSpPr/>
          <p:nvPr/>
        </p:nvGrpSpPr>
        <p:grpSpPr>
          <a:xfrm>
            <a:off x="551465" y="2342867"/>
            <a:ext cx="2620655" cy="2673750"/>
            <a:chOff x="312520" y="2125663"/>
            <a:chExt cx="3564273" cy="3636485"/>
          </a:xfrm>
        </p:grpSpPr>
        <p:sp>
          <p:nvSpPr>
            <p:cNvPr id="4" name="Rectangle 3"/>
            <p:cNvSpPr/>
            <p:nvPr/>
          </p:nvSpPr>
          <p:spPr bwMode="auto">
            <a:xfrm>
              <a:off x="312520" y="2125663"/>
              <a:ext cx="3564273" cy="3636485"/>
            </a:xfrm>
            <a:prstGeom prst="rect">
              <a:avLst/>
            </a:prstGeom>
            <a:solidFill>
              <a:srgbClr val="18316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a:endParaRPr lang="en-US" sz="2353" dirty="0">
                <a:gradFill>
                  <a:gsLst>
                    <a:gs pos="0">
                      <a:srgbClr val="FFFFFF"/>
                    </a:gs>
                    <a:gs pos="100000">
                      <a:srgbClr val="FFFFFF"/>
                    </a:gs>
                  </a:gsLst>
                  <a:lin ang="5400000" scaled="0"/>
                </a:gradFill>
                <a:latin typeface="Segoe UI Light"/>
              </a:endParaRPr>
            </a:p>
          </p:txBody>
        </p:sp>
        <p:sp>
          <p:nvSpPr>
            <p:cNvPr id="7" name="Rectangle 6"/>
            <p:cNvSpPr/>
            <p:nvPr/>
          </p:nvSpPr>
          <p:spPr>
            <a:xfrm>
              <a:off x="398097" y="2218263"/>
              <a:ext cx="2400831" cy="802661"/>
            </a:xfrm>
            <a:prstGeom prst="rect">
              <a:avLst/>
            </a:prstGeom>
          </p:spPr>
          <p:txBody>
            <a:bodyPr wrap="none">
              <a:spAutoFit/>
            </a:bodyPr>
            <a:lstStyle/>
            <a:p>
              <a:pPr algn="ctr" defTabSz="699264"/>
              <a:r>
                <a:rPr lang="pl-PL" sz="3235" dirty="0">
                  <a:gradFill>
                    <a:gsLst>
                      <a:gs pos="0">
                        <a:srgbClr val="FFFFFF"/>
                      </a:gs>
                      <a:gs pos="100000">
                        <a:srgbClr val="FFFFFF"/>
                      </a:gs>
                    </a:gsLst>
                    <a:lin ang="5400000" scaled="0"/>
                  </a:gradFill>
                  <a:latin typeface="Segoe UI Light"/>
                </a:rPr>
                <a:t>Szybkość</a:t>
              </a:r>
              <a:endParaRPr lang="en-US" sz="3235" dirty="0">
                <a:gradFill>
                  <a:gsLst>
                    <a:gs pos="0">
                      <a:srgbClr val="FFFFFF"/>
                    </a:gs>
                    <a:gs pos="100000">
                      <a:srgbClr val="FFFFFF"/>
                    </a:gs>
                  </a:gsLst>
                  <a:lin ang="5400000" scaled="0"/>
                </a:gradFill>
                <a:latin typeface="Segoe UI Light"/>
              </a:endParaRPr>
            </a:p>
          </p:txBody>
        </p:sp>
        <p:sp>
          <p:nvSpPr>
            <p:cNvPr id="1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0515" tIns="30258" rIns="60515" bIns="30258" numCol="1" anchor="t" anchorCtr="0" compatLnSpc="1">
              <a:prstTxWarp prst="textNoShape">
                <a:avLst/>
              </a:prstTxWarp>
            </a:bodyPr>
            <a:lstStyle/>
            <a:p>
              <a:pPr defTabSz="685642"/>
              <a:endParaRPr lang="en-US" sz="1176">
                <a:solidFill>
                  <a:srgbClr val="505050"/>
                </a:solidFill>
              </a:endParaRPr>
            </a:p>
          </p:txBody>
        </p:sp>
      </p:grpSp>
      <p:sp>
        <p:nvSpPr>
          <p:cNvPr id="10" name="Title 9"/>
          <p:cNvSpPr>
            <a:spLocks noGrp="1"/>
          </p:cNvSpPr>
          <p:nvPr>
            <p:ph type="title"/>
          </p:nvPr>
        </p:nvSpPr>
        <p:spPr/>
        <p:txBody>
          <a:bodyPr/>
          <a:lstStyle/>
          <a:p>
            <a:r>
              <a:rPr lang="pl-PL" dirty="0"/>
              <a:t>Dlaczego chmura?</a:t>
            </a:r>
          </a:p>
        </p:txBody>
      </p:sp>
    </p:spTree>
    <p:extLst>
      <p:ext uri="{BB962C8B-B14F-4D97-AF65-F5344CB8AC3E}">
        <p14:creationId xmlns:p14="http://schemas.microsoft.com/office/powerpoint/2010/main" val="121848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600" fill="hold"/>
                                        <p:tgtEl>
                                          <p:spTgt spid="66"/>
                                        </p:tgtEl>
                                        <p:attrNameLst>
                                          <p:attrName>ppt_x</p:attrName>
                                        </p:attrNameLst>
                                      </p:cBhvr>
                                      <p:tavLst>
                                        <p:tav tm="0">
                                          <p:val>
                                            <p:strVal val="0-#ppt_w/2"/>
                                          </p:val>
                                        </p:tav>
                                        <p:tav tm="100000">
                                          <p:val>
                                            <p:strVal val="#ppt_x"/>
                                          </p:val>
                                        </p:tav>
                                      </p:tavLst>
                                    </p:anim>
                                    <p:anim calcmode="lin" valueType="num">
                                      <p:cBhvr additive="base">
                                        <p:cTn id="8" dur="6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20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700" fill="hold"/>
                                        <p:tgtEl>
                                          <p:spTgt spid="68"/>
                                        </p:tgtEl>
                                        <p:attrNameLst>
                                          <p:attrName>ppt_x</p:attrName>
                                        </p:attrNameLst>
                                      </p:cBhvr>
                                      <p:tavLst>
                                        <p:tav tm="0">
                                          <p:val>
                                            <p:strVal val="0-#ppt_w/2"/>
                                          </p:val>
                                        </p:tav>
                                        <p:tav tm="100000">
                                          <p:val>
                                            <p:strVal val="#ppt_x"/>
                                          </p:val>
                                        </p:tav>
                                      </p:tavLst>
                                    </p:anim>
                                    <p:anim calcmode="lin" valueType="num">
                                      <p:cBhvr additive="base">
                                        <p:cTn id="12" dur="700" fill="hold"/>
                                        <p:tgtEl>
                                          <p:spTgt spid="68"/>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700"/>
                                  </p:stCondLst>
                                  <p:childTnLst>
                                    <p:set>
                                      <p:cBhvr>
                                        <p:cTn id="14" dur="1" fill="hold">
                                          <p:stCondLst>
                                            <p:cond delay="0"/>
                                          </p:stCondLst>
                                        </p:cTn>
                                        <p:tgtEl>
                                          <p:spTgt spid="71"/>
                                        </p:tgtEl>
                                        <p:attrNameLst>
                                          <p:attrName>style.visibility</p:attrName>
                                        </p:attrNameLst>
                                      </p:cBhvr>
                                      <p:to>
                                        <p:strVal val="visible"/>
                                      </p:to>
                                    </p:set>
                                    <p:anim calcmode="lin" valueType="num">
                                      <p:cBhvr additive="base">
                                        <p:cTn id="15" dur="700" fill="hold"/>
                                        <p:tgtEl>
                                          <p:spTgt spid="71"/>
                                        </p:tgtEl>
                                        <p:attrNameLst>
                                          <p:attrName>ppt_x</p:attrName>
                                        </p:attrNameLst>
                                      </p:cBhvr>
                                      <p:tavLst>
                                        <p:tav tm="0">
                                          <p:val>
                                            <p:strVal val="0-#ppt_w/2"/>
                                          </p:val>
                                        </p:tav>
                                        <p:tav tm="100000">
                                          <p:val>
                                            <p:strVal val="#ppt_x"/>
                                          </p:val>
                                        </p:tav>
                                      </p:tavLst>
                                    </p:anim>
                                    <p:anim calcmode="lin" valueType="num">
                                      <p:cBhvr additive="base">
                                        <p:cTn id="16" dur="7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A6DE1-1D85-4D20-9C98-4DC45B604337}"/>
              </a:ext>
            </a:extLst>
          </p:cNvPr>
          <p:cNvSpPr>
            <a:spLocks noGrp="1"/>
          </p:cNvSpPr>
          <p:nvPr>
            <p:ph type="ctrTitle"/>
          </p:nvPr>
        </p:nvSpPr>
        <p:spPr/>
        <p:txBody>
          <a:bodyPr/>
          <a:lstStyle/>
          <a:p>
            <a:r>
              <a:rPr lang="pl-PL" dirty="0"/>
              <a:t>Architekt rozwiązań IT </a:t>
            </a:r>
            <a:br>
              <a:rPr lang="pl-PL" dirty="0"/>
            </a:br>
            <a:r>
              <a:rPr lang="pl-PL" dirty="0"/>
              <a:t>w chmurach obliczeniowych</a:t>
            </a:r>
            <a:endParaRPr lang="en-US" dirty="0"/>
          </a:p>
        </p:txBody>
      </p:sp>
      <p:sp>
        <p:nvSpPr>
          <p:cNvPr id="3" name="Subtitle 2">
            <a:extLst>
              <a:ext uri="{FF2B5EF4-FFF2-40B4-BE49-F238E27FC236}">
                <a16:creationId xmlns:a16="http://schemas.microsoft.com/office/drawing/2014/main" id="{22CB06DB-9593-49F0-AA7F-005BB92DC2D8}"/>
              </a:ext>
            </a:extLst>
          </p:cNvPr>
          <p:cNvSpPr>
            <a:spLocks noGrp="1"/>
          </p:cNvSpPr>
          <p:nvPr>
            <p:ph type="subTitle" idx="1"/>
          </p:nvPr>
        </p:nvSpPr>
        <p:spPr/>
        <p:txBody>
          <a:bodyPr/>
          <a:lstStyle/>
          <a:p>
            <a:r>
              <a:rPr lang="pl-PL" dirty="0"/>
              <a:t>Wstęp do zagadnień chmury publicznej</a:t>
            </a:r>
            <a:endParaRPr lang="en-US" dirty="0"/>
          </a:p>
        </p:txBody>
      </p:sp>
    </p:spTree>
    <p:extLst>
      <p:ext uri="{BB962C8B-B14F-4D97-AF65-F5344CB8AC3E}">
        <p14:creationId xmlns:p14="http://schemas.microsoft.com/office/powerpoint/2010/main" val="73542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p:nvPr/>
        </p:nvPicPr>
        <p:blipFill rotWithShape="1">
          <a:blip r:embed="rId4"/>
          <a:srcRect l="4825" t="27769" r="5889" b="28329"/>
          <a:stretch/>
        </p:blipFill>
        <p:spPr bwMode="auto">
          <a:xfrm>
            <a:off x="386449" y="1933460"/>
            <a:ext cx="8515243" cy="2790101"/>
          </a:xfrm>
          <a:prstGeom prst="rect">
            <a:avLst/>
          </a:prstGeom>
          <a:ln>
            <a:noFill/>
          </a:ln>
          <a:effectLst/>
        </p:spPr>
      </p:pic>
      <p:sp>
        <p:nvSpPr>
          <p:cNvPr id="67" name="Rectangle 66"/>
          <p:cNvSpPr/>
          <p:nvPr/>
        </p:nvSpPr>
        <p:spPr bwMode="auto">
          <a:xfrm>
            <a:off x="636976" y="2062893"/>
            <a:ext cx="8038613" cy="2503007"/>
          </a:xfrm>
          <a:prstGeom prst="rect">
            <a:avLst/>
          </a:prstGeom>
          <a:solidFill>
            <a:srgbClr val="FFFFFF">
              <a:alpha val="50000"/>
            </a:srgbClr>
          </a:solidFill>
          <a:ln w="9525" cap="flat" cmpd="sng" algn="ctr">
            <a:noFill/>
            <a:prstDash val="solid"/>
            <a:headEnd type="none" w="med" len="med"/>
            <a:tailEnd type="none" w="med" len="med"/>
          </a:ln>
          <a:effectLst/>
        </p:spPr>
        <p:txBody>
          <a:bodyPr lIns="68561" tIns="34281" rIns="68561" bIns="34281" anchor="ctr"/>
          <a:lstStyle/>
          <a:p>
            <a:pPr algn="ctr" defTabSz="685362">
              <a:defRPr/>
            </a:pPr>
            <a:endParaRPr lang="en-US" sz="1350" kern="0" dirty="0">
              <a:gradFill>
                <a:gsLst>
                  <a:gs pos="0">
                    <a:srgbClr val="FFFFFF"/>
                  </a:gs>
                  <a:gs pos="100000">
                    <a:srgbClr val="FFFFFF"/>
                  </a:gs>
                </a:gsLst>
                <a:lin ang="5400000" scaled="0"/>
              </a:gradFill>
            </a:endParaRPr>
          </a:p>
        </p:txBody>
      </p:sp>
      <p:grpSp>
        <p:nvGrpSpPr>
          <p:cNvPr id="112704" name="Group 64"/>
          <p:cNvGrpSpPr>
            <a:grpSpLocks/>
          </p:cNvGrpSpPr>
          <p:nvPr/>
        </p:nvGrpSpPr>
        <p:grpSpPr bwMode="auto">
          <a:xfrm>
            <a:off x="816410" y="2077808"/>
            <a:ext cx="7692987" cy="2472348"/>
            <a:chOff x="1103" y="1294"/>
            <a:chExt cx="5520" cy="1774"/>
          </a:xfrm>
        </p:grpSpPr>
        <p:cxnSp>
          <p:nvCxnSpPr>
            <p:cNvPr id="112651" name="Straight Connector 72"/>
            <p:cNvCxnSpPr>
              <a:cxnSpLocks noChangeShapeType="1"/>
            </p:cNvCxnSpPr>
            <p:nvPr/>
          </p:nvCxnSpPr>
          <p:spPr bwMode="auto">
            <a:xfrm flipH="1">
              <a:off x="2495" y="1296"/>
              <a:ext cx="0" cy="1772"/>
            </a:xfrm>
            <a:prstGeom prst="line">
              <a:avLst/>
            </a:prstGeom>
            <a:noFill/>
            <a:ln w="19050" algn="ctr">
              <a:solidFill>
                <a:srgbClr val="FFFFFF"/>
              </a:solidFill>
              <a:round/>
              <a:headEnd/>
              <a:tailEnd/>
            </a:ln>
          </p:spPr>
        </p:cxnSp>
        <p:cxnSp>
          <p:nvCxnSpPr>
            <p:cNvPr id="112652" name="Straight Connector 73"/>
            <p:cNvCxnSpPr>
              <a:cxnSpLocks noChangeShapeType="1"/>
            </p:cNvCxnSpPr>
            <p:nvPr/>
          </p:nvCxnSpPr>
          <p:spPr bwMode="auto">
            <a:xfrm flipH="1">
              <a:off x="3839" y="1294"/>
              <a:ext cx="0" cy="1772"/>
            </a:xfrm>
            <a:prstGeom prst="line">
              <a:avLst/>
            </a:prstGeom>
            <a:noFill/>
            <a:ln w="19050" algn="ctr">
              <a:solidFill>
                <a:srgbClr val="FFFFFF"/>
              </a:solidFill>
              <a:round/>
              <a:headEnd/>
              <a:tailEnd/>
            </a:ln>
          </p:spPr>
        </p:cxnSp>
        <p:cxnSp>
          <p:nvCxnSpPr>
            <p:cNvPr id="112653" name="Straight Connector 74"/>
            <p:cNvCxnSpPr>
              <a:cxnSpLocks noChangeShapeType="1"/>
            </p:cNvCxnSpPr>
            <p:nvPr/>
          </p:nvCxnSpPr>
          <p:spPr bwMode="auto">
            <a:xfrm flipH="1">
              <a:off x="5759" y="1294"/>
              <a:ext cx="0" cy="1772"/>
            </a:xfrm>
            <a:prstGeom prst="line">
              <a:avLst/>
            </a:prstGeom>
            <a:noFill/>
            <a:ln w="19050" algn="ctr">
              <a:solidFill>
                <a:srgbClr val="FFFFFF"/>
              </a:solidFill>
              <a:round/>
              <a:headEnd/>
              <a:tailEnd/>
            </a:ln>
          </p:spPr>
        </p:cxnSp>
        <p:cxnSp>
          <p:nvCxnSpPr>
            <p:cNvPr id="112702" name="Straight Connector 74"/>
            <p:cNvCxnSpPr>
              <a:cxnSpLocks noChangeShapeType="1"/>
            </p:cNvCxnSpPr>
            <p:nvPr/>
          </p:nvCxnSpPr>
          <p:spPr bwMode="auto">
            <a:xfrm flipH="1">
              <a:off x="4799" y="1294"/>
              <a:ext cx="0" cy="1772"/>
            </a:xfrm>
            <a:prstGeom prst="line">
              <a:avLst/>
            </a:prstGeom>
            <a:noFill/>
            <a:ln w="19050" algn="ctr">
              <a:solidFill>
                <a:srgbClr val="FFFFFF"/>
              </a:solidFill>
              <a:round/>
              <a:headEnd/>
              <a:tailEnd/>
            </a:ln>
          </p:spPr>
        </p:cxnSp>
        <p:cxnSp>
          <p:nvCxnSpPr>
            <p:cNvPr id="112650" name="Straight Connector 71"/>
            <p:cNvCxnSpPr>
              <a:cxnSpLocks noChangeShapeType="1"/>
            </p:cNvCxnSpPr>
            <p:nvPr/>
          </p:nvCxnSpPr>
          <p:spPr bwMode="auto">
            <a:xfrm flipH="1">
              <a:off x="1103" y="1296"/>
              <a:ext cx="0" cy="1772"/>
            </a:xfrm>
            <a:prstGeom prst="line">
              <a:avLst/>
            </a:prstGeom>
            <a:noFill/>
            <a:ln w="19050" algn="ctr">
              <a:solidFill>
                <a:srgbClr val="FFFFFF"/>
              </a:solidFill>
              <a:round/>
              <a:headEnd/>
              <a:tailEnd/>
            </a:ln>
          </p:spPr>
        </p:cxnSp>
        <p:cxnSp>
          <p:nvCxnSpPr>
            <p:cNvPr id="112654" name="Straight Connector 75"/>
            <p:cNvCxnSpPr>
              <a:cxnSpLocks noChangeShapeType="1"/>
            </p:cNvCxnSpPr>
            <p:nvPr/>
          </p:nvCxnSpPr>
          <p:spPr bwMode="auto">
            <a:xfrm flipH="1">
              <a:off x="6623" y="1294"/>
              <a:ext cx="0" cy="1772"/>
            </a:xfrm>
            <a:prstGeom prst="line">
              <a:avLst/>
            </a:prstGeom>
            <a:noFill/>
            <a:ln w="19050" algn="ctr">
              <a:solidFill>
                <a:srgbClr val="FFFFFF"/>
              </a:solidFill>
              <a:round/>
              <a:headEnd/>
              <a:tailEnd/>
            </a:ln>
          </p:spPr>
        </p:cxnSp>
        <p:sp>
          <p:nvSpPr>
            <p:cNvPr id="77" name="TextBox 76"/>
            <p:cNvSpPr txBox="1"/>
            <p:nvPr/>
          </p:nvSpPr>
          <p:spPr>
            <a:xfrm>
              <a:off x="1103" y="1392"/>
              <a:ext cx="1378" cy="199"/>
            </a:xfrm>
            <a:prstGeom prst="rect">
              <a:avLst/>
            </a:prstGeom>
            <a:noFill/>
          </p:spPr>
          <p:txBody>
            <a:bodyPr>
              <a:spAutoFit/>
            </a:bodyPr>
            <a:lstStyle/>
            <a:p>
              <a:pPr algn="ctr" defTabSz="685646">
                <a:defRPr/>
              </a:pPr>
              <a:r>
                <a:rPr lang="pl-PL" sz="1200" kern="0" dirty="0">
                  <a:solidFill>
                    <a:srgbClr val="3D3D3D"/>
                  </a:solidFill>
                </a:rPr>
                <a:t>Tradycyjne DC</a:t>
              </a:r>
              <a:endParaRPr lang="en-US" sz="1200" kern="0" dirty="0">
                <a:solidFill>
                  <a:srgbClr val="3D3D3D"/>
                </a:solidFill>
              </a:endParaRPr>
            </a:p>
          </p:txBody>
        </p:sp>
        <p:sp>
          <p:nvSpPr>
            <p:cNvPr id="78" name="TextBox 77"/>
            <p:cNvSpPr txBox="1"/>
            <p:nvPr/>
          </p:nvSpPr>
          <p:spPr>
            <a:xfrm>
              <a:off x="2495" y="1392"/>
              <a:ext cx="1377" cy="199"/>
            </a:xfrm>
            <a:prstGeom prst="rect">
              <a:avLst/>
            </a:prstGeom>
            <a:noFill/>
          </p:spPr>
          <p:txBody>
            <a:bodyPr>
              <a:spAutoFit/>
            </a:bodyPr>
            <a:lstStyle/>
            <a:p>
              <a:pPr algn="ctr" defTabSz="685646">
                <a:defRPr/>
              </a:pPr>
              <a:r>
                <a:rPr lang="pl-PL" sz="1200" kern="0" dirty="0" err="1">
                  <a:solidFill>
                    <a:srgbClr val="3D3D3D"/>
                  </a:solidFill>
                </a:rPr>
                <a:t>Zwirtualizowane</a:t>
              </a:r>
              <a:r>
                <a:rPr lang="pl-PL" sz="1200" kern="0" dirty="0">
                  <a:solidFill>
                    <a:srgbClr val="3D3D3D"/>
                  </a:solidFill>
                </a:rPr>
                <a:t> DC</a:t>
              </a:r>
              <a:endParaRPr lang="en-US" sz="1200" kern="0" dirty="0">
                <a:solidFill>
                  <a:srgbClr val="3D3D3D"/>
                </a:solidFill>
              </a:endParaRPr>
            </a:p>
          </p:txBody>
        </p:sp>
        <p:sp>
          <p:nvSpPr>
            <p:cNvPr id="79" name="TextBox 78"/>
            <p:cNvSpPr txBox="1"/>
            <p:nvPr/>
          </p:nvSpPr>
          <p:spPr>
            <a:xfrm>
              <a:off x="3839" y="1390"/>
              <a:ext cx="960" cy="199"/>
            </a:xfrm>
            <a:prstGeom prst="rect">
              <a:avLst/>
            </a:prstGeom>
            <a:noFill/>
          </p:spPr>
          <p:txBody>
            <a:bodyPr>
              <a:spAutoFit/>
            </a:bodyPr>
            <a:lstStyle/>
            <a:p>
              <a:pPr algn="ctr" defTabSz="685646">
                <a:defRPr/>
              </a:pPr>
              <a:r>
                <a:rPr lang="en-US" sz="1200" kern="0" dirty="0">
                  <a:solidFill>
                    <a:srgbClr val="3D3D3D"/>
                  </a:solidFill>
                </a:rPr>
                <a:t>Private Cloud</a:t>
              </a:r>
            </a:p>
          </p:txBody>
        </p:sp>
        <p:sp>
          <p:nvSpPr>
            <p:cNvPr id="80" name="TextBox 79"/>
            <p:cNvSpPr txBox="1"/>
            <p:nvPr/>
          </p:nvSpPr>
          <p:spPr>
            <a:xfrm>
              <a:off x="5759" y="1390"/>
              <a:ext cx="864" cy="199"/>
            </a:xfrm>
            <a:prstGeom prst="rect">
              <a:avLst/>
            </a:prstGeom>
            <a:noFill/>
          </p:spPr>
          <p:txBody>
            <a:bodyPr>
              <a:spAutoFit/>
            </a:bodyPr>
            <a:lstStyle/>
            <a:p>
              <a:pPr algn="ctr" defTabSz="685646">
                <a:defRPr/>
              </a:pPr>
              <a:r>
                <a:rPr lang="en-US" sz="1200" kern="0" dirty="0">
                  <a:solidFill>
                    <a:srgbClr val="3D3D3D"/>
                  </a:solidFill>
                </a:rPr>
                <a:t>Public Cloud</a:t>
              </a:r>
            </a:p>
          </p:txBody>
        </p:sp>
        <p:sp>
          <p:nvSpPr>
            <p:cNvPr id="18" name="TextBox 79"/>
            <p:cNvSpPr txBox="1"/>
            <p:nvPr/>
          </p:nvSpPr>
          <p:spPr>
            <a:xfrm>
              <a:off x="4799" y="1390"/>
              <a:ext cx="960" cy="199"/>
            </a:xfrm>
            <a:prstGeom prst="rect">
              <a:avLst/>
            </a:prstGeom>
            <a:noFill/>
          </p:spPr>
          <p:txBody>
            <a:bodyPr>
              <a:spAutoFit/>
            </a:bodyPr>
            <a:lstStyle/>
            <a:p>
              <a:pPr algn="ctr" defTabSz="685646"/>
              <a:r>
                <a:rPr lang="en-US" sz="1200" dirty="0">
                  <a:solidFill>
                    <a:srgbClr val="3D3D3D"/>
                  </a:solidFill>
                </a:rPr>
                <a:t>Hosted Cloud</a:t>
              </a:r>
            </a:p>
          </p:txBody>
        </p:sp>
      </p:grpSp>
      <p:grpSp>
        <p:nvGrpSpPr>
          <p:cNvPr id="2" name="Group 26"/>
          <p:cNvGrpSpPr>
            <a:grpSpLocks/>
          </p:cNvGrpSpPr>
          <p:nvPr/>
        </p:nvGrpSpPr>
        <p:grpSpPr bwMode="auto">
          <a:xfrm>
            <a:off x="828398" y="2863871"/>
            <a:ext cx="7705940" cy="1689207"/>
            <a:chOff x="902290" y="3506702"/>
            <a:chExt cx="10053678" cy="2451250"/>
          </a:xfrm>
        </p:grpSpPr>
        <p:sp>
          <p:nvSpPr>
            <p:cNvPr id="69" name="Chord 6"/>
            <p:cNvSpPr/>
            <p:nvPr/>
          </p:nvSpPr>
          <p:spPr bwMode="white">
            <a:xfrm>
              <a:off x="902290" y="3506702"/>
              <a:ext cx="10053678" cy="2451250"/>
            </a:xfrm>
            <a:custGeom>
              <a:avLst/>
              <a:gdLst>
                <a:gd name="connsiteX0" fmla="*/ 1294 w 9996311"/>
                <a:gd name="connsiteY0" fmla="*/ 2834480 h 5542843"/>
                <a:gd name="connsiteX1" fmla="*/ 3444442 w 9996311"/>
                <a:gd name="connsiteY1" fmla="*/ 137305 h 5542843"/>
                <a:gd name="connsiteX2" fmla="*/ 6502871 w 9996311"/>
                <a:gd name="connsiteY2" fmla="*/ 128574 h 5542843"/>
                <a:gd name="connsiteX3" fmla="*/ 9996251 w 9996311"/>
                <a:gd name="connsiteY3" fmla="*/ 2757839 h 5542843"/>
                <a:gd name="connsiteX4" fmla="*/ 1294 w 9996311"/>
                <a:gd name="connsiteY4" fmla="*/ 2834480 h 5542843"/>
                <a:gd name="connsiteX0" fmla="*/ 827 w 9995784"/>
                <a:gd name="connsiteY0" fmla="*/ 3025082 h 3025082"/>
                <a:gd name="connsiteX1" fmla="*/ 3443975 w 9995784"/>
                <a:gd name="connsiteY1" fmla="*/ 327907 h 3025082"/>
                <a:gd name="connsiteX2" fmla="*/ 7507115 w 9995784"/>
                <a:gd name="connsiteY2" fmla="*/ 161131 h 3025082"/>
                <a:gd name="connsiteX3" fmla="*/ 9995784 w 9995784"/>
                <a:gd name="connsiteY3" fmla="*/ 2948441 h 3025082"/>
                <a:gd name="connsiteX4" fmla="*/ 827 w 9995784"/>
                <a:gd name="connsiteY4" fmla="*/ 3025082 h 3025082"/>
                <a:gd name="connsiteX0" fmla="*/ 685 w 9995642"/>
                <a:gd name="connsiteY0" fmla="*/ 2905187 h 2905187"/>
                <a:gd name="connsiteX1" fmla="*/ 3917967 w 9995642"/>
                <a:gd name="connsiteY1" fmla="*/ 749878 h 2905187"/>
                <a:gd name="connsiteX2" fmla="*/ 7506973 w 9995642"/>
                <a:gd name="connsiteY2" fmla="*/ 41236 h 2905187"/>
                <a:gd name="connsiteX3" fmla="*/ 9995642 w 9995642"/>
                <a:gd name="connsiteY3" fmla="*/ 2828546 h 2905187"/>
                <a:gd name="connsiteX4" fmla="*/ 685 w 9995642"/>
                <a:gd name="connsiteY4" fmla="*/ 2905187 h 2905187"/>
                <a:gd name="connsiteX0" fmla="*/ 674 w 9995631"/>
                <a:gd name="connsiteY0" fmla="*/ 2917145 h 2917145"/>
                <a:gd name="connsiteX1" fmla="*/ 3917956 w 9995631"/>
                <a:gd name="connsiteY1" fmla="*/ 761836 h 2917145"/>
                <a:gd name="connsiteX2" fmla="*/ 7506962 w 9995631"/>
                <a:gd name="connsiteY2" fmla="*/ 53194 h 2917145"/>
                <a:gd name="connsiteX3" fmla="*/ 9995631 w 9995631"/>
                <a:gd name="connsiteY3" fmla="*/ 2840504 h 2917145"/>
                <a:gd name="connsiteX4" fmla="*/ 674 w 9995631"/>
                <a:gd name="connsiteY4" fmla="*/ 2917145 h 2917145"/>
                <a:gd name="connsiteX0" fmla="*/ 0 w 9994957"/>
                <a:gd name="connsiteY0" fmla="*/ 2917145 h 2917145"/>
                <a:gd name="connsiteX1" fmla="*/ 3917282 w 9994957"/>
                <a:gd name="connsiteY1" fmla="*/ 761836 h 2917145"/>
                <a:gd name="connsiteX2" fmla="*/ 7506288 w 9994957"/>
                <a:gd name="connsiteY2" fmla="*/ 53194 h 2917145"/>
                <a:gd name="connsiteX3" fmla="*/ 9994957 w 9994957"/>
                <a:gd name="connsiteY3" fmla="*/ 2840504 h 2917145"/>
                <a:gd name="connsiteX4" fmla="*/ 0 w 9994957"/>
                <a:gd name="connsiteY4" fmla="*/ 2917145 h 2917145"/>
                <a:gd name="connsiteX0" fmla="*/ 0 w 9994957"/>
                <a:gd name="connsiteY0" fmla="*/ 2903122 h 2903122"/>
                <a:gd name="connsiteX1" fmla="*/ 4030171 w 9994957"/>
                <a:gd name="connsiteY1" fmla="*/ 917147 h 2903122"/>
                <a:gd name="connsiteX2" fmla="*/ 7506288 w 9994957"/>
                <a:gd name="connsiteY2" fmla="*/ 39171 h 2903122"/>
                <a:gd name="connsiteX3" fmla="*/ 9994957 w 9994957"/>
                <a:gd name="connsiteY3" fmla="*/ 2826481 h 2903122"/>
                <a:gd name="connsiteX4" fmla="*/ 0 w 9994957"/>
                <a:gd name="connsiteY4" fmla="*/ 2903122 h 2903122"/>
                <a:gd name="connsiteX0" fmla="*/ 0 w 9994957"/>
                <a:gd name="connsiteY0" fmla="*/ 2903122 h 2903122"/>
                <a:gd name="connsiteX1" fmla="*/ 4030171 w 9994957"/>
                <a:gd name="connsiteY1" fmla="*/ 917147 h 2903122"/>
                <a:gd name="connsiteX2" fmla="*/ 7506288 w 9994957"/>
                <a:gd name="connsiteY2" fmla="*/ 39171 h 2903122"/>
                <a:gd name="connsiteX3" fmla="*/ 9994957 w 9994957"/>
                <a:gd name="connsiteY3" fmla="*/ 2826481 h 2903122"/>
                <a:gd name="connsiteX4" fmla="*/ 0 w 9994957"/>
                <a:gd name="connsiteY4" fmla="*/ 2903122 h 2903122"/>
                <a:gd name="connsiteX0" fmla="*/ 0 w 9994957"/>
                <a:gd name="connsiteY0" fmla="*/ 2863951 h 2863951"/>
                <a:gd name="connsiteX1" fmla="*/ 4030171 w 9994957"/>
                <a:gd name="connsiteY1" fmla="*/ 877976 h 2863951"/>
                <a:gd name="connsiteX2" fmla="*/ 7506288 w 9994957"/>
                <a:gd name="connsiteY2" fmla="*/ 0 h 2863951"/>
                <a:gd name="connsiteX3" fmla="*/ 9994957 w 9994957"/>
                <a:gd name="connsiteY3" fmla="*/ 2787310 h 2863951"/>
                <a:gd name="connsiteX4" fmla="*/ 0 w 9994957"/>
                <a:gd name="connsiteY4" fmla="*/ 2863951 h 2863951"/>
                <a:gd name="connsiteX0" fmla="*/ 0 w 9994957"/>
                <a:gd name="connsiteY0" fmla="*/ 2863951 h 2863951"/>
                <a:gd name="connsiteX1" fmla="*/ 4030171 w 9994957"/>
                <a:gd name="connsiteY1" fmla="*/ 877976 h 2863951"/>
                <a:gd name="connsiteX2" fmla="*/ 7506288 w 9994957"/>
                <a:gd name="connsiteY2" fmla="*/ 0 h 2863951"/>
                <a:gd name="connsiteX3" fmla="*/ 9994957 w 9994957"/>
                <a:gd name="connsiteY3" fmla="*/ 2787310 h 2863951"/>
                <a:gd name="connsiteX4" fmla="*/ 0 w 9994957"/>
                <a:gd name="connsiteY4" fmla="*/ 2863951 h 2863951"/>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909148 h 2909148"/>
                <a:gd name="connsiteX1" fmla="*/ 4030171 w 9994957"/>
                <a:gd name="connsiteY1" fmla="*/ 923173 h 2909148"/>
                <a:gd name="connsiteX2" fmla="*/ 6512866 w 9994957"/>
                <a:gd name="connsiteY2" fmla="*/ 42 h 2909148"/>
                <a:gd name="connsiteX3" fmla="*/ 9994957 w 9994957"/>
                <a:gd name="connsiteY3" fmla="*/ 2832507 h 2909148"/>
                <a:gd name="connsiteX4" fmla="*/ 0 w 9994957"/>
                <a:gd name="connsiteY4" fmla="*/ 2909148 h 2909148"/>
                <a:gd name="connsiteX0" fmla="*/ 0 w 9994957"/>
                <a:gd name="connsiteY0" fmla="*/ 2909155 h 2909155"/>
                <a:gd name="connsiteX1" fmla="*/ 3872127 w 9994957"/>
                <a:gd name="connsiteY1" fmla="*/ 855446 h 2909155"/>
                <a:gd name="connsiteX2" fmla="*/ 6512866 w 9994957"/>
                <a:gd name="connsiteY2" fmla="*/ 49 h 2909155"/>
                <a:gd name="connsiteX3" fmla="*/ 9994957 w 9994957"/>
                <a:gd name="connsiteY3" fmla="*/ 2832514 h 2909155"/>
                <a:gd name="connsiteX4" fmla="*/ 0 w 9994957"/>
                <a:gd name="connsiteY4" fmla="*/ 2909155 h 2909155"/>
                <a:gd name="connsiteX0" fmla="*/ 0 w 9994957"/>
                <a:gd name="connsiteY0" fmla="*/ 2909155 h 2909155"/>
                <a:gd name="connsiteX1" fmla="*/ 3872127 w 9994957"/>
                <a:gd name="connsiteY1" fmla="*/ 855446 h 2909155"/>
                <a:gd name="connsiteX2" fmla="*/ 6512866 w 9994957"/>
                <a:gd name="connsiteY2" fmla="*/ 49 h 2909155"/>
                <a:gd name="connsiteX3" fmla="*/ 9994957 w 9994957"/>
                <a:gd name="connsiteY3" fmla="*/ 2832514 h 2909155"/>
                <a:gd name="connsiteX4" fmla="*/ 0 w 9994957"/>
                <a:gd name="connsiteY4" fmla="*/ 2909155 h 2909155"/>
                <a:gd name="connsiteX0" fmla="*/ 0 w 9994957"/>
                <a:gd name="connsiteY0" fmla="*/ 2909106 h 2909106"/>
                <a:gd name="connsiteX1" fmla="*/ 3872127 w 9994957"/>
                <a:gd name="connsiteY1" fmla="*/ 855397 h 2909106"/>
                <a:gd name="connsiteX2" fmla="*/ 6512866 w 9994957"/>
                <a:gd name="connsiteY2" fmla="*/ 0 h 2909106"/>
                <a:gd name="connsiteX3" fmla="*/ 9994957 w 9994957"/>
                <a:gd name="connsiteY3" fmla="*/ 2832465 h 2909106"/>
                <a:gd name="connsiteX4" fmla="*/ 0 w 9994957"/>
                <a:gd name="connsiteY4" fmla="*/ 2909106 h 2909106"/>
                <a:gd name="connsiteX0" fmla="*/ 0 w 10009504"/>
                <a:gd name="connsiteY0" fmla="*/ 2909106 h 2909106"/>
                <a:gd name="connsiteX1" fmla="*/ 3872127 w 10009504"/>
                <a:gd name="connsiteY1" fmla="*/ 855397 h 2909106"/>
                <a:gd name="connsiteX2" fmla="*/ 6512866 w 10009504"/>
                <a:gd name="connsiteY2" fmla="*/ 0 h 2909106"/>
                <a:gd name="connsiteX3" fmla="*/ 10009504 w 10009504"/>
                <a:gd name="connsiteY3" fmla="*/ 2909050 h 2909106"/>
                <a:gd name="connsiteX4" fmla="*/ 0 w 10009504"/>
                <a:gd name="connsiteY4" fmla="*/ 2909106 h 2909106"/>
                <a:gd name="connsiteX0" fmla="*/ 0 w 10009504"/>
                <a:gd name="connsiteY0" fmla="*/ 2909106 h 2909106"/>
                <a:gd name="connsiteX1" fmla="*/ 3872127 w 10009504"/>
                <a:gd name="connsiteY1" fmla="*/ 855397 h 2909106"/>
                <a:gd name="connsiteX2" fmla="*/ 6512866 w 10009504"/>
                <a:gd name="connsiteY2" fmla="*/ 0 h 2909106"/>
                <a:gd name="connsiteX3" fmla="*/ 10009504 w 10009504"/>
                <a:gd name="connsiteY3" fmla="*/ 2909050 h 2909106"/>
                <a:gd name="connsiteX4" fmla="*/ 0 w 10009504"/>
                <a:gd name="connsiteY4" fmla="*/ 2909106 h 2909106"/>
                <a:gd name="connsiteX0" fmla="*/ 0 w 10009504"/>
                <a:gd name="connsiteY0" fmla="*/ 2919424 h 2919424"/>
                <a:gd name="connsiteX1" fmla="*/ 3872127 w 10009504"/>
                <a:gd name="connsiteY1" fmla="*/ 865715 h 2919424"/>
                <a:gd name="connsiteX2" fmla="*/ 6512866 w 10009504"/>
                <a:gd name="connsiteY2" fmla="*/ 10318 h 2919424"/>
                <a:gd name="connsiteX3" fmla="*/ 10009504 w 10009504"/>
                <a:gd name="connsiteY3" fmla="*/ 2919368 h 2919424"/>
                <a:gd name="connsiteX4" fmla="*/ 0 w 10009504"/>
                <a:gd name="connsiteY4" fmla="*/ 2919424 h 2919424"/>
                <a:gd name="connsiteX0" fmla="*/ 0 w 10009504"/>
                <a:gd name="connsiteY0" fmla="*/ 2919424 h 2919424"/>
                <a:gd name="connsiteX1" fmla="*/ 3872127 w 10009504"/>
                <a:gd name="connsiteY1" fmla="*/ 865715 h 2919424"/>
                <a:gd name="connsiteX2" fmla="*/ 6512866 w 10009504"/>
                <a:gd name="connsiteY2" fmla="*/ 10318 h 2919424"/>
                <a:gd name="connsiteX3" fmla="*/ 10009504 w 10009504"/>
                <a:gd name="connsiteY3" fmla="*/ 2919368 h 2919424"/>
                <a:gd name="connsiteX4" fmla="*/ 0 w 10009504"/>
                <a:gd name="connsiteY4" fmla="*/ 2919424 h 2919424"/>
                <a:gd name="connsiteX0" fmla="*/ 0 w 10434928"/>
                <a:gd name="connsiteY0" fmla="*/ 2957484 h 2957484"/>
                <a:gd name="connsiteX1" fmla="*/ 3872127 w 10434928"/>
                <a:gd name="connsiteY1" fmla="*/ 903775 h 2957484"/>
                <a:gd name="connsiteX2" fmla="*/ 6512866 w 10434928"/>
                <a:gd name="connsiteY2" fmla="*/ 48378 h 2957484"/>
                <a:gd name="connsiteX3" fmla="*/ 8457085 w 10434928"/>
                <a:gd name="connsiteY3" fmla="*/ 371213 h 2957484"/>
                <a:gd name="connsiteX4" fmla="*/ 10009504 w 10434928"/>
                <a:gd name="connsiteY4" fmla="*/ 2957428 h 2957484"/>
                <a:gd name="connsiteX5" fmla="*/ 0 w 10434928"/>
                <a:gd name="connsiteY5" fmla="*/ 2957484 h 2957484"/>
                <a:gd name="connsiteX0" fmla="*/ 0 w 10434928"/>
                <a:gd name="connsiteY0" fmla="*/ 2920518 h 2920518"/>
                <a:gd name="connsiteX1" fmla="*/ 3872127 w 10434928"/>
                <a:gd name="connsiteY1" fmla="*/ 866809 h 2920518"/>
                <a:gd name="connsiteX2" fmla="*/ 6512866 w 10434928"/>
                <a:gd name="connsiteY2" fmla="*/ 11412 h 2920518"/>
                <a:gd name="connsiteX3" fmla="*/ 8457085 w 10434928"/>
                <a:gd name="connsiteY3" fmla="*/ 334247 h 2920518"/>
                <a:gd name="connsiteX4" fmla="*/ 10009504 w 10434928"/>
                <a:gd name="connsiteY4" fmla="*/ 2920462 h 2920518"/>
                <a:gd name="connsiteX5" fmla="*/ 0 w 10434928"/>
                <a:gd name="connsiteY5" fmla="*/ 2920518 h 2920518"/>
                <a:gd name="connsiteX0" fmla="*/ 0 w 10428700"/>
                <a:gd name="connsiteY0" fmla="*/ 2920518 h 2920518"/>
                <a:gd name="connsiteX1" fmla="*/ 3872127 w 10428700"/>
                <a:gd name="connsiteY1" fmla="*/ 866809 h 2920518"/>
                <a:gd name="connsiteX2" fmla="*/ 6512866 w 10428700"/>
                <a:gd name="connsiteY2" fmla="*/ 11412 h 2920518"/>
                <a:gd name="connsiteX3" fmla="*/ 8457085 w 10428700"/>
                <a:gd name="connsiteY3" fmla="*/ 334247 h 2920518"/>
                <a:gd name="connsiteX4" fmla="*/ 10009504 w 10428700"/>
                <a:gd name="connsiteY4" fmla="*/ 2920462 h 2920518"/>
                <a:gd name="connsiteX5" fmla="*/ 0 w 10428700"/>
                <a:gd name="connsiteY5" fmla="*/ 2920518 h 2920518"/>
                <a:gd name="connsiteX0" fmla="*/ 0 w 10742550"/>
                <a:gd name="connsiteY0" fmla="*/ 2926375 h 2926375"/>
                <a:gd name="connsiteX1" fmla="*/ 3872127 w 10742550"/>
                <a:gd name="connsiteY1" fmla="*/ 872666 h 2926375"/>
                <a:gd name="connsiteX2" fmla="*/ 6512866 w 10742550"/>
                <a:gd name="connsiteY2" fmla="*/ 17269 h 2926375"/>
                <a:gd name="connsiteX3" fmla="*/ 8457085 w 10742550"/>
                <a:gd name="connsiteY3" fmla="*/ 340104 h 2926375"/>
                <a:gd name="connsiteX4" fmla="*/ 9712796 w 10742550"/>
                <a:gd name="connsiteY4" fmla="*/ 1780784 h 2926375"/>
                <a:gd name="connsiteX5" fmla="*/ 10009504 w 10742550"/>
                <a:gd name="connsiteY5" fmla="*/ 2926319 h 2926375"/>
                <a:gd name="connsiteX6" fmla="*/ 0 w 10742550"/>
                <a:gd name="connsiteY6" fmla="*/ 2926375 h 2926375"/>
                <a:gd name="connsiteX0" fmla="*/ 0 w 10297510"/>
                <a:gd name="connsiteY0" fmla="*/ 2926375 h 2962643"/>
                <a:gd name="connsiteX1" fmla="*/ 3872127 w 10297510"/>
                <a:gd name="connsiteY1" fmla="*/ 872666 h 2962643"/>
                <a:gd name="connsiteX2" fmla="*/ 6512866 w 10297510"/>
                <a:gd name="connsiteY2" fmla="*/ 17269 h 2962643"/>
                <a:gd name="connsiteX3" fmla="*/ 8457085 w 10297510"/>
                <a:gd name="connsiteY3" fmla="*/ 340104 h 2962643"/>
                <a:gd name="connsiteX4" fmla="*/ 9712796 w 10297510"/>
                <a:gd name="connsiteY4" fmla="*/ 1780784 h 2962643"/>
                <a:gd name="connsiteX5" fmla="*/ 9371026 w 10297510"/>
                <a:gd name="connsiteY5" fmla="*/ 2962643 h 2962643"/>
                <a:gd name="connsiteX6" fmla="*/ 0 w 10297510"/>
                <a:gd name="connsiteY6" fmla="*/ 2926375 h 2962643"/>
                <a:gd name="connsiteX0" fmla="*/ 0 w 10018808"/>
                <a:gd name="connsiteY0" fmla="*/ 2926375 h 2962879"/>
                <a:gd name="connsiteX1" fmla="*/ 3872127 w 10018808"/>
                <a:gd name="connsiteY1" fmla="*/ 872666 h 2962879"/>
                <a:gd name="connsiteX2" fmla="*/ 6512866 w 10018808"/>
                <a:gd name="connsiteY2" fmla="*/ 17269 h 2962879"/>
                <a:gd name="connsiteX3" fmla="*/ 8457085 w 10018808"/>
                <a:gd name="connsiteY3" fmla="*/ 340104 h 2962879"/>
                <a:gd name="connsiteX4" fmla="*/ 9712796 w 10018808"/>
                <a:gd name="connsiteY4" fmla="*/ 1780784 h 2962879"/>
                <a:gd name="connsiteX5" fmla="*/ 9371026 w 10018808"/>
                <a:gd name="connsiteY5" fmla="*/ 2962643 h 2962879"/>
                <a:gd name="connsiteX6" fmla="*/ 0 w 10018808"/>
                <a:gd name="connsiteY6" fmla="*/ 2926375 h 2962879"/>
                <a:gd name="connsiteX0" fmla="*/ 0 w 10018808"/>
                <a:gd name="connsiteY0" fmla="*/ 2926375 h 2962879"/>
                <a:gd name="connsiteX1" fmla="*/ 3872127 w 10018808"/>
                <a:gd name="connsiteY1" fmla="*/ 872666 h 2962879"/>
                <a:gd name="connsiteX2" fmla="*/ 6512866 w 10018808"/>
                <a:gd name="connsiteY2" fmla="*/ 17269 h 2962879"/>
                <a:gd name="connsiteX3" fmla="*/ 8457085 w 10018808"/>
                <a:gd name="connsiteY3" fmla="*/ 340104 h 2962879"/>
                <a:gd name="connsiteX4" fmla="*/ 9712796 w 10018808"/>
                <a:gd name="connsiteY4" fmla="*/ 1780784 h 2962879"/>
                <a:gd name="connsiteX5" fmla="*/ 9371026 w 10018808"/>
                <a:gd name="connsiteY5" fmla="*/ 2962643 h 2962879"/>
                <a:gd name="connsiteX6" fmla="*/ 0 w 10018808"/>
                <a:gd name="connsiteY6" fmla="*/ 2926375 h 2962879"/>
                <a:gd name="connsiteX0" fmla="*/ 0 w 10018808"/>
                <a:gd name="connsiteY0" fmla="*/ 2927960 h 2964464"/>
                <a:gd name="connsiteX1" fmla="*/ 3872127 w 10018808"/>
                <a:gd name="connsiteY1" fmla="*/ 874251 h 2964464"/>
                <a:gd name="connsiteX2" fmla="*/ 6512866 w 10018808"/>
                <a:gd name="connsiteY2" fmla="*/ 18854 h 2964464"/>
                <a:gd name="connsiteX3" fmla="*/ 9032420 w 10018808"/>
                <a:gd name="connsiteY3" fmla="*/ 329003 h 2964464"/>
                <a:gd name="connsiteX4" fmla="*/ 9712796 w 10018808"/>
                <a:gd name="connsiteY4" fmla="*/ 1782369 h 2964464"/>
                <a:gd name="connsiteX5" fmla="*/ 9371026 w 10018808"/>
                <a:gd name="connsiteY5" fmla="*/ 2964228 h 2964464"/>
                <a:gd name="connsiteX6" fmla="*/ 0 w 10018808"/>
                <a:gd name="connsiteY6" fmla="*/ 2927960 h 2964464"/>
                <a:gd name="connsiteX0" fmla="*/ 0 w 10051752"/>
                <a:gd name="connsiteY0" fmla="*/ 2927960 h 2964399"/>
                <a:gd name="connsiteX1" fmla="*/ 3872127 w 10051752"/>
                <a:gd name="connsiteY1" fmla="*/ 874251 h 2964399"/>
                <a:gd name="connsiteX2" fmla="*/ 6512866 w 10051752"/>
                <a:gd name="connsiteY2" fmla="*/ 18854 h 2964399"/>
                <a:gd name="connsiteX3" fmla="*/ 9032420 w 10051752"/>
                <a:gd name="connsiteY3" fmla="*/ 329003 h 2964399"/>
                <a:gd name="connsiteX4" fmla="*/ 9778818 w 10051752"/>
                <a:gd name="connsiteY4" fmla="*/ 1490575 h 2964399"/>
                <a:gd name="connsiteX5" fmla="*/ 9371026 w 10051752"/>
                <a:gd name="connsiteY5" fmla="*/ 2964228 h 2964399"/>
                <a:gd name="connsiteX6" fmla="*/ 0 w 10051752"/>
                <a:gd name="connsiteY6" fmla="*/ 2927960 h 2964399"/>
                <a:gd name="connsiteX0" fmla="*/ 0 w 10051752"/>
                <a:gd name="connsiteY0" fmla="*/ 2927960 h 2964399"/>
                <a:gd name="connsiteX1" fmla="*/ 3872127 w 10051752"/>
                <a:gd name="connsiteY1" fmla="*/ 874251 h 2964399"/>
                <a:gd name="connsiteX2" fmla="*/ 6512866 w 10051752"/>
                <a:gd name="connsiteY2" fmla="*/ 18854 h 2964399"/>
                <a:gd name="connsiteX3" fmla="*/ 9032420 w 10051752"/>
                <a:gd name="connsiteY3" fmla="*/ 329003 h 2964399"/>
                <a:gd name="connsiteX4" fmla="*/ 9778818 w 10051752"/>
                <a:gd name="connsiteY4" fmla="*/ 1490575 h 2964399"/>
                <a:gd name="connsiteX5" fmla="*/ 9371026 w 10051752"/>
                <a:gd name="connsiteY5" fmla="*/ 2964228 h 2964399"/>
                <a:gd name="connsiteX6" fmla="*/ 0 w 10051752"/>
                <a:gd name="connsiteY6" fmla="*/ 2927960 h 2964399"/>
                <a:gd name="connsiteX0" fmla="*/ 0 w 10131397"/>
                <a:gd name="connsiteY0" fmla="*/ 2927960 h 2964390"/>
                <a:gd name="connsiteX1" fmla="*/ 3872127 w 10131397"/>
                <a:gd name="connsiteY1" fmla="*/ 874251 h 2964390"/>
                <a:gd name="connsiteX2" fmla="*/ 6512866 w 10131397"/>
                <a:gd name="connsiteY2" fmla="*/ 18854 h 2964390"/>
                <a:gd name="connsiteX3" fmla="*/ 9032420 w 10131397"/>
                <a:gd name="connsiteY3" fmla="*/ 329003 h 2964390"/>
                <a:gd name="connsiteX4" fmla="*/ 9920294 w 10131397"/>
                <a:gd name="connsiteY4" fmla="*/ 1427142 h 2964390"/>
                <a:gd name="connsiteX5" fmla="*/ 9371026 w 10131397"/>
                <a:gd name="connsiteY5" fmla="*/ 2964228 h 2964390"/>
                <a:gd name="connsiteX6" fmla="*/ 0 w 10131397"/>
                <a:gd name="connsiteY6" fmla="*/ 2927960 h 2964390"/>
                <a:gd name="connsiteX0" fmla="*/ 0 w 10053678"/>
                <a:gd name="connsiteY0" fmla="*/ 2927960 h 2964425"/>
                <a:gd name="connsiteX1" fmla="*/ 3872127 w 10053678"/>
                <a:gd name="connsiteY1" fmla="*/ 874251 h 2964425"/>
                <a:gd name="connsiteX2" fmla="*/ 6512866 w 10053678"/>
                <a:gd name="connsiteY2" fmla="*/ 18854 h 2964425"/>
                <a:gd name="connsiteX3" fmla="*/ 9032420 w 10053678"/>
                <a:gd name="connsiteY3" fmla="*/ 329003 h 2964425"/>
                <a:gd name="connsiteX4" fmla="*/ 9920294 w 10053678"/>
                <a:gd name="connsiteY4" fmla="*/ 1427142 h 2964425"/>
                <a:gd name="connsiteX5" fmla="*/ 9371026 w 10053678"/>
                <a:gd name="connsiteY5" fmla="*/ 2964228 h 2964425"/>
                <a:gd name="connsiteX6" fmla="*/ 0 w 10053678"/>
                <a:gd name="connsiteY6" fmla="*/ 2927960 h 296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3678" h="2964425">
                  <a:moveTo>
                    <a:pt x="0" y="2927960"/>
                  </a:moveTo>
                  <a:cubicBezTo>
                    <a:pt x="1343390" y="2265968"/>
                    <a:pt x="2786649" y="1359102"/>
                    <a:pt x="3872127" y="874251"/>
                  </a:cubicBezTo>
                  <a:cubicBezTo>
                    <a:pt x="4957605" y="389400"/>
                    <a:pt x="5784100" y="70355"/>
                    <a:pt x="6512866" y="18854"/>
                  </a:cubicBezTo>
                  <a:cubicBezTo>
                    <a:pt x="7241632" y="-32647"/>
                    <a:pt x="8426772" y="6105"/>
                    <a:pt x="9032420" y="329003"/>
                  </a:cubicBezTo>
                  <a:cubicBezTo>
                    <a:pt x="9638068" y="651901"/>
                    <a:pt x="9793602" y="894612"/>
                    <a:pt x="9920294" y="1427142"/>
                  </a:cubicBezTo>
                  <a:cubicBezTo>
                    <a:pt x="9990397" y="2061165"/>
                    <a:pt x="10383068" y="2979890"/>
                    <a:pt x="9371026" y="2964228"/>
                  </a:cubicBezTo>
                  <a:lnTo>
                    <a:pt x="0" y="2927960"/>
                  </a:lnTo>
                  <a:close/>
                </a:path>
              </a:pathLst>
            </a:custGeom>
            <a:solidFill>
              <a:schemeClr val="accent1">
                <a:alpha val="80000"/>
              </a:schemeClr>
            </a:solidFill>
            <a:ln w="9525" cap="flat" cmpd="sng" algn="ctr">
              <a:noFill/>
              <a:prstDash val="solid"/>
              <a:headEnd type="none" w="med" len="med"/>
              <a:tailEnd type="none" w="med" len="med"/>
            </a:ln>
            <a:effectLst/>
          </p:spPr>
          <p:txBody>
            <a:bodyPr lIns="68567" tIns="34283" rIns="68567" bIns="34283" anchor="ctr"/>
            <a:lstStyle/>
            <a:p>
              <a:pPr algn="ctr" defTabSz="685362">
                <a:defRPr/>
              </a:pPr>
              <a:endParaRPr lang="en-US" sz="1350" kern="0" dirty="0">
                <a:gradFill>
                  <a:gsLst>
                    <a:gs pos="0">
                      <a:srgbClr val="FFFFFF"/>
                    </a:gs>
                    <a:gs pos="100000">
                      <a:srgbClr val="FFFFFF"/>
                    </a:gs>
                  </a:gsLst>
                  <a:lin ang="5400000" scaled="0"/>
                </a:gradFill>
              </a:endParaRPr>
            </a:p>
          </p:txBody>
        </p:sp>
        <p:sp>
          <p:nvSpPr>
            <p:cNvPr id="70" name="TextBox 69"/>
            <p:cNvSpPr txBox="1"/>
            <p:nvPr/>
          </p:nvSpPr>
          <p:spPr>
            <a:xfrm>
              <a:off x="6293236" y="4187724"/>
              <a:ext cx="2627379" cy="870913"/>
            </a:xfrm>
            <a:prstGeom prst="rect">
              <a:avLst/>
            </a:prstGeom>
            <a:noFill/>
          </p:spPr>
          <p:txBody>
            <a:bodyPr>
              <a:spAutoFit/>
            </a:bodyPr>
            <a:lstStyle>
              <a:defPPr>
                <a:defRPr lang="en-US"/>
              </a:defPPr>
              <a:lvl1pPr algn="ctr">
                <a:defRPr sz="1600" b="1">
                  <a:solidFill>
                    <a:schemeClr val="bg1">
                      <a:lumMod val="95000"/>
                      <a:lumOff val="5000"/>
                      <a:alpha val="99000"/>
                    </a:schemeClr>
                  </a:solidFill>
                  <a:latin typeface="Segoe UI Semibold" pitchFamily="34" charset="0"/>
                </a:defRPr>
              </a:lvl1pPr>
            </a:lstStyle>
            <a:p>
              <a:pPr defTabSz="685646">
                <a:defRPr/>
              </a:pPr>
              <a:r>
                <a:rPr lang="pl-PL" sz="3300" b="0" kern="0" dirty="0">
                  <a:solidFill>
                    <a:srgbClr val="FFFFFF"/>
                  </a:solidFill>
                  <a:latin typeface="Segoe UI Light"/>
                </a:rPr>
                <a:t>Dziś</a:t>
              </a:r>
              <a:endParaRPr lang="en-US" sz="3300" b="0" kern="0" dirty="0">
                <a:gradFill>
                  <a:gsLst>
                    <a:gs pos="0">
                      <a:srgbClr val="3D3D3D"/>
                    </a:gs>
                    <a:gs pos="100000">
                      <a:srgbClr val="3D3D3D"/>
                    </a:gs>
                  </a:gsLst>
                  <a:lin ang="5400000" scaled="0"/>
                </a:gradFill>
                <a:latin typeface="Segoe UI Light"/>
              </a:endParaRPr>
            </a:p>
          </p:txBody>
        </p:sp>
      </p:grpSp>
      <p:grpSp>
        <p:nvGrpSpPr>
          <p:cNvPr id="4" name="Group 25"/>
          <p:cNvGrpSpPr>
            <a:grpSpLocks/>
          </p:cNvGrpSpPr>
          <p:nvPr/>
        </p:nvGrpSpPr>
        <p:grpSpPr bwMode="auto">
          <a:xfrm>
            <a:off x="810968" y="2322423"/>
            <a:ext cx="7684622" cy="2229850"/>
            <a:chOff x="880840" y="2139739"/>
            <a:chExt cx="10024052" cy="3652431"/>
          </a:xfrm>
        </p:grpSpPr>
        <p:sp>
          <p:nvSpPr>
            <p:cNvPr id="82" name="Chord 6"/>
            <p:cNvSpPr/>
            <p:nvPr/>
          </p:nvSpPr>
          <p:spPr bwMode="white">
            <a:xfrm>
              <a:off x="880840" y="2139739"/>
              <a:ext cx="10024052" cy="3652431"/>
            </a:xfrm>
            <a:custGeom>
              <a:avLst/>
              <a:gdLst>
                <a:gd name="connsiteX0" fmla="*/ 1294 w 9996311"/>
                <a:gd name="connsiteY0" fmla="*/ 2834480 h 5542843"/>
                <a:gd name="connsiteX1" fmla="*/ 3444442 w 9996311"/>
                <a:gd name="connsiteY1" fmla="*/ 137305 h 5542843"/>
                <a:gd name="connsiteX2" fmla="*/ 6502871 w 9996311"/>
                <a:gd name="connsiteY2" fmla="*/ 128574 h 5542843"/>
                <a:gd name="connsiteX3" fmla="*/ 9996251 w 9996311"/>
                <a:gd name="connsiteY3" fmla="*/ 2757839 h 5542843"/>
                <a:gd name="connsiteX4" fmla="*/ 1294 w 9996311"/>
                <a:gd name="connsiteY4" fmla="*/ 2834480 h 5542843"/>
                <a:gd name="connsiteX0" fmla="*/ 827 w 9995784"/>
                <a:gd name="connsiteY0" fmla="*/ 3025082 h 3025082"/>
                <a:gd name="connsiteX1" fmla="*/ 3443975 w 9995784"/>
                <a:gd name="connsiteY1" fmla="*/ 327907 h 3025082"/>
                <a:gd name="connsiteX2" fmla="*/ 7507115 w 9995784"/>
                <a:gd name="connsiteY2" fmla="*/ 161131 h 3025082"/>
                <a:gd name="connsiteX3" fmla="*/ 9995784 w 9995784"/>
                <a:gd name="connsiteY3" fmla="*/ 2948441 h 3025082"/>
                <a:gd name="connsiteX4" fmla="*/ 827 w 9995784"/>
                <a:gd name="connsiteY4" fmla="*/ 3025082 h 3025082"/>
                <a:gd name="connsiteX0" fmla="*/ 685 w 9995642"/>
                <a:gd name="connsiteY0" fmla="*/ 2905187 h 2905187"/>
                <a:gd name="connsiteX1" fmla="*/ 3917967 w 9995642"/>
                <a:gd name="connsiteY1" fmla="*/ 749878 h 2905187"/>
                <a:gd name="connsiteX2" fmla="*/ 7506973 w 9995642"/>
                <a:gd name="connsiteY2" fmla="*/ 41236 h 2905187"/>
                <a:gd name="connsiteX3" fmla="*/ 9995642 w 9995642"/>
                <a:gd name="connsiteY3" fmla="*/ 2828546 h 2905187"/>
                <a:gd name="connsiteX4" fmla="*/ 685 w 9995642"/>
                <a:gd name="connsiteY4" fmla="*/ 2905187 h 2905187"/>
                <a:gd name="connsiteX0" fmla="*/ 674 w 9995631"/>
                <a:gd name="connsiteY0" fmla="*/ 2917145 h 2917145"/>
                <a:gd name="connsiteX1" fmla="*/ 3917956 w 9995631"/>
                <a:gd name="connsiteY1" fmla="*/ 761836 h 2917145"/>
                <a:gd name="connsiteX2" fmla="*/ 7506962 w 9995631"/>
                <a:gd name="connsiteY2" fmla="*/ 53194 h 2917145"/>
                <a:gd name="connsiteX3" fmla="*/ 9995631 w 9995631"/>
                <a:gd name="connsiteY3" fmla="*/ 2840504 h 2917145"/>
                <a:gd name="connsiteX4" fmla="*/ 674 w 9995631"/>
                <a:gd name="connsiteY4" fmla="*/ 2917145 h 2917145"/>
                <a:gd name="connsiteX0" fmla="*/ 0 w 9994957"/>
                <a:gd name="connsiteY0" fmla="*/ 2917145 h 2917145"/>
                <a:gd name="connsiteX1" fmla="*/ 3917282 w 9994957"/>
                <a:gd name="connsiteY1" fmla="*/ 761836 h 2917145"/>
                <a:gd name="connsiteX2" fmla="*/ 7506288 w 9994957"/>
                <a:gd name="connsiteY2" fmla="*/ 53194 h 2917145"/>
                <a:gd name="connsiteX3" fmla="*/ 9994957 w 9994957"/>
                <a:gd name="connsiteY3" fmla="*/ 2840504 h 2917145"/>
                <a:gd name="connsiteX4" fmla="*/ 0 w 9994957"/>
                <a:gd name="connsiteY4" fmla="*/ 2917145 h 2917145"/>
                <a:gd name="connsiteX0" fmla="*/ 0 w 9994957"/>
                <a:gd name="connsiteY0" fmla="*/ 2903122 h 2903122"/>
                <a:gd name="connsiteX1" fmla="*/ 4030171 w 9994957"/>
                <a:gd name="connsiteY1" fmla="*/ 917147 h 2903122"/>
                <a:gd name="connsiteX2" fmla="*/ 7506288 w 9994957"/>
                <a:gd name="connsiteY2" fmla="*/ 39171 h 2903122"/>
                <a:gd name="connsiteX3" fmla="*/ 9994957 w 9994957"/>
                <a:gd name="connsiteY3" fmla="*/ 2826481 h 2903122"/>
                <a:gd name="connsiteX4" fmla="*/ 0 w 9994957"/>
                <a:gd name="connsiteY4" fmla="*/ 2903122 h 2903122"/>
                <a:gd name="connsiteX0" fmla="*/ 0 w 9994957"/>
                <a:gd name="connsiteY0" fmla="*/ 2903122 h 2903122"/>
                <a:gd name="connsiteX1" fmla="*/ 4030171 w 9994957"/>
                <a:gd name="connsiteY1" fmla="*/ 917147 h 2903122"/>
                <a:gd name="connsiteX2" fmla="*/ 7506288 w 9994957"/>
                <a:gd name="connsiteY2" fmla="*/ 39171 h 2903122"/>
                <a:gd name="connsiteX3" fmla="*/ 9994957 w 9994957"/>
                <a:gd name="connsiteY3" fmla="*/ 2826481 h 2903122"/>
                <a:gd name="connsiteX4" fmla="*/ 0 w 9994957"/>
                <a:gd name="connsiteY4" fmla="*/ 2903122 h 2903122"/>
                <a:gd name="connsiteX0" fmla="*/ 0 w 9994957"/>
                <a:gd name="connsiteY0" fmla="*/ 2863951 h 2863951"/>
                <a:gd name="connsiteX1" fmla="*/ 4030171 w 9994957"/>
                <a:gd name="connsiteY1" fmla="*/ 877976 h 2863951"/>
                <a:gd name="connsiteX2" fmla="*/ 7506288 w 9994957"/>
                <a:gd name="connsiteY2" fmla="*/ 0 h 2863951"/>
                <a:gd name="connsiteX3" fmla="*/ 9994957 w 9994957"/>
                <a:gd name="connsiteY3" fmla="*/ 2787310 h 2863951"/>
                <a:gd name="connsiteX4" fmla="*/ 0 w 9994957"/>
                <a:gd name="connsiteY4" fmla="*/ 2863951 h 2863951"/>
                <a:gd name="connsiteX0" fmla="*/ 0 w 9994957"/>
                <a:gd name="connsiteY0" fmla="*/ 2863951 h 2863951"/>
                <a:gd name="connsiteX1" fmla="*/ 4030171 w 9994957"/>
                <a:gd name="connsiteY1" fmla="*/ 877976 h 2863951"/>
                <a:gd name="connsiteX2" fmla="*/ 7506288 w 9994957"/>
                <a:gd name="connsiteY2" fmla="*/ 0 h 2863951"/>
                <a:gd name="connsiteX3" fmla="*/ 9994957 w 9994957"/>
                <a:gd name="connsiteY3" fmla="*/ 2787310 h 2863951"/>
                <a:gd name="connsiteX4" fmla="*/ 0 w 9994957"/>
                <a:gd name="connsiteY4" fmla="*/ 2863951 h 2863951"/>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864022 h 2864022"/>
                <a:gd name="connsiteX1" fmla="*/ 4030171 w 9994957"/>
                <a:gd name="connsiteY1" fmla="*/ 878047 h 2864022"/>
                <a:gd name="connsiteX2" fmla="*/ 7506288 w 9994957"/>
                <a:gd name="connsiteY2" fmla="*/ 71 h 2864022"/>
                <a:gd name="connsiteX3" fmla="*/ 9994957 w 9994957"/>
                <a:gd name="connsiteY3" fmla="*/ 2787381 h 2864022"/>
                <a:gd name="connsiteX4" fmla="*/ 0 w 9994957"/>
                <a:gd name="connsiteY4" fmla="*/ 2864022 h 2864022"/>
                <a:gd name="connsiteX0" fmla="*/ 0 w 9994957"/>
                <a:gd name="connsiteY0" fmla="*/ 2909148 h 2909148"/>
                <a:gd name="connsiteX1" fmla="*/ 4030171 w 9994957"/>
                <a:gd name="connsiteY1" fmla="*/ 923173 h 2909148"/>
                <a:gd name="connsiteX2" fmla="*/ 6512866 w 9994957"/>
                <a:gd name="connsiteY2" fmla="*/ 42 h 2909148"/>
                <a:gd name="connsiteX3" fmla="*/ 9994957 w 9994957"/>
                <a:gd name="connsiteY3" fmla="*/ 2832507 h 2909148"/>
                <a:gd name="connsiteX4" fmla="*/ 0 w 9994957"/>
                <a:gd name="connsiteY4" fmla="*/ 2909148 h 2909148"/>
                <a:gd name="connsiteX0" fmla="*/ 0 w 9994957"/>
                <a:gd name="connsiteY0" fmla="*/ 2909155 h 2909155"/>
                <a:gd name="connsiteX1" fmla="*/ 3872127 w 9994957"/>
                <a:gd name="connsiteY1" fmla="*/ 855446 h 2909155"/>
                <a:gd name="connsiteX2" fmla="*/ 6512866 w 9994957"/>
                <a:gd name="connsiteY2" fmla="*/ 49 h 2909155"/>
                <a:gd name="connsiteX3" fmla="*/ 9994957 w 9994957"/>
                <a:gd name="connsiteY3" fmla="*/ 2832514 h 2909155"/>
                <a:gd name="connsiteX4" fmla="*/ 0 w 9994957"/>
                <a:gd name="connsiteY4" fmla="*/ 2909155 h 2909155"/>
                <a:gd name="connsiteX0" fmla="*/ 0 w 9994957"/>
                <a:gd name="connsiteY0" fmla="*/ 2909155 h 2909155"/>
                <a:gd name="connsiteX1" fmla="*/ 3872127 w 9994957"/>
                <a:gd name="connsiteY1" fmla="*/ 855446 h 2909155"/>
                <a:gd name="connsiteX2" fmla="*/ 6512866 w 9994957"/>
                <a:gd name="connsiteY2" fmla="*/ 49 h 2909155"/>
                <a:gd name="connsiteX3" fmla="*/ 9994957 w 9994957"/>
                <a:gd name="connsiteY3" fmla="*/ 2832514 h 2909155"/>
                <a:gd name="connsiteX4" fmla="*/ 0 w 9994957"/>
                <a:gd name="connsiteY4" fmla="*/ 2909155 h 2909155"/>
                <a:gd name="connsiteX0" fmla="*/ 0 w 9994957"/>
                <a:gd name="connsiteY0" fmla="*/ 2909106 h 2909106"/>
                <a:gd name="connsiteX1" fmla="*/ 3872127 w 9994957"/>
                <a:gd name="connsiteY1" fmla="*/ 855397 h 2909106"/>
                <a:gd name="connsiteX2" fmla="*/ 6512866 w 9994957"/>
                <a:gd name="connsiteY2" fmla="*/ 0 h 2909106"/>
                <a:gd name="connsiteX3" fmla="*/ 9994957 w 9994957"/>
                <a:gd name="connsiteY3" fmla="*/ 2832465 h 2909106"/>
                <a:gd name="connsiteX4" fmla="*/ 0 w 9994957"/>
                <a:gd name="connsiteY4" fmla="*/ 2909106 h 2909106"/>
                <a:gd name="connsiteX0" fmla="*/ 0 w 9994957"/>
                <a:gd name="connsiteY0" fmla="*/ 4486143 h 4486143"/>
                <a:gd name="connsiteX1" fmla="*/ 2517461 w 9994957"/>
                <a:gd name="connsiteY1" fmla="*/ 70594 h 4486143"/>
                <a:gd name="connsiteX2" fmla="*/ 6512866 w 9994957"/>
                <a:gd name="connsiteY2" fmla="*/ 1577037 h 4486143"/>
                <a:gd name="connsiteX3" fmla="*/ 9994957 w 9994957"/>
                <a:gd name="connsiteY3" fmla="*/ 4409502 h 4486143"/>
                <a:gd name="connsiteX4" fmla="*/ 0 w 9994957"/>
                <a:gd name="connsiteY4" fmla="*/ 4486143 h 4486143"/>
                <a:gd name="connsiteX0" fmla="*/ 0 w 9994957"/>
                <a:gd name="connsiteY0" fmla="*/ 4415558 h 4415558"/>
                <a:gd name="connsiteX1" fmla="*/ 2517461 w 9994957"/>
                <a:gd name="connsiteY1" fmla="*/ 9 h 4415558"/>
                <a:gd name="connsiteX2" fmla="*/ 6512866 w 9994957"/>
                <a:gd name="connsiteY2" fmla="*/ 1506452 h 4415558"/>
                <a:gd name="connsiteX3" fmla="*/ 9994957 w 9994957"/>
                <a:gd name="connsiteY3" fmla="*/ 4338917 h 4415558"/>
                <a:gd name="connsiteX4" fmla="*/ 0 w 9994957"/>
                <a:gd name="connsiteY4" fmla="*/ 4415558 h 4415558"/>
                <a:gd name="connsiteX0" fmla="*/ 0 w 10216631"/>
                <a:gd name="connsiteY0" fmla="*/ 4415558 h 4415558"/>
                <a:gd name="connsiteX1" fmla="*/ 2517461 w 10216631"/>
                <a:gd name="connsiteY1" fmla="*/ 9 h 4415558"/>
                <a:gd name="connsiteX2" fmla="*/ 6512866 w 10216631"/>
                <a:gd name="connsiteY2" fmla="*/ 1506452 h 4415558"/>
                <a:gd name="connsiteX3" fmla="*/ 6897204 w 10216631"/>
                <a:gd name="connsiteY3" fmla="*/ 1642975 h 4415558"/>
                <a:gd name="connsiteX4" fmla="*/ 9994957 w 10216631"/>
                <a:gd name="connsiteY4" fmla="*/ 4338917 h 4415558"/>
                <a:gd name="connsiteX5" fmla="*/ 0 w 10216631"/>
                <a:gd name="connsiteY5" fmla="*/ 4415558 h 4415558"/>
                <a:gd name="connsiteX0" fmla="*/ 0 w 10199968"/>
                <a:gd name="connsiteY0" fmla="*/ 4415558 h 4415558"/>
                <a:gd name="connsiteX1" fmla="*/ 2517461 w 10199968"/>
                <a:gd name="connsiteY1" fmla="*/ 9 h 4415558"/>
                <a:gd name="connsiteX2" fmla="*/ 6512866 w 10199968"/>
                <a:gd name="connsiteY2" fmla="*/ 1506452 h 4415558"/>
                <a:gd name="connsiteX3" fmla="*/ 6897204 w 10199968"/>
                <a:gd name="connsiteY3" fmla="*/ 1642975 h 4415558"/>
                <a:gd name="connsiteX4" fmla="*/ 9994957 w 10199968"/>
                <a:gd name="connsiteY4" fmla="*/ 4338917 h 4415558"/>
                <a:gd name="connsiteX5" fmla="*/ 0 w 10199968"/>
                <a:gd name="connsiteY5" fmla="*/ 4415558 h 4415558"/>
                <a:gd name="connsiteX0" fmla="*/ 0 w 10199968"/>
                <a:gd name="connsiteY0" fmla="*/ 4415558 h 4415558"/>
                <a:gd name="connsiteX1" fmla="*/ 2517461 w 10199968"/>
                <a:gd name="connsiteY1" fmla="*/ 9 h 4415558"/>
                <a:gd name="connsiteX2" fmla="*/ 6512866 w 10199968"/>
                <a:gd name="connsiteY2" fmla="*/ 1506452 h 4415558"/>
                <a:gd name="connsiteX3" fmla="*/ 6897204 w 10199968"/>
                <a:gd name="connsiteY3" fmla="*/ 1642975 h 4415558"/>
                <a:gd name="connsiteX4" fmla="*/ 9994957 w 10199968"/>
                <a:gd name="connsiteY4" fmla="*/ 4338917 h 4415558"/>
                <a:gd name="connsiteX5" fmla="*/ 0 w 10199968"/>
                <a:gd name="connsiteY5" fmla="*/ 4415558 h 4415558"/>
                <a:gd name="connsiteX0" fmla="*/ 0 w 10240479"/>
                <a:gd name="connsiteY0" fmla="*/ 4415558 h 4415558"/>
                <a:gd name="connsiteX1" fmla="*/ 2517461 w 10240479"/>
                <a:gd name="connsiteY1" fmla="*/ 9 h 4415558"/>
                <a:gd name="connsiteX2" fmla="*/ 6512866 w 10240479"/>
                <a:gd name="connsiteY2" fmla="*/ 1506452 h 4415558"/>
                <a:gd name="connsiteX3" fmla="*/ 7698715 w 10240479"/>
                <a:gd name="connsiteY3" fmla="*/ 2339241 h 4415558"/>
                <a:gd name="connsiteX4" fmla="*/ 9994957 w 10240479"/>
                <a:gd name="connsiteY4" fmla="*/ 4338917 h 4415558"/>
                <a:gd name="connsiteX5" fmla="*/ 0 w 10240479"/>
                <a:gd name="connsiteY5" fmla="*/ 4415558 h 4415558"/>
                <a:gd name="connsiteX0" fmla="*/ 0 w 10240479"/>
                <a:gd name="connsiteY0" fmla="*/ 4416257 h 4416257"/>
                <a:gd name="connsiteX1" fmla="*/ 2517461 w 10240479"/>
                <a:gd name="connsiteY1" fmla="*/ 708 h 4416257"/>
                <a:gd name="connsiteX2" fmla="*/ 4842111 w 10240479"/>
                <a:gd name="connsiteY2" fmla="*/ 4032817 h 4416257"/>
                <a:gd name="connsiteX3" fmla="*/ 7698715 w 10240479"/>
                <a:gd name="connsiteY3" fmla="*/ 2339940 h 4416257"/>
                <a:gd name="connsiteX4" fmla="*/ 9994957 w 10240479"/>
                <a:gd name="connsiteY4" fmla="*/ 4339616 h 4416257"/>
                <a:gd name="connsiteX5" fmla="*/ 0 w 10240479"/>
                <a:gd name="connsiteY5" fmla="*/ 4416257 h 4416257"/>
                <a:gd name="connsiteX0" fmla="*/ 0 w 10353845"/>
                <a:gd name="connsiteY0" fmla="*/ 4416257 h 4416257"/>
                <a:gd name="connsiteX1" fmla="*/ 2517461 w 10353845"/>
                <a:gd name="connsiteY1" fmla="*/ 708 h 4416257"/>
                <a:gd name="connsiteX2" fmla="*/ 4842111 w 10353845"/>
                <a:gd name="connsiteY2" fmla="*/ 4032817 h 4416257"/>
                <a:gd name="connsiteX3" fmla="*/ 8985649 w 10353845"/>
                <a:gd name="connsiteY3" fmla="*/ 3896297 h 4416257"/>
                <a:gd name="connsiteX4" fmla="*/ 9994957 w 10353845"/>
                <a:gd name="connsiteY4" fmla="*/ 4339616 h 4416257"/>
                <a:gd name="connsiteX5" fmla="*/ 0 w 10353845"/>
                <a:gd name="connsiteY5" fmla="*/ 4416257 h 4416257"/>
                <a:gd name="connsiteX0" fmla="*/ 0 w 10353845"/>
                <a:gd name="connsiteY0" fmla="*/ 4416257 h 4416257"/>
                <a:gd name="connsiteX1" fmla="*/ 2517461 w 10353845"/>
                <a:gd name="connsiteY1" fmla="*/ 708 h 4416257"/>
                <a:gd name="connsiteX2" fmla="*/ 4842111 w 10353845"/>
                <a:gd name="connsiteY2" fmla="*/ 4032817 h 4416257"/>
                <a:gd name="connsiteX3" fmla="*/ 8985649 w 10353845"/>
                <a:gd name="connsiteY3" fmla="*/ 3896297 h 4416257"/>
                <a:gd name="connsiteX4" fmla="*/ 9994957 w 10353845"/>
                <a:gd name="connsiteY4" fmla="*/ 4339616 h 4416257"/>
                <a:gd name="connsiteX5" fmla="*/ 0 w 10353845"/>
                <a:gd name="connsiteY5" fmla="*/ 4416257 h 4416257"/>
                <a:gd name="connsiteX0" fmla="*/ 0 w 10297601"/>
                <a:gd name="connsiteY0" fmla="*/ 4416257 h 4416257"/>
                <a:gd name="connsiteX1" fmla="*/ 2517461 w 10297601"/>
                <a:gd name="connsiteY1" fmla="*/ 708 h 4416257"/>
                <a:gd name="connsiteX2" fmla="*/ 4842111 w 10297601"/>
                <a:gd name="connsiteY2" fmla="*/ 4032817 h 4416257"/>
                <a:gd name="connsiteX3" fmla="*/ 8466360 w 10297601"/>
                <a:gd name="connsiteY3" fmla="*/ 4087429 h 4416257"/>
                <a:gd name="connsiteX4" fmla="*/ 9994957 w 10297601"/>
                <a:gd name="connsiteY4" fmla="*/ 4339616 h 4416257"/>
                <a:gd name="connsiteX5" fmla="*/ 0 w 10297601"/>
                <a:gd name="connsiteY5" fmla="*/ 4416257 h 4416257"/>
                <a:gd name="connsiteX0" fmla="*/ 0 w 10314743"/>
                <a:gd name="connsiteY0" fmla="*/ 4416257 h 4416257"/>
                <a:gd name="connsiteX1" fmla="*/ 2517461 w 10314743"/>
                <a:gd name="connsiteY1" fmla="*/ 708 h 4416257"/>
                <a:gd name="connsiteX2" fmla="*/ 4842111 w 10314743"/>
                <a:gd name="connsiteY2" fmla="*/ 4032817 h 4416257"/>
                <a:gd name="connsiteX3" fmla="*/ 8466360 w 10314743"/>
                <a:gd name="connsiteY3" fmla="*/ 4087429 h 4416257"/>
                <a:gd name="connsiteX4" fmla="*/ 9994957 w 10314743"/>
                <a:gd name="connsiteY4" fmla="*/ 4339616 h 4416257"/>
                <a:gd name="connsiteX5" fmla="*/ 0 w 10314743"/>
                <a:gd name="connsiteY5" fmla="*/ 4416257 h 4416257"/>
                <a:gd name="connsiteX0" fmla="*/ 0 w 9994957"/>
                <a:gd name="connsiteY0" fmla="*/ 4416257 h 4416257"/>
                <a:gd name="connsiteX1" fmla="*/ 2517461 w 9994957"/>
                <a:gd name="connsiteY1" fmla="*/ 708 h 4416257"/>
                <a:gd name="connsiteX2" fmla="*/ 4842111 w 9994957"/>
                <a:gd name="connsiteY2" fmla="*/ 4032817 h 4416257"/>
                <a:gd name="connsiteX3" fmla="*/ 8466360 w 9994957"/>
                <a:gd name="connsiteY3" fmla="*/ 4087429 h 4416257"/>
                <a:gd name="connsiteX4" fmla="*/ 9994957 w 9994957"/>
                <a:gd name="connsiteY4" fmla="*/ 4339616 h 4416257"/>
                <a:gd name="connsiteX5" fmla="*/ 0 w 9994957"/>
                <a:gd name="connsiteY5" fmla="*/ 4416257 h 4416257"/>
                <a:gd name="connsiteX0" fmla="*/ 0 w 9994957"/>
                <a:gd name="connsiteY0" fmla="*/ 4416483 h 4416483"/>
                <a:gd name="connsiteX1" fmla="*/ 2517461 w 9994957"/>
                <a:gd name="connsiteY1" fmla="*/ 934 h 4416483"/>
                <a:gd name="connsiteX2" fmla="*/ 4842111 w 9994957"/>
                <a:gd name="connsiteY2" fmla="*/ 4033043 h 4416483"/>
                <a:gd name="connsiteX3" fmla="*/ 8466360 w 9994957"/>
                <a:gd name="connsiteY3" fmla="*/ 4087655 h 4416483"/>
                <a:gd name="connsiteX4" fmla="*/ 9994957 w 9994957"/>
                <a:gd name="connsiteY4" fmla="*/ 4339842 h 4416483"/>
                <a:gd name="connsiteX5" fmla="*/ 0 w 9994957"/>
                <a:gd name="connsiteY5" fmla="*/ 4416483 h 4416483"/>
                <a:gd name="connsiteX0" fmla="*/ 0 w 9994957"/>
                <a:gd name="connsiteY0" fmla="*/ 4416554 h 4416554"/>
                <a:gd name="connsiteX1" fmla="*/ 2517461 w 9994957"/>
                <a:gd name="connsiteY1" fmla="*/ 1005 h 4416554"/>
                <a:gd name="connsiteX2" fmla="*/ 4390555 w 9994957"/>
                <a:gd name="connsiteY2" fmla="*/ 4019462 h 4416554"/>
                <a:gd name="connsiteX3" fmla="*/ 8466360 w 9994957"/>
                <a:gd name="connsiteY3" fmla="*/ 4087726 h 4416554"/>
                <a:gd name="connsiteX4" fmla="*/ 9994957 w 9994957"/>
                <a:gd name="connsiteY4" fmla="*/ 4339913 h 4416554"/>
                <a:gd name="connsiteX5" fmla="*/ 0 w 9994957"/>
                <a:gd name="connsiteY5" fmla="*/ 4416554 h 4416554"/>
                <a:gd name="connsiteX0" fmla="*/ 0 w 9994957"/>
                <a:gd name="connsiteY0" fmla="*/ 4416579 h 4416579"/>
                <a:gd name="connsiteX1" fmla="*/ 2517461 w 9994957"/>
                <a:gd name="connsiteY1" fmla="*/ 1030 h 4416579"/>
                <a:gd name="connsiteX2" fmla="*/ 4390555 w 9994957"/>
                <a:gd name="connsiteY2" fmla="*/ 4019487 h 4416579"/>
                <a:gd name="connsiteX3" fmla="*/ 8466360 w 9994957"/>
                <a:gd name="connsiteY3" fmla="*/ 4087751 h 4416579"/>
                <a:gd name="connsiteX4" fmla="*/ 9994957 w 9994957"/>
                <a:gd name="connsiteY4" fmla="*/ 4339938 h 4416579"/>
                <a:gd name="connsiteX5" fmla="*/ 0 w 9994957"/>
                <a:gd name="connsiteY5" fmla="*/ 4416579 h 4416579"/>
                <a:gd name="connsiteX0" fmla="*/ 0 w 9994957"/>
                <a:gd name="connsiteY0" fmla="*/ 4416580 h 4416580"/>
                <a:gd name="connsiteX1" fmla="*/ 2517461 w 9994957"/>
                <a:gd name="connsiteY1" fmla="*/ 1031 h 4416580"/>
                <a:gd name="connsiteX2" fmla="*/ 4390555 w 9994957"/>
                <a:gd name="connsiteY2" fmla="*/ 4019488 h 4416580"/>
                <a:gd name="connsiteX3" fmla="*/ 8466360 w 9994957"/>
                <a:gd name="connsiteY3" fmla="*/ 4087752 h 4416580"/>
                <a:gd name="connsiteX4" fmla="*/ 9994957 w 9994957"/>
                <a:gd name="connsiteY4" fmla="*/ 4339939 h 4416580"/>
                <a:gd name="connsiteX5" fmla="*/ 0 w 9994957"/>
                <a:gd name="connsiteY5" fmla="*/ 4416580 h 4416580"/>
                <a:gd name="connsiteX0" fmla="*/ 0 w 9994957"/>
                <a:gd name="connsiteY0" fmla="*/ 4417077 h 4417077"/>
                <a:gd name="connsiteX1" fmla="*/ 2517461 w 9994957"/>
                <a:gd name="connsiteY1" fmla="*/ 1528 h 4417077"/>
                <a:gd name="connsiteX2" fmla="*/ 4447000 w 9994957"/>
                <a:gd name="connsiteY2" fmla="*/ 3938072 h 4417077"/>
                <a:gd name="connsiteX3" fmla="*/ 8466360 w 9994957"/>
                <a:gd name="connsiteY3" fmla="*/ 4088249 h 4417077"/>
                <a:gd name="connsiteX4" fmla="*/ 9994957 w 9994957"/>
                <a:gd name="connsiteY4" fmla="*/ 4340436 h 4417077"/>
                <a:gd name="connsiteX5" fmla="*/ 0 w 9994957"/>
                <a:gd name="connsiteY5" fmla="*/ 4417077 h 4417077"/>
                <a:gd name="connsiteX0" fmla="*/ 0 w 9994957"/>
                <a:gd name="connsiteY0" fmla="*/ 4417077 h 4417077"/>
                <a:gd name="connsiteX1" fmla="*/ 2517461 w 9994957"/>
                <a:gd name="connsiteY1" fmla="*/ 1528 h 4417077"/>
                <a:gd name="connsiteX2" fmla="*/ 4447000 w 9994957"/>
                <a:gd name="connsiteY2" fmla="*/ 3938072 h 4417077"/>
                <a:gd name="connsiteX3" fmla="*/ 8466360 w 9994957"/>
                <a:gd name="connsiteY3" fmla="*/ 4088249 h 4417077"/>
                <a:gd name="connsiteX4" fmla="*/ 9994957 w 9994957"/>
                <a:gd name="connsiteY4" fmla="*/ 4340436 h 4417077"/>
                <a:gd name="connsiteX5" fmla="*/ 0 w 9994957"/>
                <a:gd name="connsiteY5" fmla="*/ 4417077 h 4417077"/>
                <a:gd name="connsiteX0" fmla="*/ 0 w 10024052"/>
                <a:gd name="connsiteY0" fmla="*/ 4417077 h 4417077"/>
                <a:gd name="connsiteX1" fmla="*/ 2517461 w 10024052"/>
                <a:gd name="connsiteY1" fmla="*/ 1528 h 4417077"/>
                <a:gd name="connsiteX2" fmla="*/ 4447000 w 10024052"/>
                <a:gd name="connsiteY2" fmla="*/ 3938072 h 4417077"/>
                <a:gd name="connsiteX3" fmla="*/ 8466360 w 10024052"/>
                <a:gd name="connsiteY3" fmla="*/ 4088249 h 4417077"/>
                <a:gd name="connsiteX4" fmla="*/ 10024052 w 10024052"/>
                <a:gd name="connsiteY4" fmla="*/ 4395668 h 4417077"/>
                <a:gd name="connsiteX5" fmla="*/ 0 w 10024052"/>
                <a:gd name="connsiteY5" fmla="*/ 4417077 h 441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4052" h="4417077">
                  <a:moveTo>
                    <a:pt x="0" y="4417077"/>
                  </a:moveTo>
                  <a:cubicBezTo>
                    <a:pt x="733790" y="3181689"/>
                    <a:pt x="1776294" y="81362"/>
                    <a:pt x="2517461" y="1528"/>
                  </a:cubicBezTo>
                  <a:cubicBezTo>
                    <a:pt x="3258628" y="-78306"/>
                    <a:pt x="3868613" y="2991815"/>
                    <a:pt x="4447000" y="3938072"/>
                  </a:cubicBezTo>
                  <a:cubicBezTo>
                    <a:pt x="5018913" y="4307465"/>
                    <a:pt x="7840857" y="4285133"/>
                    <a:pt x="8466360" y="4088249"/>
                  </a:cubicBezTo>
                  <a:cubicBezTo>
                    <a:pt x="8854797" y="3522753"/>
                    <a:pt x="9852786" y="3360177"/>
                    <a:pt x="10024052" y="4395668"/>
                  </a:cubicBezTo>
                  <a:lnTo>
                    <a:pt x="0" y="4417077"/>
                  </a:lnTo>
                  <a:close/>
                </a:path>
              </a:pathLst>
            </a:custGeom>
            <a:solidFill>
              <a:schemeClr val="accent2">
                <a:alpha val="80000"/>
              </a:schemeClr>
            </a:solidFill>
            <a:ln w="9525" cap="flat" cmpd="sng" algn="ctr">
              <a:noFill/>
              <a:prstDash val="solid"/>
              <a:headEnd type="none" w="med" len="med"/>
              <a:tailEnd type="none" w="med" len="med"/>
            </a:ln>
            <a:effectLst/>
          </p:spPr>
          <p:txBody>
            <a:bodyPr lIns="68567" tIns="34283" rIns="68567" bIns="34283" anchor="ctr"/>
            <a:lstStyle/>
            <a:p>
              <a:pPr algn="ctr" defTabSz="685362">
                <a:defRPr/>
              </a:pPr>
              <a:endParaRPr lang="en-US" sz="1350" kern="0" dirty="0">
                <a:gradFill>
                  <a:gsLst>
                    <a:gs pos="0">
                      <a:srgbClr val="FFFFFF"/>
                    </a:gs>
                    <a:gs pos="100000">
                      <a:srgbClr val="FFFFFF"/>
                    </a:gs>
                  </a:gsLst>
                  <a:lin ang="5400000" scaled="0"/>
                </a:gradFill>
              </a:endParaRPr>
            </a:p>
          </p:txBody>
        </p:sp>
        <p:sp>
          <p:nvSpPr>
            <p:cNvPr id="83" name="TextBox 82"/>
            <p:cNvSpPr txBox="1"/>
            <p:nvPr/>
          </p:nvSpPr>
          <p:spPr>
            <a:xfrm>
              <a:off x="1864590" y="3609774"/>
              <a:ext cx="2701166" cy="1814866"/>
            </a:xfrm>
            <a:prstGeom prst="rect">
              <a:avLst/>
            </a:prstGeom>
            <a:noFill/>
          </p:spPr>
          <p:txBody>
            <a:bodyPr wrap="square">
              <a:spAutoFit/>
            </a:bodyPr>
            <a:lstStyle/>
            <a:p>
              <a:pPr algn="ctr" defTabSz="685646">
                <a:defRPr/>
              </a:pPr>
              <a:r>
                <a:rPr lang="pl-PL" sz="3300" kern="0" dirty="0">
                  <a:gradFill>
                    <a:gsLst>
                      <a:gs pos="0">
                        <a:srgbClr val="FFFFFF"/>
                      </a:gs>
                      <a:gs pos="100000">
                        <a:srgbClr val="FFFFFF"/>
                      </a:gs>
                    </a:gsLst>
                    <a:lin ang="5400000" scaled="0"/>
                  </a:gradFill>
                  <a:latin typeface="Segoe UI Light"/>
                </a:rPr>
                <a:t>Nie tak dawno</a:t>
              </a:r>
              <a:endParaRPr lang="en-US" sz="3300" kern="0" dirty="0">
                <a:gradFill>
                  <a:gsLst>
                    <a:gs pos="0">
                      <a:srgbClr val="FFFFFF"/>
                    </a:gs>
                    <a:gs pos="100000">
                      <a:srgbClr val="FFFFFF"/>
                    </a:gs>
                  </a:gsLst>
                  <a:lin ang="5400000" scaled="0"/>
                </a:gradFill>
                <a:latin typeface="Segoe UI Light"/>
              </a:endParaRPr>
            </a:p>
          </p:txBody>
        </p:sp>
      </p:grpSp>
      <p:sp>
        <p:nvSpPr>
          <p:cNvPr id="6" name="Title 5"/>
          <p:cNvSpPr>
            <a:spLocks noGrp="1"/>
          </p:cNvSpPr>
          <p:nvPr>
            <p:ph type="title"/>
          </p:nvPr>
        </p:nvSpPr>
        <p:spPr/>
        <p:txBody>
          <a:bodyPr/>
          <a:lstStyle/>
          <a:p>
            <a:r>
              <a:rPr lang="pl-PL" dirty="0"/>
              <a:t>Nie tak dawno…</a:t>
            </a:r>
          </a:p>
        </p:txBody>
      </p:sp>
    </p:spTree>
    <p:custDataLst>
      <p:tags r:id="rId1"/>
    </p:custDataLst>
    <p:extLst>
      <p:ext uri="{BB962C8B-B14F-4D97-AF65-F5344CB8AC3E}">
        <p14:creationId xmlns:p14="http://schemas.microsoft.com/office/powerpoint/2010/main" val="364380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63" presetClass="path" presetSubtype="0" decel="100000" fill="hold" nodeType="withEffect">
                                  <p:stCondLst>
                                    <p:cond delay="0"/>
                                  </p:stCondLst>
                                  <p:childTnLst>
                                    <p:animMotion origin="layout" path="M -4.53504E-6 -4.07407E-6 L 0.84684 -4.07407E-6 " pathEditMode="relative" rAng="0" ptsTypes="AA">
                                      <p:cBhvr>
                                        <p:cTn id="9" dur="750" spd="-100000" fill="hold"/>
                                        <p:tgtEl>
                                          <p:spTgt spid="66"/>
                                        </p:tgtEl>
                                        <p:attrNameLst>
                                          <p:attrName>ppt_x</p:attrName>
                                          <p:attrName>ppt_y</p:attrName>
                                        </p:attrNameLst>
                                      </p:cBhvr>
                                      <p:rCtr x="42342" y="0"/>
                                    </p:animMotion>
                                  </p:childTnLst>
                                </p:cTn>
                              </p:par>
                            </p:childTnLst>
                          </p:cTn>
                        </p:par>
                        <p:par>
                          <p:cTn id="10" fill="hold">
                            <p:stCondLst>
                              <p:cond delay="750"/>
                            </p:stCondLst>
                            <p:childTnLst>
                              <p:par>
                                <p:cTn id="11" presetID="22" presetClass="entr" presetSubtype="2" fill="hold" nodeType="after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right)">
                                      <p:cBhvr>
                                        <p:cTn id="13" dur="2000"/>
                                        <p:tgtEl>
                                          <p:spTgt spid="67"/>
                                        </p:tgtEl>
                                      </p:cBhvr>
                                    </p:animEffect>
                                  </p:childTnLst>
                                </p:cTn>
                              </p:par>
                            </p:childTnLst>
                          </p:cTn>
                        </p:par>
                        <p:par>
                          <p:cTn id="14" fill="hold">
                            <p:stCondLst>
                              <p:cond delay="2750"/>
                            </p:stCondLst>
                            <p:childTnLst>
                              <p:par>
                                <p:cTn id="15" presetID="22" presetClass="entr" presetSubtype="8" fill="hold" nodeType="afterEffect">
                                  <p:stCondLst>
                                    <p:cond delay="0"/>
                                  </p:stCondLst>
                                  <p:childTnLst>
                                    <p:set>
                                      <p:cBhvr>
                                        <p:cTn id="16" dur="1" fill="hold">
                                          <p:stCondLst>
                                            <p:cond delay="0"/>
                                          </p:stCondLst>
                                        </p:cTn>
                                        <p:tgtEl>
                                          <p:spTgt spid="112704"/>
                                        </p:tgtEl>
                                        <p:attrNameLst>
                                          <p:attrName>style.visibility</p:attrName>
                                        </p:attrNameLst>
                                      </p:cBhvr>
                                      <p:to>
                                        <p:strVal val="visible"/>
                                      </p:to>
                                    </p:set>
                                    <p:animEffect transition="in" filter="wipe(left)">
                                      <p:cBhvr>
                                        <p:cTn id="17" dur="500"/>
                                        <p:tgtEl>
                                          <p:spTgt spid="1127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9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194E-79A8-4AA9-B26B-9BFEF5BD17C9}"/>
              </a:ext>
            </a:extLst>
          </p:cNvPr>
          <p:cNvSpPr>
            <a:spLocks noGrp="1"/>
          </p:cNvSpPr>
          <p:nvPr>
            <p:ph type="title"/>
          </p:nvPr>
        </p:nvSpPr>
        <p:spPr/>
        <p:txBody>
          <a:bodyPr/>
          <a:lstStyle/>
          <a:p>
            <a:r>
              <a:rPr lang="pl-PL" dirty="0"/>
              <a:t>Korzyści z chmury </a:t>
            </a:r>
            <a:r>
              <a:rPr lang="pl-PL" sz="1800" dirty="0"/>
              <a:t>(moim zdaniem)</a:t>
            </a:r>
            <a:endParaRPr lang="en-US" dirty="0"/>
          </a:p>
        </p:txBody>
      </p:sp>
      <p:sp>
        <p:nvSpPr>
          <p:cNvPr id="3" name="Content Placeholder 2">
            <a:extLst>
              <a:ext uri="{FF2B5EF4-FFF2-40B4-BE49-F238E27FC236}">
                <a16:creationId xmlns:a16="http://schemas.microsoft.com/office/drawing/2014/main" id="{CBD77B16-D3FF-4D6F-81AD-DFB15A1E7DA9}"/>
              </a:ext>
            </a:extLst>
          </p:cNvPr>
          <p:cNvSpPr>
            <a:spLocks noGrp="1"/>
          </p:cNvSpPr>
          <p:nvPr>
            <p:ph idx="1"/>
          </p:nvPr>
        </p:nvSpPr>
        <p:spPr/>
        <p:txBody>
          <a:bodyPr/>
          <a:lstStyle/>
          <a:p>
            <a:r>
              <a:rPr lang="pl-PL" dirty="0"/>
              <a:t>Globalność i bezpieczeństwo</a:t>
            </a:r>
          </a:p>
          <a:p>
            <a:pPr lvl="1"/>
            <a:r>
              <a:rPr lang="pl-PL" dirty="0"/>
              <a:t>Dostarczanie usług na całym świecie</a:t>
            </a:r>
          </a:p>
          <a:p>
            <a:pPr lvl="1"/>
            <a:r>
              <a:rPr lang="pl-PL" dirty="0"/>
              <a:t>Również w specyficznych wymaganiach</a:t>
            </a:r>
          </a:p>
          <a:p>
            <a:r>
              <a:rPr lang="pl-PL" dirty="0"/>
              <a:t>Usługi</a:t>
            </a:r>
          </a:p>
          <a:p>
            <a:pPr lvl="1"/>
            <a:r>
              <a:rPr lang="pl-PL" dirty="0"/>
              <a:t>Mnóstwo usług dopasowanych do potrzeb</a:t>
            </a:r>
          </a:p>
          <a:p>
            <a:pPr lvl="1"/>
            <a:r>
              <a:rPr lang="pl-PL" dirty="0"/>
              <a:t>Ciągła aktualizacja i nowe rozwiązania</a:t>
            </a:r>
          </a:p>
          <a:p>
            <a:r>
              <a:rPr lang="pl-PL" dirty="0"/>
              <a:t>Polska</a:t>
            </a:r>
          </a:p>
          <a:p>
            <a:pPr lvl="1"/>
            <a:r>
              <a:rPr lang="pl-PL" dirty="0"/>
              <a:t>Duży oddział Microsoft ze specjalistami </a:t>
            </a:r>
          </a:p>
          <a:p>
            <a:pPr lvl="1"/>
            <a:r>
              <a:rPr lang="pl-PL" dirty="0"/>
              <a:t>Dostęp do ekspertów (partnerzy, społeczność)</a:t>
            </a:r>
          </a:p>
          <a:p>
            <a:pPr lvl="1"/>
            <a:r>
              <a:rPr lang="pl-PL" dirty="0">
                <a:solidFill>
                  <a:schemeClr val="accent2"/>
                </a:solidFill>
              </a:rPr>
              <a:t>Już wkrótce: Dedykowane Azure DC w Polsce!</a:t>
            </a:r>
          </a:p>
          <a:p>
            <a:pPr lvl="1"/>
            <a:endParaRPr lang="en-US" dirty="0"/>
          </a:p>
        </p:txBody>
      </p:sp>
    </p:spTree>
    <p:extLst>
      <p:ext uri="{BB962C8B-B14F-4D97-AF65-F5344CB8AC3E}">
        <p14:creationId xmlns:p14="http://schemas.microsoft.com/office/powerpoint/2010/main" val="248871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p:nvPr/>
        </p:nvCxnSpPr>
        <p:spPr>
          <a:xfrm flipV="1">
            <a:off x="4853059" y="3028846"/>
            <a:ext cx="0" cy="1599400"/>
          </a:xfrm>
          <a:prstGeom prst="straightConnector1">
            <a:avLst/>
          </a:prstGeom>
          <a:ln w="44450" cap="sq">
            <a:solidFill>
              <a:schemeClr val="accent3"/>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4094931" y="4642011"/>
            <a:ext cx="758129" cy="8716"/>
          </a:xfrm>
          <a:prstGeom prst="straightConnector1">
            <a:avLst/>
          </a:prstGeom>
          <a:ln w="44450" cap="sq">
            <a:solidFill>
              <a:schemeClr val="accent3"/>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74" name="Freeform 128"/>
          <p:cNvSpPr>
            <a:spLocks noChangeAspect="1"/>
          </p:cNvSpPr>
          <p:nvPr/>
        </p:nvSpPr>
        <p:spPr bwMode="black">
          <a:xfrm>
            <a:off x="3949995" y="2022284"/>
            <a:ext cx="1822113" cy="100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grpSp>
        <p:nvGrpSpPr>
          <p:cNvPr id="26" name="Group 25"/>
          <p:cNvGrpSpPr/>
          <p:nvPr/>
        </p:nvGrpSpPr>
        <p:grpSpPr>
          <a:xfrm>
            <a:off x="418022" y="3477987"/>
            <a:ext cx="758329" cy="2018647"/>
            <a:chOff x="529660" y="3577613"/>
            <a:chExt cx="1058335" cy="2817255"/>
          </a:xfrm>
          <a:solidFill>
            <a:schemeClr val="tx1"/>
          </a:solidFill>
        </p:grpSpPr>
        <p:sp>
          <p:nvSpPr>
            <p:cNvPr id="14"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a:gradFill>
                  <a:gsLst>
                    <a:gs pos="1250">
                      <a:srgbClr val="EFEFEF"/>
                    </a:gs>
                    <a:gs pos="10417">
                      <a:srgbClr val="EFEFEF"/>
                    </a:gs>
                  </a:gsLst>
                  <a:lin ang="5400000" scaled="0"/>
                </a:gradFill>
              </a:endParaRPr>
            </a:p>
          </p:txBody>
        </p:sp>
        <p:sp>
          <p:nvSpPr>
            <p:cNvPr id="15" name="Oval 742"/>
            <p:cNvSpPr>
              <a:spLocks noChangeArrowheads="1"/>
            </p:cNvSpPr>
            <p:nvPr/>
          </p:nvSpPr>
          <p:spPr bwMode="auto">
            <a:xfrm>
              <a:off x="743315" y="3577613"/>
              <a:ext cx="631026" cy="63599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a:gradFill>
                  <a:gsLst>
                    <a:gs pos="1250">
                      <a:srgbClr val="EFEFEF"/>
                    </a:gs>
                    <a:gs pos="10417">
                      <a:srgbClr val="EFEFEF"/>
                    </a:gs>
                  </a:gsLst>
                  <a:lin ang="5400000" scaled="0"/>
                </a:gradFill>
              </a:endParaRPr>
            </a:p>
          </p:txBody>
        </p:sp>
      </p:grpSp>
      <p:sp>
        <p:nvSpPr>
          <p:cNvPr id="30" name="Freeform 5"/>
          <p:cNvSpPr>
            <a:spLocks noEditPoints="1"/>
          </p:cNvSpPr>
          <p:nvPr/>
        </p:nvSpPr>
        <p:spPr bwMode="black">
          <a:xfrm flipH="1">
            <a:off x="1685573" y="2061250"/>
            <a:ext cx="2403686" cy="370125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a:gradFill>
                <a:gsLst>
                  <a:gs pos="1250">
                    <a:srgbClr val="EFEFEF"/>
                  </a:gs>
                  <a:gs pos="10417">
                    <a:srgbClr val="EFEFEF"/>
                  </a:gs>
                </a:gsLst>
                <a:lin ang="5400000" scaled="0"/>
              </a:gradFill>
            </a:endParaRPr>
          </a:p>
        </p:txBody>
      </p:sp>
      <p:grpSp>
        <p:nvGrpSpPr>
          <p:cNvPr id="4" name="Group 3"/>
          <p:cNvGrpSpPr/>
          <p:nvPr/>
        </p:nvGrpSpPr>
        <p:grpSpPr>
          <a:xfrm>
            <a:off x="431634" y="2327118"/>
            <a:ext cx="735379" cy="1080184"/>
            <a:chOff x="587051" y="1998626"/>
            <a:chExt cx="1000167" cy="1469125"/>
          </a:xfrm>
          <a:solidFill>
            <a:schemeClr val="tx1"/>
          </a:solidFill>
        </p:grpSpPr>
        <p:grpSp>
          <p:nvGrpSpPr>
            <p:cNvPr id="13" name="Group 12"/>
            <p:cNvGrpSpPr/>
            <p:nvPr/>
          </p:nvGrpSpPr>
          <p:grpSpPr>
            <a:xfrm>
              <a:off x="587051" y="1998626"/>
              <a:ext cx="1000167" cy="1469125"/>
              <a:chOff x="1239558" y="656538"/>
              <a:chExt cx="1599453" cy="2349405"/>
            </a:xfrm>
            <a:grpFill/>
          </p:grpSpPr>
          <p:sp>
            <p:nvSpPr>
              <p:cNvPr id="8" name="Freeform 5"/>
              <p:cNvSpPr>
                <a:spLocks/>
              </p:cNvSpPr>
              <p:nvPr/>
            </p:nvSpPr>
            <p:spPr bwMode="auto">
              <a:xfrm>
                <a:off x="1781007" y="2629402"/>
                <a:ext cx="507220" cy="90241"/>
              </a:xfrm>
              <a:custGeom>
                <a:avLst/>
                <a:gdLst>
                  <a:gd name="T0" fmla="*/ 326 w 326"/>
                  <a:gd name="T1" fmla="*/ 28 h 58"/>
                  <a:gd name="T2" fmla="*/ 326 w 326"/>
                  <a:gd name="T3" fmla="*/ 34 h 58"/>
                  <a:gd name="T4" fmla="*/ 326 w 326"/>
                  <a:gd name="T5" fmla="*/ 36 h 58"/>
                  <a:gd name="T6" fmla="*/ 326 w 326"/>
                  <a:gd name="T7" fmla="*/ 40 h 58"/>
                  <a:gd name="T8" fmla="*/ 320 w 326"/>
                  <a:gd name="T9" fmla="*/ 52 h 58"/>
                  <a:gd name="T10" fmla="*/ 310 w 326"/>
                  <a:gd name="T11" fmla="*/ 58 h 58"/>
                  <a:gd name="T12" fmla="*/ 278 w 326"/>
                  <a:gd name="T13" fmla="*/ 58 h 58"/>
                  <a:gd name="T14" fmla="*/ 244 w 326"/>
                  <a:gd name="T15" fmla="*/ 58 h 58"/>
                  <a:gd name="T16" fmla="*/ 210 w 326"/>
                  <a:gd name="T17" fmla="*/ 58 h 58"/>
                  <a:gd name="T18" fmla="*/ 182 w 326"/>
                  <a:gd name="T19" fmla="*/ 58 h 58"/>
                  <a:gd name="T20" fmla="*/ 158 w 326"/>
                  <a:gd name="T21" fmla="*/ 58 h 58"/>
                  <a:gd name="T22" fmla="*/ 134 w 326"/>
                  <a:gd name="T23" fmla="*/ 58 h 58"/>
                  <a:gd name="T24" fmla="*/ 114 w 326"/>
                  <a:gd name="T25" fmla="*/ 58 h 58"/>
                  <a:gd name="T26" fmla="*/ 96 w 326"/>
                  <a:gd name="T27" fmla="*/ 58 h 58"/>
                  <a:gd name="T28" fmla="*/ 82 w 326"/>
                  <a:gd name="T29" fmla="*/ 58 h 58"/>
                  <a:gd name="T30" fmla="*/ 64 w 326"/>
                  <a:gd name="T31" fmla="*/ 58 h 58"/>
                  <a:gd name="T32" fmla="*/ 44 w 326"/>
                  <a:gd name="T33" fmla="*/ 58 h 58"/>
                  <a:gd name="T34" fmla="*/ 34 w 326"/>
                  <a:gd name="T35" fmla="*/ 58 h 58"/>
                  <a:gd name="T36" fmla="*/ 26 w 326"/>
                  <a:gd name="T37" fmla="*/ 58 h 58"/>
                  <a:gd name="T38" fmla="*/ 22 w 326"/>
                  <a:gd name="T39" fmla="*/ 58 h 58"/>
                  <a:gd name="T40" fmla="*/ 22 w 326"/>
                  <a:gd name="T41" fmla="*/ 58 h 58"/>
                  <a:gd name="T42" fmla="*/ 10 w 326"/>
                  <a:gd name="T43" fmla="*/ 54 h 58"/>
                  <a:gd name="T44" fmla="*/ 2 w 326"/>
                  <a:gd name="T45" fmla="*/ 46 h 58"/>
                  <a:gd name="T46" fmla="*/ 0 w 326"/>
                  <a:gd name="T47" fmla="*/ 34 h 58"/>
                  <a:gd name="T48" fmla="*/ 0 w 326"/>
                  <a:gd name="T49" fmla="*/ 30 h 58"/>
                  <a:gd name="T50" fmla="*/ 0 w 326"/>
                  <a:gd name="T51" fmla="*/ 26 h 58"/>
                  <a:gd name="T52" fmla="*/ 0 w 326"/>
                  <a:gd name="T53" fmla="*/ 24 h 58"/>
                  <a:gd name="T54" fmla="*/ 4 w 326"/>
                  <a:gd name="T55" fmla="*/ 10 h 58"/>
                  <a:gd name="T56" fmla="*/ 14 w 326"/>
                  <a:gd name="T57" fmla="*/ 2 h 58"/>
                  <a:gd name="T58" fmla="*/ 18 w 326"/>
                  <a:gd name="T59" fmla="*/ 0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2 w 326"/>
                  <a:gd name="T91" fmla="*/ 2 h 58"/>
                  <a:gd name="T92" fmla="*/ 320 w 326"/>
                  <a:gd name="T93" fmla="*/ 8 h 58"/>
                  <a:gd name="T94" fmla="*/ 326 w 326"/>
                  <a:gd name="T9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4"/>
                    </a:moveTo>
                    <a:lnTo>
                      <a:pt x="326" y="26"/>
                    </a:lnTo>
                    <a:lnTo>
                      <a:pt x="326" y="28"/>
                    </a:lnTo>
                    <a:lnTo>
                      <a:pt x="326" y="30"/>
                    </a:lnTo>
                    <a:lnTo>
                      <a:pt x="326" y="32"/>
                    </a:lnTo>
                    <a:lnTo>
                      <a:pt x="326" y="34"/>
                    </a:lnTo>
                    <a:lnTo>
                      <a:pt x="326" y="34"/>
                    </a:lnTo>
                    <a:lnTo>
                      <a:pt x="326" y="36"/>
                    </a:lnTo>
                    <a:lnTo>
                      <a:pt x="326" y="36"/>
                    </a:lnTo>
                    <a:lnTo>
                      <a:pt x="326" y="36"/>
                    </a:lnTo>
                    <a:lnTo>
                      <a:pt x="326" y="36"/>
                    </a:lnTo>
                    <a:lnTo>
                      <a:pt x="326" y="40"/>
                    </a:lnTo>
                    <a:lnTo>
                      <a:pt x="324" y="46"/>
                    </a:lnTo>
                    <a:lnTo>
                      <a:pt x="322" y="48"/>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48"/>
                    </a:lnTo>
                    <a:lnTo>
                      <a:pt x="2" y="46"/>
                    </a:lnTo>
                    <a:lnTo>
                      <a:pt x="0" y="40"/>
                    </a:lnTo>
                    <a:lnTo>
                      <a:pt x="0" y="36"/>
                    </a:lnTo>
                    <a:lnTo>
                      <a:pt x="0" y="34"/>
                    </a:lnTo>
                    <a:lnTo>
                      <a:pt x="0" y="32"/>
                    </a:lnTo>
                    <a:lnTo>
                      <a:pt x="0" y="32"/>
                    </a:lnTo>
                    <a:lnTo>
                      <a:pt x="0" y="30"/>
                    </a:lnTo>
                    <a:lnTo>
                      <a:pt x="0" y="28"/>
                    </a:lnTo>
                    <a:lnTo>
                      <a:pt x="0" y="26"/>
                    </a:lnTo>
                    <a:lnTo>
                      <a:pt x="0" y="26"/>
                    </a:lnTo>
                    <a:lnTo>
                      <a:pt x="0" y="24"/>
                    </a:lnTo>
                    <a:lnTo>
                      <a:pt x="0" y="24"/>
                    </a:lnTo>
                    <a:lnTo>
                      <a:pt x="0" y="24"/>
                    </a:lnTo>
                    <a:lnTo>
                      <a:pt x="0" y="20"/>
                    </a:lnTo>
                    <a:lnTo>
                      <a:pt x="2" y="16"/>
                    </a:lnTo>
                    <a:lnTo>
                      <a:pt x="4" y="10"/>
                    </a:lnTo>
                    <a:lnTo>
                      <a:pt x="6" y="8"/>
                    </a:lnTo>
                    <a:lnTo>
                      <a:pt x="10" y="4"/>
                    </a:lnTo>
                    <a:lnTo>
                      <a:pt x="14" y="2"/>
                    </a:lnTo>
                    <a:lnTo>
                      <a:pt x="14" y="2"/>
                    </a:lnTo>
                    <a:lnTo>
                      <a:pt x="16" y="0"/>
                    </a:lnTo>
                    <a:lnTo>
                      <a:pt x="18"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08" y="0"/>
                    </a:lnTo>
                    <a:lnTo>
                      <a:pt x="310" y="0"/>
                    </a:lnTo>
                    <a:lnTo>
                      <a:pt x="312" y="2"/>
                    </a:lnTo>
                    <a:lnTo>
                      <a:pt x="314" y="2"/>
                    </a:lnTo>
                    <a:lnTo>
                      <a:pt x="318" y="4"/>
                    </a:lnTo>
                    <a:lnTo>
                      <a:pt x="320" y="8"/>
                    </a:lnTo>
                    <a:lnTo>
                      <a:pt x="322" y="10"/>
                    </a:lnTo>
                    <a:lnTo>
                      <a:pt x="324" y="16"/>
                    </a:lnTo>
                    <a:lnTo>
                      <a:pt x="326" y="20"/>
                    </a:lnTo>
                    <a:lnTo>
                      <a:pt x="326" y="24"/>
                    </a:lnTo>
                    <a:lnTo>
                      <a:pt x="326" y="24"/>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a:gradFill>
                    <a:gsLst>
                      <a:gs pos="1250">
                        <a:srgbClr val="EFEFEF"/>
                      </a:gs>
                      <a:gs pos="10417">
                        <a:srgbClr val="EFEFEF"/>
                      </a:gs>
                    </a:gsLst>
                    <a:lin ang="5400000" scaled="0"/>
                  </a:gradFill>
                </a:endParaRPr>
              </a:p>
            </p:txBody>
          </p:sp>
          <p:sp>
            <p:nvSpPr>
              <p:cNvPr id="9" name="Freeform 6"/>
              <p:cNvSpPr>
                <a:spLocks/>
              </p:cNvSpPr>
              <p:nvPr/>
            </p:nvSpPr>
            <p:spPr bwMode="auto">
              <a:xfrm>
                <a:off x="1781007" y="2501830"/>
                <a:ext cx="507220" cy="90241"/>
              </a:xfrm>
              <a:custGeom>
                <a:avLst/>
                <a:gdLst>
                  <a:gd name="T0" fmla="*/ 326 w 326"/>
                  <a:gd name="T1" fmla="*/ 24 h 58"/>
                  <a:gd name="T2" fmla="*/ 326 w 326"/>
                  <a:gd name="T3" fmla="*/ 30 h 58"/>
                  <a:gd name="T4" fmla="*/ 326 w 326"/>
                  <a:gd name="T5" fmla="*/ 32 h 58"/>
                  <a:gd name="T6" fmla="*/ 326 w 326"/>
                  <a:gd name="T7" fmla="*/ 38 h 58"/>
                  <a:gd name="T8" fmla="*/ 320 w 326"/>
                  <a:gd name="T9" fmla="*/ 50 h 58"/>
                  <a:gd name="T10" fmla="*/ 312 w 326"/>
                  <a:gd name="T11" fmla="*/ 56 h 58"/>
                  <a:gd name="T12" fmla="*/ 304 w 326"/>
                  <a:gd name="T13" fmla="*/ 58 h 58"/>
                  <a:gd name="T14" fmla="*/ 266 w 326"/>
                  <a:gd name="T15" fmla="*/ 58 h 58"/>
                  <a:gd name="T16" fmla="*/ 232 w 326"/>
                  <a:gd name="T17" fmla="*/ 58 h 58"/>
                  <a:gd name="T18" fmla="*/ 202 w 326"/>
                  <a:gd name="T19" fmla="*/ 58 h 58"/>
                  <a:gd name="T20" fmla="*/ 174 w 326"/>
                  <a:gd name="T21" fmla="*/ 58 h 58"/>
                  <a:gd name="T22" fmla="*/ 150 w 326"/>
                  <a:gd name="T23" fmla="*/ 58 h 58"/>
                  <a:gd name="T24" fmla="*/ 128 w 326"/>
                  <a:gd name="T25" fmla="*/ 58 h 58"/>
                  <a:gd name="T26" fmla="*/ 108 w 326"/>
                  <a:gd name="T27" fmla="*/ 58 h 58"/>
                  <a:gd name="T28" fmla="*/ 90 w 326"/>
                  <a:gd name="T29" fmla="*/ 58 h 58"/>
                  <a:gd name="T30" fmla="*/ 76 w 326"/>
                  <a:gd name="T31" fmla="*/ 58 h 58"/>
                  <a:gd name="T32" fmla="*/ 58 w 326"/>
                  <a:gd name="T33" fmla="*/ 58 h 58"/>
                  <a:gd name="T34" fmla="*/ 40 w 326"/>
                  <a:gd name="T35" fmla="*/ 58 h 58"/>
                  <a:gd name="T36" fmla="*/ 30 w 326"/>
                  <a:gd name="T37" fmla="*/ 58 h 58"/>
                  <a:gd name="T38" fmla="*/ 24 w 326"/>
                  <a:gd name="T39" fmla="*/ 58 h 58"/>
                  <a:gd name="T40" fmla="*/ 22 w 326"/>
                  <a:gd name="T41" fmla="*/ 58 h 58"/>
                  <a:gd name="T42" fmla="*/ 18 w 326"/>
                  <a:gd name="T43" fmla="*/ 56 h 58"/>
                  <a:gd name="T44" fmla="*/ 14 w 326"/>
                  <a:gd name="T45" fmla="*/ 54 h 58"/>
                  <a:gd name="T46" fmla="*/ 4 w 326"/>
                  <a:gd name="T47" fmla="*/ 46 h 58"/>
                  <a:gd name="T48" fmla="*/ 0 w 326"/>
                  <a:gd name="T49" fmla="*/ 32 h 58"/>
                  <a:gd name="T50" fmla="*/ 0 w 326"/>
                  <a:gd name="T51" fmla="*/ 26 h 58"/>
                  <a:gd name="T52" fmla="*/ 0 w 326"/>
                  <a:gd name="T53" fmla="*/ 22 h 58"/>
                  <a:gd name="T54" fmla="*/ 0 w 326"/>
                  <a:gd name="T55" fmla="*/ 20 h 58"/>
                  <a:gd name="T56" fmla="*/ 2 w 326"/>
                  <a:gd name="T57" fmla="*/ 12 h 58"/>
                  <a:gd name="T58" fmla="*/ 10 w 326"/>
                  <a:gd name="T59" fmla="*/ 4 h 58"/>
                  <a:gd name="T60" fmla="*/ 22 w 326"/>
                  <a:gd name="T61" fmla="*/ 0 h 58"/>
                  <a:gd name="T62" fmla="*/ 60 w 326"/>
                  <a:gd name="T63" fmla="*/ 0 h 58"/>
                  <a:gd name="T64" fmla="*/ 94 w 326"/>
                  <a:gd name="T65" fmla="*/ 0 h 58"/>
                  <a:gd name="T66" fmla="*/ 126 w 326"/>
                  <a:gd name="T67" fmla="*/ 0 h 58"/>
                  <a:gd name="T68" fmla="*/ 154 w 326"/>
                  <a:gd name="T69" fmla="*/ 0 h 58"/>
                  <a:gd name="T70" fmla="*/ 178 w 326"/>
                  <a:gd name="T71" fmla="*/ 0 h 58"/>
                  <a:gd name="T72" fmla="*/ 200 w 326"/>
                  <a:gd name="T73" fmla="*/ 0 h 58"/>
                  <a:gd name="T74" fmla="*/ 218 w 326"/>
                  <a:gd name="T75" fmla="*/ 0 h 58"/>
                  <a:gd name="T76" fmla="*/ 236 w 326"/>
                  <a:gd name="T77" fmla="*/ 0 h 58"/>
                  <a:gd name="T78" fmla="*/ 250 w 326"/>
                  <a:gd name="T79" fmla="*/ 0 h 58"/>
                  <a:gd name="T80" fmla="*/ 270 w 326"/>
                  <a:gd name="T81" fmla="*/ 0 h 58"/>
                  <a:gd name="T82" fmla="*/ 286 w 326"/>
                  <a:gd name="T83" fmla="*/ 0 h 58"/>
                  <a:gd name="T84" fmla="*/ 296 w 326"/>
                  <a:gd name="T85" fmla="*/ 0 h 58"/>
                  <a:gd name="T86" fmla="*/ 302 w 326"/>
                  <a:gd name="T87" fmla="*/ 0 h 58"/>
                  <a:gd name="T88" fmla="*/ 304 w 326"/>
                  <a:gd name="T89" fmla="*/ 0 h 58"/>
                  <a:gd name="T90" fmla="*/ 310 w 326"/>
                  <a:gd name="T91" fmla="*/ 0 h 58"/>
                  <a:gd name="T92" fmla="*/ 320 w 326"/>
                  <a:gd name="T93" fmla="*/ 6 h 58"/>
                  <a:gd name="T94" fmla="*/ 326 w 326"/>
                  <a:gd name="T9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0"/>
                    </a:moveTo>
                    <a:lnTo>
                      <a:pt x="326" y="22"/>
                    </a:lnTo>
                    <a:lnTo>
                      <a:pt x="326" y="24"/>
                    </a:lnTo>
                    <a:lnTo>
                      <a:pt x="326" y="26"/>
                    </a:lnTo>
                    <a:lnTo>
                      <a:pt x="326" y="28"/>
                    </a:lnTo>
                    <a:lnTo>
                      <a:pt x="326" y="30"/>
                    </a:lnTo>
                    <a:lnTo>
                      <a:pt x="326" y="32"/>
                    </a:lnTo>
                    <a:lnTo>
                      <a:pt x="326" y="32"/>
                    </a:lnTo>
                    <a:lnTo>
                      <a:pt x="326" y="32"/>
                    </a:lnTo>
                    <a:lnTo>
                      <a:pt x="326" y="32"/>
                    </a:lnTo>
                    <a:lnTo>
                      <a:pt x="326" y="32"/>
                    </a:lnTo>
                    <a:lnTo>
                      <a:pt x="326" y="38"/>
                    </a:lnTo>
                    <a:lnTo>
                      <a:pt x="324" y="42"/>
                    </a:lnTo>
                    <a:lnTo>
                      <a:pt x="322" y="46"/>
                    </a:lnTo>
                    <a:lnTo>
                      <a:pt x="320" y="50"/>
                    </a:lnTo>
                    <a:lnTo>
                      <a:pt x="318" y="52"/>
                    </a:lnTo>
                    <a:lnTo>
                      <a:pt x="314" y="54"/>
                    </a:lnTo>
                    <a:lnTo>
                      <a:pt x="312" y="56"/>
                    </a:lnTo>
                    <a:lnTo>
                      <a:pt x="310" y="56"/>
                    </a:lnTo>
                    <a:lnTo>
                      <a:pt x="308" y="56"/>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8" y="56"/>
                    </a:lnTo>
                    <a:lnTo>
                      <a:pt x="16" y="56"/>
                    </a:lnTo>
                    <a:lnTo>
                      <a:pt x="14" y="56"/>
                    </a:lnTo>
                    <a:lnTo>
                      <a:pt x="14" y="54"/>
                    </a:lnTo>
                    <a:lnTo>
                      <a:pt x="10" y="52"/>
                    </a:lnTo>
                    <a:lnTo>
                      <a:pt x="6" y="50"/>
                    </a:lnTo>
                    <a:lnTo>
                      <a:pt x="4" y="46"/>
                    </a:lnTo>
                    <a:lnTo>
                      <a:pt x="2" y="42"/>
                    </a:lnTo>
                    <a:lnTo>
                      <a:pt x="0" y="38"/>
                    </a:lnTo>
                    <a:lnTo>
                      <a:pt x="0" y="32"/>
                    </a:lnTo>
                    <a:lnTo>
                      <a:pt x="0" y="30"/>
                    </a:lnTo>
                    <a:lnTo>
                      <a:pt x="0" y="28"/>
                    </a:lnTo>
                    <a:lnTo>
                      <a:pt x="0" y="26"/>
                    </a:lnTo>
                    <a:lnTo>
                      <a:pt x="0" y="26"/>
                    </a:lnTo>
                    <a:lnTo>
                      <a:pt x="0" y="24"/>
                    </a:lnTo>
                    <a:lnTo>
                      <a:pt x="0" y="22"/>
                    </a:lnTo>
                    <a:lnTo>
                      <a:pt x="0" y="20"/>
                    </a:lnTo>
                    <a:lnTo>
                      <a:pt x="0" y="20"/>
                    </a:lnTo>
                    <a:lnTo>
                      <a:pt x="0" y="20"/>
                    </a:lnTo>
                    <a:lnTo>
                      <a:pt x="0" y="20"/>
                    </a:lnTo>
                    <a:lnTo>
                      <a:pt x="0" y="16"/>
                    </a:lnTo>
                    <a:lnTo>
                      <a:pt x="2" y="12"/>
                    </a:lnTo>
                    <a:lnTo>
                      <a:pt x="4" y="8"/>
                    </a:lnTo>
                    <a:lnTo>
                      <a:pt x="6" y="6"/>
                    </a:lnTo>
                    <a:lnTo>
                      <a:pt x="10" y="4"/>
                    </a:lnTo>
                    <a:lnTo>
                      <a:pt x="14" y="2"/>
                    </a:lnTo>
                    <a:lnTo>
                      <a:pt x="16"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0"/>
                    </a:lnTo>
                    <a:lnTo>
                      <a:pt x="314" y="2"/>
                    </a:lnTo>
                    <a:lnTo>
                      <a:pt x="318" y="4"/>
                    </a:lnTo>
                    <a:lnTo>
                      <a:pt x="320" y="6"/>
                    </a:lnTo>
                    <a:lnTo>
                      <a:pt x="322" y="8"/>
                    </a:lnTo>
                    <a:lnTo>
                      <a:pt x="324" y="12"/>
                    </a:lnTo>
                    <a:lnTo>
                      <a:pt x="326" y="16"/>
                    </a:lnTo>
                    <a:lnTo>
                      <a:pt x="326" y="20"/>
                    </a:lnTo>
                    <a:lnTo>
                      <a:pt x="326" y="2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a:gradFill>
                    <a:gsLst>
                      <a:gs pos="1250">
                        <a:srgbClr val="EFEFEF"/>
                      </a:gs>
                      <a:gs pos="10417">
                        <a:srgbClr val="EFEFEF"/>
                      </a:gs>
                    </a:gsLst>
                    <a:lin ang="5400000" scaled="0"/>
                  </a:gradFill>
                </a:endParaRPr>
              </a:p>
            </p:txBody>
          </p:sp>
          <p:sp>
            <p:nvSpPr>
              <p:cNvPr id="10" name="Freeform 7"/>
              <p:cNvSpPr>
                <a:spLocks/>
              </p:cNvSpPr>
              <p:nvPr/>
            </p:nvSpPr>
            <p:spPr bwMode="auto">
              <a:xfrm>
                <a:off x="1871249" y="2897031"/>
                <a:ext cx="332960" cy="108912"/>
              </a:xfrm>
              <a:custGeom>
                <a:avLst/>
                <a:gdLst>
                  <a:gd name="T0" fmla="*/ 10 w 214"/>
                  <a:gd name="T1" fmla="*/ 0 h 70"/>
                  <a:gd name="T2" fmla="*/ 28 w 214"/>
                  <a:gd name="T3" fmla="*/ 0 h 70"/>
                  <a:gd name="T4" fmla="*/ 46 w 214"/>
                  <a:gd name="T5" fmla="*/ 0 h 70"/>
                  <a:gd name="T6" fmla="*/ 62 w 214"/>
                  <a:gd name="T7" fmla="*/ 0 h 70"/>
                  <a:gd name="T8" fmla="*/ 78 w 214"/>
                  <a:gd name="T9" fmla="*/ 0 h 70"/>
                  <a:gd name="T10" fmla="*/ 92 w 214"/>
                  <a:gd name="T11" fmla="*/ 0 h 70"/>
                  <a:gd name="T12" fmla="*/ 106 w 214"/>
                  <a:gd name="T13" fmla="*/ 0 h 70"/>
                  <a:gd name="T14" fmla="*/ 118 w 214"/>
                  <a:gd name="T15" fmla="*/ 0 h 70"/>
                  <a:gd name="T16" fmla="*/ 134 w 214"/>
                  <a:gd name="T17" fmla="*/ 0 h 70"/>
                  <a:gd name="T18" fmla="*/ 152 w 214"/>
                  <a:gd name="T19" fmla="*/ 0 h 70"/>
                  <a:gd name="T20" fmla="*/ 170 w 214"/>
                  <a:gd name="T21" fmla="*/ 0 h 70"/>
                  <a:gd name="T22" fmla="*/ 182 w 214"/>
                  <a:gd name="T23" fmla="*/ 0 h 70"/>
                  <a:gd name="T24" fmla="*/ 192 w 214"/>
                  <a:gd name="T25" fmla="*/ 0 h 70"/>
                  <a:gd name="T26" fmla="*/ 200 w 214"/>
                  <a:gd name="T27" fmla="*/ 0 h 70"/>
                  <a:gd name="T28" fmla="*/ 204 w 214"/>
                  <a:gd name="T29" fmla="*/ 0 h 70"/>
                  <a:gd name="T30" fmla="*/ 210 w 214"/>
                  <a:gd name="T31" fmla="*/ 0 h 70"/>
                  <a:gd name="T32" fmla="*/ 212 w 214"/>
                  <a:gd name="T33" fmla="*/ 0 h 70"/>
                  <a:gd name="T34" fmla="*/ 214 w 214"/>
                  <a:gd name="T35" fmla="*/ 0 h 70"/>
                  <a:gd name="T36" fmla="*/ 214 w 214"/>
                  <a:gd name="T37" fmla="*/ 0 h 70"/>
                  <a:gd name="T38" fmla="*/ 214 w 214"/>
                  <a:gd name="T39" fmla="*/ 8 h 70"/>
                  <a:gd name="T40" fmla="*/ 212 w 214"/>
                  <a:gd name="T41" fmla="*/ 14 h 70"/>
                  <a:gd name="T42" fmla="*/ 208 w 214"/>
                  <a:gd name="T43" fmla="*/ 22 h 70"/>
                  <a:gd name="T44" fmla="*/ 204 w 214"/>
                  <a:gd name="T45" fmla="*/ 28 h 70"/>
                  <a:gd name="T46" fmla="*/ 198 w 214"/>
                  <a:gd name="T47" fmla="*/ 34 h 70"/>
                  <a:gd name="T48" fmla="*/ 186 w 214"/>
                  <a:gd name="T49" fmla="*/ 46 h 70"/>
                  <a:gd name="T50" fmla="*/ 172 w 214"/>
                  <a:gd name="T51" fmla="*/ 54 h 70"/>
                  <a:gd name="T52" fmla="*/ 152 w 214"/>
                  <a:gd name="T53" fmla="*/ 62 h 70"/>
                  <a:gd name="T54" fmla="*/ 134 w 214"/>
                  <a:gd name="T55" fmla="*/ 68 h 70"/>
                  <a:gd name="T56" fmla="*/ 116 w 214"/>
                  <a:gd name="T57" fmla="*/ 70 h 70"/>
                  <a:gd name="T58" fmla="*/ 98 w 214"/>
                  <a:gd name="T59" fmla="*/ 70 h 70"/>
                  <a:gd name="T60" fmla="*/ 78 w 214"/>
                  <a:gd name="T61" fmla="*/ 68 h 70"/>
                  <a:gd name="T62" fmla="*/ 60 w 214"/>
                  <a:gd name="T63" fmla="*/ 62 h 70"/>
                  <a:gd name="T64" fmla="*/ 42 w 214"/>
                  <a:gd name="T65" fmla="*/ 54 h 70"/>
                  <a:gd name="T66" fmla="*/ 28 w 214"/>
                  <a:gd name="T67" fmla="*/ 46 h 70"/>
                  <a:gd name="T68" fmla="*/ 14 w 214"/>
                  <a:gd name="T69" fmla="*/ 34 h 70"/>
                  <a:gd name="T70" fmla="*/ 10 w 214"/>
                  <a:gd name="T71" fmla="*/ 28 h 70"/>
                  <a:gd name="T72" fmla="*/ 4 w 214"/>
                  <a:gd name="T73" fmla="*/ 22 h 70"/>
                  <a:gd name="T74" fmla="*/ 2 w 214"/>
                  <a:gd name="T75" fmla="*/ 14 h 70"/>
                  <a:gd name="T76" fmla="*/ 0 w 214"/>
                  <a:gd name="T77" fmla="*/ 8 h 70"/>
                  <a:gd name="T78" fmla="*/ 0 w 214"/>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70">
                    <a:moveTo>
                      <a:pt x="0" y="0"/>
                    </a:moveTo>
                    <a:lnTo>
                      <a:pt x="10" y="0"/>
                    </a:lnTo>
                    <a:lnTo>
                      <a:pt x="20" y="0"/>
                    </a:lnTo>
                    <a:lnTo>
                      <a:pt x="28" y="0"/>
                    </a:lnTo>
                    <a:lnTo>
                      <a:pt x="38" y="0"/>
                    </a:lnTo>
                    <a:lnTo>
                      <a:pt x="46" y="0"/>
                    </a:lnTo>
                    <a:lnTo>
                      <a:pt x="54" y="0"/>
                    </a:lnTo>
                    <a:lnTo>
                      <a:pt x="62" y="0"/>
                    </a:lnTo>
                    <a:lnTo>
                      <a:pt x="70" y="0"/>
                    </a:lnTo>
                    <a:lnTo>
                      <a:pt x="78" y="0"/>
                    </a:lnTo>
                    <a:lnTo>
                      <a:pt x="86" y="0"/>
                    </a:lnTo>
                    <a:lnTo>
                      <a:pt x="92" y="0"/>
                    </a:lnTo>
                    <a:lnTo>
                      <a:pt x="100" y="0"/>
                    </a:lnTo>
                    <a:lnTo>
                      <a:pt x="106" y="0"/>
                    </a:lnTo>
                    <a:lnTo>
                      <a:pt x="112" y="0"/>
                    </a:lnTo>
                    <a:lnTo>
                      <a:pt x="118" y="0"/>
                    </a:lnTo>
                    <a:lnTo>
                      <a:pt x="124" y="0"/>
                    </a:lnTo>
                    <a:lnTo>
                      <a:pt x="134" y="0"/>
                    </a:lnTo>
                    <a:lnTo>
                      <a:pt x="144" y="0"/>
                    </a:lnTo>
                    <a:lnTo>
                      <a:pt x="152" y="0"/>
                    </a:lnTo>
                    <a:lnTo>
                      <a:pt x="162" y="0"/>
                    </a:lnTo>
                    <a:lnTo>
                      <a:pt x="170" y="0"/>
                    </a:lnTo>
                    <a:lnTo>
                      <a:pt x="176" y="0"/>
                    </a:lnTo>
                    <a:lnTo>
                      <a:pt x="182" y="0"/>
                    </a:lnTo>
                    <a:lnTo>
                      <a:pt x="188" y="0"/>
                    </a:lnTo>
                    <a:lnTo>
                      <a:pt x="192" y="0"/>
                    </a:lnTo>
                    <a:lnTo>
                      <a:pt x="196" y="0"/>
                    </a:lnTo>
                    <a:lnTo>
                      <a:pt x="200" y="0"/>
                    </a:lnTo>
                    <a:lnTo>
                      <a:pt x="202" y="0"/>
                    </a:lnTo>
                    <a:lnTo>
                      <a:pt x="204" y="0"/>
                    </a:lnTo>
                    <a:lnTo>
                      <a:pt x="208" y="0"/>
                    </a:lnTo>
                    <a:lnTo>
                      <a:pt x="210" y="0"/>
                    </a:lnTo>
                    <a:lnTo>
                      <a:pt x="210" y="0"/>
                    </a:lnTo>
                    <a:lnTo>
                      <a:pt x="212" y="0"/>
                    </a:lnTo>
                    <a:lnTo>
                      <a:pt x="212" y="0"/>
                    </a:lnTo>
                    <a:lnTo>
                      <a:pt x="214" y="0"/>
                    </a:lnTo>
                    <a:lnTo>
                      <a:pt x="214" y="0"/>
                    </a:lnTo>
                    <a:lnTo>
                      <a:pt x="214" y="0"/>
                    </a:lnTo>
                    <a:lnTo>
                      <a:pt x="214" y="4"/>
                    </a:lnTo>
                    <a:lnTo>
                      <a:pt x="214" y="8"/>
                    </a:lnTo>
                    <a:lnTo>
                      <a:pt x="212" y="12"/>
                    </a:lnTo>
                    <a:lnTo>
                      <a:pt x="212" y="14"/>
                    </a:lnTo>
                    <a:lnTo>
                      <a:pt x="210" y="18"/>
                    </a:lnTo>
                    <a:lnTo>
                      <a:pt x="208" y="22"/>
                    </a:lnTo>
                    <a:lnTo>
                      <a:pt x="206" y="26"/>
                    </a:lnTo>
                    <a:lnTo>
                      <a:pt x="204" y="28"/>
                    </a:lnTo>
                    <a:lnTo>
                      <a:pt x="202" y="32"/>
                    </a:lnTo>
                    <a:lnTo>
                      <a:pt x="198" y="34"/>
                    </a:lnTo>
                    <a:lnTo>
                      <a:pt x="194" y="40"/>
                    </a:lnTo>
                    <a:lnTo>
                      <a:pt x="186" y="46"/>
                    </a:lnTo>
                    <a:lnTo>
                      <a:pt x="178" y="50"/>
                    </a:lnTo>
                    <a:lnTo>
                      <a:pt x="172" y="54"/>
                    </a:lnTo>
                    <a:lnTo>
                      <a:pt x="162" y="58"/>
                    </a:lnTo>
                    <a:lnTo>
                      <a:pt x="152" y="62"/>
                    </a:lnTo>
                    <a:lnTo>
                      <a:pt x="144" y="64"/>
                    </a:lnTo>
                    <a:lnTo>
                      <a:pt x="134" y="68"/>
                    </a:lnTo>
                    <a:lnTo>
                      <a:pt x="124" y="68"/>
                    </a:lnTo>
                    <a:lnTo>
                      <a:pt x="116" y="70"/>
                    </a:lnTo>
                    <a:lnTo>
                      <a:pt x="106" y="70"/>
                    </a:lnTo>
                    <a:lnTo>
                      <a:pt x="98" y="70"/>
                    </a:lnTo>
                    <a:lnTo>
                      <a:pt x="88" y="68"/>
                    </a:lnTo>
                    <a:lnTo>
                      <a:pt x="78" y="68"/>
                    </a:lnTo>
                    <a:lnTo>
                      <a:pt x="70" y="64"/>
                    </a:lnTo>
                    <a:lnTo>
                      <a:pt x="60" y="62"/>
                    </a:lnTo>
                    <a:lnTo>
                      <a:pt x="52" y="58"/>
                    </a:lnTo>
                    <a:lnTo>
                      <a:pt x="42" y="54"/>
                    </a:lnTo>
                    <a:lnTo>
                      <a:pt x="34" y="50"/>
                    </a:lnTo>
                    <a:lnTo>
                      <a:pt x="28" y="46"/>
                    </a:lnTo>
                    <a:lnTo>
                      <a:pt x="20" y="40"/>
                    </a:lnTo>
                    <a:lnTo>
                      <a:pt x="14" y="34"/>
                    </a:lnTo>
                    <a:lnTo>
                      <a:pt x="12" y="32"/>
                    </a:lnTo>
                    <a:lnTo>
                      <a:pt x="10" y="28"/>
                    </a:lnTo>
                    <a:lnTo>
                      <a:pt x="6" y="26"/>
                    </a:lnTo>
                    <a:lnTo>
                      <a:pt x="4" y="22"/>
                    </a:lnTo>
                    <a:lnTo>
                      <a:pt x="4" y="18"/>
                    </a:lnTo>
                    <a:lnTo>
                      <a:pt x="2" y="14"/>
                    </a:lnTo>
                    <a:lnTo>
                      <a:pt x="2" y="12"/>
                    </a:lnTo>
                    <a:lnTo>
                      <a:pt x="0" y="8"/>
                    </a:lnTo>
                    <a:lnTo>
                      <a:pt x="0" y="4"/>
                    </a:lnTo>
                    <a:lnTo>
                      <a:pt x="0" y="0"/>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a:gradFill>
                    <a:gsLst>
                      <a:gs pos="1250">
                        <a:srgbClr val="EFEFEF"/>
                      </a:gs>
                      <a:gs pos="10417">
                        <a:srgbClr val="EFEFEF"/>
                      </a:gs>
                    </a:gsLst>
                    <a:lin ang="5400000" scaled="0"/>
                  </a:gradFill>
                </a:endParaRPr>
              </a:p>
            </p:txBody>
          </p:sp>
          <p:sp>
            <p:nvSpPr>
              <p:cNvPr id="11" name="Freeform 8"/>
              <p:cNvSpPr>
                <a:spLocks noEditPoints="1"/>
              </p:cNvSpPr>
              <p:nvPr/>
            </p:nvSpPr>
            <p:spPr bwMode="auto">
              <a:xfrm>
                <a:off x="1239558" y="656538"/>
                <a:ext cx="1599453" cy="1798606"/>
              </a:xfrm>
              <a:custGeom>
                <a:avLst/>
                <a:gdLst>
                  <a:gd name="T0" fmla="*/ 422 w 1028"/>
                  <a:gd name="T1" fmla="*/ 8 h 1156"/>
                  <a:gd name="T2" fmla="*/ 326 w 1028"/>
                  <a:gd name="T3" fmla="*/ 36 h 1156"/>
                  <a:gd name="T4" fmla="*/ 236 w 1028"/>
                  <a:gd name="T5" fmla="*/ 80 h 1156"/>
                  <a:gd name="T6" fmla="*/ 102 w 1028"/>
                  <a:gd name="T7" fmla="*/ 206 h 1156"/>
                  <a:gd name="T8" fmla="*/ 50 w 1028"/>
                  <a:gd name="T9" fmla="*/ 290 h 1156"/>
                  <a:gd name="T10" fmla="*/ 16 w 1028"/>
                  <a:gd name="T11" fmla="*/ 384 h 1156"/>
                  <a:gd name="T12" fmla="*/ 0 w 1028"/>
                  <a:gd name="T13" fmla="*/ 484 h 1156"/>
                  <a:gd name="T14" fmla="*/ 8 w 1028"/>
                  <a:gd name="T15" fmla="*/ 608 h 1156"/>
                  <a:gd name="T16" fmla="*/ 48 w 1028"/>
                  <a:gd name="T17" fmla="*/ 730 h 1156"/>
                  <a:gd name="T18" fmla="*/ 118 w 1028"/>
                  <a:gd name="T19" fmla="*/ 840 h 1156"/>
                  <a:gd name="T20" fmla="*/ 212 w 1028"/>
                  <a:gd name="T21" fmla="*/ 928 h 1156"/>
                  <a:gd name="T22" fmla="*/ 252 w 1028"/>
                  <a:gd name="T23" fmla="*/ 962 h 1156"/>
                  <a:gd name="T24" fmla="*/ 280 w 1028"/>
                  <a:gd name="T25" fmla="*/ 1018 h 1156"/>
                  <a:gd name="T26" fmla="*/ 318 w 1028"/>
                  <a:gd name="T27" fmla="*/ 1092 h 1156"/>
                  <a:gd name="T28" fmla="*/ 356 w 1028"/>
                  <a:gd name="T29" fmla="*/ 1128 h 1156"/>
                  <a:gd name="T30" fmla="*/ 434 w 1028"/>
                  <a:gd name="T31" fmla="*/ 1154 h 1156"/>
                  <a:gd name="T32" fmla="*/ 556 w 1028"/>
                  <a:gd name="T33" fmla="*/ 1156 h 1156"/>
                  <a:gd name="T34" fmla="*/ 652 w 1028"/>
                  <a:gd name="T35" fmla="*/ 1136 h 1156"/>
                  <a:gd name="T36" fmla="*/ 702 w 1028"/>
                  <a:gd name="T37" fmla="*/ 1098 h 1156"/>
                  <a:gd name="T38" fmla="*/ 744 w 1028"/>
                  <a:gd name="T39" fmla="*/ 1030 h 1156"/>
                  <a:gd name="T40" fmla="*/ 774 w 1028"/>
                  <a:gd name="T41" fmla="*/ 962 h 1156"/>
                  <a:gd name="T42" fmla="*/ 806 w 1028"/>
                  <a:gd name="T43" fmla="*/ 934 h 1156"/>
                  <a:gd name="T44" fmla="*/ 900 w 1028"/>
                  <a:gd name="T45" fmla="*/ 848 h 1156"/>
                  <a:gd name="T46" fmla="*/ 970 w 1028"/>
                  <a:gd name="T47" fmla="*/ 744 h 1156"/>
                  <a:gd name="T48" fmla="*/ 1014 w 1028"/>
                  <a:gd name="T49" fmla="*/ 624 h 1156"/>
                  <a:gd name="T50" fmla="*/ 1026 w 1028"/>
                  <a:gd name="T51" fmla="*/ 498 h 1156"/>
                  <a:gd name="T52" fmla="*/ 1014 w 1028"/>
                  <a:gd name="T53" fmla="*/ 396 h 1156"/>
                  <a:gd name="T54" fmla="*/ 982 w 1028"/>
                  <a:gd name="T55" fmla="*/ 300 h 1156"/>
                  <a:gd name="T56" fmla="*/ 932 w 1028"/>
                  <a:gd name="T57" fmla="*/ 216 h 1156"/>
                  <a:gd name="T58" fmla="*/ 800 w 1028"/>
                  <a:gd name="T59" fmla="*/ 88 h 1156"/>
                  <a:gd name="T60" fmla="*/ 712 w 1028"/>
                  <a:gd name="T61" fmla="*/ 40 h 1156"/>
                  <a:gd name="T62" fmla="*/ 616 w 1028"/>
                  <a:gd name="T63" fmla="*/ 10 h 1156"/>
                  <a:gd name="T64" fmla="*/ 514 w 1028"/>
                  <a:gd name="T65" fmla="*/ 0 h 1156"/>
                  <a:gd name="T66" fmla="*/ 516 w 1028"/>
                  <a:gd name="T67" fmla="*/ 1074 h 1156"/>
                  <a:gd name="T68" fmla="*/ 510 w 1028"/>
                  <a:gd name="T69" fmla="*/ 1074 h 1156"/>
                  <a:gd name="T70" fmla="*/ 422 w 1028"/>
                  <a:gd name="T71" fmla="*/ 1070 h 1156"/>
                  <a:gd name="T72" fmla="*/ 396 w 1028"/>
                  <a:gd name="T73" fmla="*/ 1058 h 1156"/>
                  <a:gd name="T74" fmla="*/ 360 w 1028"/>
                  <a:gd name="T75" fmla="*/ 1006 h 1156"/>
                  <a:gd name="T76" fmla="*/ 322 w 1028"/>
                  <a:gd name="T77" fmla="*/ 920 h 1156"/>
                  <a:gd name="T78" fmla="*/ 280 w 1028"/>
                  <a:gd name="T79" fmla="*/ 876 h 1156"/>
                  <a:gd name="T80" fmla="*/ 196 w 1028"/>
                  <a:gd name="T81" fmla="*/ 808 h 1156"/>
                  <a:gd name="T82" fmla="*/ 134 w 1028"/>
                  <a:gd name="T83" fmla="*/ 722 h 1156"/>
                  <a:gd name="T84" fmla="*/ 96 w 1028"/>
                  <a:gd name="T85" fmla="*/ 620 h 1156"/>
                  <a:gd name="T86" fmla="*/ 82 w 1028"/>
                  <a:gd name="T87" fmla="*/ 510 h 1156"/>
                  <a:gd name="T88" fmla="*/ 90 w 1028"/>
                  <a:gd name="T89" fmla="*/ 424 h 1156"/>
                  <a:gd name="T90" fmla="*/ 124 w 1028"/>
                  <a:gd name="T91" fmla="*/ 322 h 1156"/>
                  <a:gd name="T92" fmla="*/ 224 w 1028"/>
                  <a:gd name="T93" fmla="*/ 190 h 1156"/>
                  <a:gd name="T94" fmla="*/ 364 w 1028"/>
                  <a:gd name="T95" fmla="*/ 104 h 1156"/>
                  <a:gd name="T96" fmla="*/ 448 w 1028"/>
                  <a:gd name="T97" fmla="*/ 82 h 1156"/>
                  <a:gd name="T98" fmla="*/ 534 w 1028"/>
                  <a:gd name="T99" fmla="*/ 78 h 1156"/>
                  <a:gd name="T100" fmla="*/ 620 w 1028"/>
                  <a:gd name="T101" fmla="*/ 92 h 1156"/>
                  <a:gd name="T102" fmla="*/ 736 w 1028"/>
                  <a:gd name="T103" fmla="*/ 140 h 1156"/>
                  <a:gd name="T104" fmla="*/ 858 w 1028"/>
                  <a:gd name="T105" fmla="*/ 252 h 1156"/>
                  <a:gd name="T106" fmla="*/ 926 w 1028"/>
                  <a:gd name="T107" fmla="*/ 382 h 1156"/>
                  <a:gd name="T108" fmla="*/ 942 w 1028"/>
                  <a:gd name="T109" fmla="*/ 466 h 1156"/>
                  <a:gd name="T110" fmla="*/ 940 w 1028"/>
                  <a:gd name="T111" fmla="*/ 564 h 1156"/>
                  <a:gd name="T112" fmla="*/ 916 w 1028"/>
                  <a:gd name="T113" fmla="*/ 670 h 1156"/>
                  <a:gd name="T114" fmla="*/ 864 w 1028"/>
                  <a:gd name="T115" fmla="*/ 764 h 1156"/>
                  <a:gd name="T116" fmla="*/ 792 w 1028"/>
                  <a:gd name="T117" fmla="*/ 844 h 1156"/>
                  <a:gd name="T118" fmla="*/ 736 w 1028"/>
                  <a:gd name="T119" fmla="*/ 884 h 1156"/>
                  <a:gd name="T120" fmla="*/ 694 w 1028"/>
                  <a:gd name="T121" fmla="*/ 944 h 1156"/>
                  <a:gd name="T122" fmla="*/ 644 w 1028"/>
                  <a:gd name="T123" fmla="*/ 1040 h 1156"/>
                  <a:gd name="T124" fmla="*/ 598 w 1028"/>
                  <a:gd name="T125" fmla="*/ 1068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8" h="1156">
                    <a:moveTo>
                      <a:pt x="514" y="0"/>
                    </a:moveTo>
                    <a:lnTo>
                      <a:pt x="500" y="0"/>
                    </a:lnTo>
                    <a:lnTo>
                      <a:pt x="486" y="0"/>
                    </a:lnTo>
                    <a:lnTo>
                      <a:pt x="474" y="0"/>
                    </a:lnTo>
                    <a:lnTo>
                      <a:pt x="460" y="2"/>
                    </a:lnTo>
                    <a:lnTo>
                      <a:pt x="448" y="4"/>
                    </a:lnTo>
                    <a:lnTo>
                      <a:pt x="434" y="6"/>
                    </a:lnTo>
                    <a:lnTo>
                      <a:pt x="422" y="8"/>
                    </a:lnTo>
                    <a:lnTo>
                      <a:pt x="410" y="10"/>
                    </a:lnTo>
                    <a:lnTo>
                      <a:pt x="398" y="14"/>
                    </a:lnTo>
                    <a:lnTo>
                      <a:pt x="386" y="16"/>
                    </a:lnTo>
                    <a:lnTo>
                      <a:pt x="372" y="20"/>
                    </a:lnTo>
                    <a:lnTo>
                      <a:pt x="362" y="24"/>
                    </a:lnTo>
                    <a:lnTo>
                      <a:pt x="348" y="26"/>
                    </a:lnTo>
                    <a:lnTo>
                      <a:pt x="338" y="30"/>
                    </a:lnTo>
                    <a:lnTo>
                      <a:pt x="326" y="36"/>
                    </a:lnTo>
                    <a:lnTo>
                      <a:pt x="314" y="40"/>
                    </a:lnTo>
                    <a:lnTo>
                      <a:pt x="302" y="46"/>
                    </a:lnTo>
                    <a:lnTo>
                      <a:pt x="290" y="50"/>
                    </a:lnTo>
                    <a:lnTo>
                      <a:pt x="280" y="56"/>
                    </a:lnTo>
                    <a:lnTo>
                      <a:pt x="268" y="62"/>
                    </a:lnTo>
                    <a:lnTo>
                      <a:pt x="258" y="68"/>
                    </a:lnTo>
                    <a:lnTo>
                      <a:pt x="246" y="74"/>
                    </a:lnTo>
                    <a:lnTo>
                      <a:pt x="236" y="80"/>
                    </a:lnTo>
                    <a:lnTo>
                      <a:pt x="226" y="88"/>
                    </a:lnTo>
                    <a:lnTo>
                      <a:pt x="206" y="102"/>
                    </a:lnTo>
                    <a:lnTo>
                      <a:pt x="188" y="118"/>
                    </a:lnTo>
                    <a:lnTo>
                      <a:pt x="168" y="134"/>
                    </a:lnTo>
                    <a:lnTo>
                      <a:pt x="150" y="150"/>
                    </a:lnTo>
                    <a:lnTo>
                      <a:pt x="134" y="168"/>
                    </a:lnTo>
                    <a:lnTo>
                      <a:pt x="118" y="186"/>
                    </a:lnTo>
                    <a:lnTo>
                      <a:pt x="102" y="206"/>
                    </a:lnTo>
                    <a:lnTo>
                      <a:pt x="94" y="216"/>
                    </a:lnTo>
                    <a:lnTo>
                      <a:pt x="88" y="226"/>
                    </a:lnTo>
                    <a:lnTo>
                      <a:pt x="80" y="236"/>
                    </a:lnTo>
                    <a:lnTo>
                      <a:pt x="74" y="246"/>
                    </a:lnTo>
                    <a:lnTo>
                      <a:pt x="68" y="258"/>
                    </a:lnTo>
                    <a:lnTo>
                      <a:pt x="62" y="268"/>
                    </a:lnTo>
                    <a:lnTo>
                      <a:pt x="56" y="278"/>
                    </a:lnTo>
                    <a:lnTo>
                      <a:pt x="50" y="290"/>
                    </a:lnTo>
                    <a:lnTo>
                      <a:pt x="46" y="300"/>
                    </a:lnTo>
                    <a:lnTo>
                      <a:pt x="40" y="312"/>
                    </a:lnTo>
                    <a:lnTo>
                      <a:pt x="36" y="324"/>
                    </a:lnTo>
                    <a:lnTo>
                      <a:pt x="30" y="336"/>
                    </a:lnTo>
                    <a:lnTo>
                      <a:pt x="26" y="348"/>
                    </a:lnTo>
                    <a:lnTo>
                      <a:pt x="24" y="360"/>
                    </a:lnTo>
                    <a:lnTo>
                      <a:pt x="20" y="372"/>
                    </a:lnTo>
                    <a:lnTo>
                      <a:pt x="16" y="384"/>
                    </a:lnTo>
                    <a:lnTo>
                      <a:pt x="12" y="396"/>
                    </a:lnTo>
                    <a:lnTo>
                      <a:pt x="10" y="408"/>
                    </a:lnTo>
                    <a:lnTo>
                      <a:pt x="8" y="420"/>
                    </a:lnTo>
                    <a:lnTo>
                      <a:pt x="6" y="434"/>
                    </a:lnTo>
                    <a:lnTo>
                      <a:pt x="4" y="446"/>
                    </a:lnTo>
                    <a:lnTo>
                      <a:pt x="2" y="458"/>
                    </a:lnTo>
                    <a:lnTo>
                      <a:pt x="0" y="472"/>
                    </a:lnTo>
                    <a:lnTo>
                      <a:pt x="0" y="484"/>
                    </a:lnTo>
                    <a:lnTo>
                      <a:pt x="0" y="498"/>
                    </a:lnTo>
                    <a:lnTo>
                      <a:pt x="0" y="510"/>
                    </a:lnTo>
                    <a:lnTo>
                      <a:pt x="0" y="528"/>
                    </a:lnTo>
                    <a:lnTo>
                      <a:pt x="0" y="544"/>
                    </a:lnTo>
                    <a:lnTo>
                      <a:pt x="2" y="560"/>
                    </a:lnTo>
                    <a:lnTo>
                      <a:pt x="4" y="576"/>
                    </a:lnTo>
                    <a:lnTo>
                      <a:pt x="6" y="592"/>
                    </a:lnTo>
                    <a:lnTo>
                      <a:pt x="8" y="608"/>
                    </a:lnTo>
                    <a:lnTo>
                      <a:pt x="12" y="624"/>
                    </a:lnTo>
                    <a:lnTo>
                      <a:pt x="16" y="640"/>
                    </a:lnTo>
                    <a:lnTo>
                      <a:pt x="20" y="654"/>
                    </a:lnTo>
                    <a:lnTo>
                      <a:pt x="24" y="670"/>
                    </a:lnTo>
                    <a:lnTo>
                      <a:pt x="30" y="686"/>
                    </a:lnTo>
                    <a:lnTo>
                      <a:pt x="36" y="700"/>
                    </a:lnTo>
                    <a:lnTo>
                      <a:pt x="42" y="716"/>
                    </a:lnTo>
                    <a:lnTo>
                      <a:pt x="48" y="730"/>
                    </a:lnTo>
                    <a:lnTo>
                      <a:pt x="56" y="746"/>
                    </a:lnTo>
                    <a:lnTo>
                      <a:pt x="64" y="760"/>
                    </a:lnTo>
                    <a:lnTo>
                      <a:pt x="72" y="772"/>
                    </a:lnTo>
                    <a:lnTo>
                      <a:pt x="80" y="786"/>
                    </a:lnTo>
                    <a:lnTo>
                      <a:pt x="88" y="800"/>
                    </a:lnTo>
                    <a:lnTo>
                      <a:pt x="98" y="814"/>
                    </a:lnTo>
                    <a:lnTo>
                      <a:pt x="108" y="826"/>
                    </a:lnTo>
                    <a:lnTo>
                      <a:pt x="118" y="840"/>
                    </a:lnTo>
                    <a:lnTo>
                      <a:pt x="128" y="850"/>
                    </a:lnTo>
                    <a:lnTo>
                      <a:pt x="138" y="864"/>
                    </a:lnTo>
                    <a:lnTo>
                      <a:pt x="150" y="874"/>
                    </a:lnTo>
                    <a:lnTo>
                      <a:pt x="162" y="886"/>
                    </a:lnTo>
                    <a:lnTo>
                      <a:pt x="172" y="896"/>
                    </a:lnTo>
                    <a:lnTo>
                      <a:pt x="186" y="908"/>
                    </a:lnTo>
                    <a:lnTo>
                      <a:pt x="198" y="918"/>
                    </a:lnTo>
                    <a:lnTo>
                      <a:pt x="212" y="928"/>
                    </a:lnTo>
                    <a:lnTo>
                      <a:pt x="224" y="938"/>
                    </a:lnTo>
                    <a:lnTo>
                      <a:pt x="238" y="946"/>
                    </a:lnTo>
                    <a:lnTo>
                      <a:pt x="240" y="948"/>
                    </a:lnTo>
                    <a:lnTo>
                      <a:pt x="242" y="950"/>
                    </a:lnTo>
                    <a:lnTo>
                      <a:pt x="244" y="952"/>
                    </a:lnTo>
                    <a:lnTo>
                      <a:pt x="248" y="956"/>
                    </a:lnTo>
                    <a:lnTo>
                      <a:pt x="250" y="958"/>
                    </a:lnTo>
                    <a:lnTo>
                      <a:pt x="252" y="962"/>
                    </a:lnTo>
                    <a:lnTo>
                      <a:pt x="254" y="964"/>
                    </a:lnTo>
                    <a:lnTo>
                      <a:pt x="256" y="970"/>
                    </a:lnTo>
                    <a:lnTo>
                      <a:pt x="260" y="974"/>
                    </a:lnTo>
                    <a:lnTo>
                      <a:pt x="262" y="978"/>
                    </a:lnTo>
                    <a:lnTo>
                      <a:pt x="266" y="988"/>
                    </a:lnTo>
                    <a:lnTo>
                      <a:pt x="270" y="998"/>
                    </a:lnTo>
                    <a:lnTo>
                      <a:pt x="276" y="1008"/>
                    </a:lnTo>
                    <a:lnTo>
                      <a:pt x="280" y="1018"/>
                    </a:lnTo>
                    <a:lnTo>
                      <a:pt x="286" y="1032"/>
                    </a:lnTo>
                    <a:lnTo>
                      <a:pt x="290" y="1042"/>
                    </a:lnTo>
                    <a:lnTo>
                      <a:pt x="296" y="1056"/>
                    </a:lnTo>
                    <a:lnTo>
                      <a:pt x="302" y="1068"/>
                    </a:lnTo>
                    <a:lnTo>
                      <a:pt x="306" y="1074"/>
                    </a:lnTo>
                    <a:lnTo>
                      <a:pt x="310" y="1080"/>
                    </a:lnTo>
                    <a:lnTo>
                      <a:pt x="314" y="1086"/>
                    </a:lnTo>
                    <a:lnTo>
                      <a:pt x="318" y="1092"/>
                    </a:lnTo>
                    <a:lnTo>
                      <a:pt x="324" y="1098"/>
                    </a:lnTo>
                    <a:lnTo>
                      <a:pt x="328" y="1102"/>
                    </a:lnTo>
                    <a:lnTo>
                      <a:pt x="334" y="1108"/>
                    </a:lnTo>
                    <a:lnTo>
                      <a:pt x="338" y="1112"/>
                    </a:lnTo>
                    <a:lnTo>
                      <a:pt x="342" y="1116"/>
                    </a:lnTo>
                    <a:lnTo>
                      <a:pt x="346" y="1120"/>
                    </a:lnTo>
                    <a:lnTo>
                      <a:pt x="352" y="1124"/>
                    </a:lnTo>
                    <a:lnTo>
                      <a:pt x="356" y="1128"/>
                    </a:lnTo>
                    <a:lnTo>
                      <a:pt x="362" y="1130"/>
                    </a:lnTo>
                    <a:lnTo>
                      <a:pt x="366" y="1134"/>
                    </a:lnTo>
                    <a:lnTo>
                      <a:pt x="376" y="1138"/>
                    </a:lnTo>
                    <a:lnTo>
                      <a:pt x="388" y="1142"/>
                    </a:lnTo>
                    <a:lnTo>
                      <a:pt x="398" y="1146"/>
                    </a:lnTo>
                    <a:lnTo>
                      <a:pt x="410" y="1150"/>
                    </a:lnTo>
                    <a:lnTo>
                      <a:pt x="422" y="1152"/>
                    </a:lnTo>
                    <a:lnTo>
                      <a:pt x="434" y="1154"/>
                    </a:lnTo>
                    <a:lnTo>
                      <a:pt x="448" y="1154"/>
                    </a:lnTo>
                    <a:lnTo>
                      <a:pt x="460" y="1156"/>
                    </a:lnTo>
                    <a:lnTo>
                      <a:pt x="474" y="1156"/>
                    </a:lnTo>
                    <a:lnTo>
                      <a:pt x="486" y="1156"/>
                    </a:lnTo>
                    <a:lnTo>
                      <a:pt x="514" y="1156"/>
                    </a:lnTo>
                    <a:lnTo>
                      <a:pt x="528" y="1156"/>
                    </a:lnTo>
                    <a:lnTo>
                      <a:pt x="542" y="1156"/>
                    </a:lnTo>
                    <a:lnTo>
                      <a:pt x="556" y="1156"/>
                    </a:lnTo>
                    <a:lnTo>
                      <a:pt x="570" y="1156"/>
                    </a:lnTo>
                    <a:lnTo>
                      <a:pt x="584" y="1154"/>
                    </a:lnTo>
                    <a:lnTo>
                      <a:pt x="596" y="1152"/>
                    </a:lnTo>
                    <a:lnTo>
                      <a:pt x="608" y="1150"/>
                    </a:lnTo>
                    <a:lnTo>
                      <a:pt x="622" y="1148"/>
                    </a:lnTo>
                    <a:lnTo>
                      <a:pt x="632" y="1144"/>
                    </a:lnTo>
                    <a:lnTo>
                      <a:pt x="644" y="1142"/>
                    </a:lnTo>
                    <a:lnTo>
                      <a:pt x="652" y="1136"/>
                    </a:lnTo>
                    <a:lnTo>
                      <a:pt x="664" y="1132"/>
                    </a:lnTo>
                    <a:lnTo>
                      <a:pt x="672" y="1126"/>
                    </a:lnTo>
                    <a:lnTo>
                      <a:pt x="682" y="1118"/>
                    </a:lnTo>
                    <a:lnTo>
                      <a:pt x="686" y="1116"/>
                    </a:lnTo>
                    <a:lnTo>
                      <a:pt x="690" y="1110"/>
                    </a:lnTo>
                    <a:lnTo>
                      <a:pt x="694" y="1108"/>
                    </a:lnTo>
                    <a:lnTo>
                      <a:pt x="698" y="1102"/>
                    </a:lnTo>
                    <a:lnTo>
                      <a:pt x="702" y="1098"/>
                    </a:lnTo>
                    <a:lnTo>
                      <a:pt x="708" y="1092"/>
                    </a:lnTo>
                    <a:lnTo>
                      <a:pt x="712" y="1086"/>
                    </a:lnTo>
                    <a:lnTo>
                      <a:pt x="716" y="1080"/>
                    </a:lnTo>
                    <a:lnTo>
                      <a:pt x="722" y="1074"/>
                    </a:lnTo>
                    <a:lnTo>
                      <a:pt x="724" y="1068"/>
                    </a:lnTo>
                    <a:lnTo>
                      <a:pt x="732" y="1054"/>
                    </a:lnTo>
                    <a:lnTo>
                      <a:pt x="738" y="1042"/>
                    </a:lnTo>
                    <a:lnTo>
                      <a:pt x="744" y="1030"/>
                    </a:lnTo>
                    <a:lnTo>
                      <a:pt x="750" y="1016"/>
                    </a:lnTo>
                    <a:lnTo>
                      <a:pt x="756" y="1004"/>
                    </a:lnTo>
                    <a:lnTo>
                      <a:pt x="760" y="992"/>
                    </a:lnTo>
                    <a:lnTo>
                      <a:pt x="764" y="984"/>
                    </a:lnTo>
                    <a:lnTo>
                      <a:pt x="768" y="974"/>
                    </a:lnTo>
                    <a:lnTo>
                      <a:pt x="770" y="970"/>
                    </a:lnTo>
                    <a:lnTo>
                      <a:pt x="772" y="964"/>
                    </a:lnTo>
                    <a:lnTo>
                      <a:pt x="774" y="962"/>
                    </a:lnTo>
                    <a:lnTo>
                      <a:pt x="776" y="958"/>
                    </a:lnTo>
                    <a:lnTo>
                      <a:pt x="778" y="954"/>
                    </a:lnTo>
                    <a:lnTo>
                      <a:pt x="782" y="952"/>
                    </a:lnTo>
                    <a:lnTo>
                      <a:pt x="784" y="948"/>
                    </a:lnTo>
                    <a:lnTo>
                      <a:pt x="786" y="946"/>
                    </a:lnTo>
                    <a:lnTo>
                      <a:pt x="790" y="944"/>
                    </a:lnTo>
                    <a:lnTo>
                      <a:pt x="792" y="942"/>
                    </a:lnTo>
                    <a:lnTo>
                      <a:pt x="806" y="934"/>
                    </a:lnTo>
                    <a:lnTo>
                      <a:pt x="820" y="924"/>
                    </a:lnTo>
                    <a:lnTo>
                      <a:pt x="832" y="914"/>
                    </a:lnTo>
                    <a:lnTo>
                      <a:pt x="844" y="904"/>
                    </a:lnTo>
                    <a:lnTo>
                      <a:pt x="856" y="892"/>
                    </a:lnTo>
                    <a:lnTo>
                      <a:pt x="868" y="882"/>
                    </a:lnTo>
                    <a:lnTo>
                      <a:pt x="878" y="870"/>
                    </a:lnTo>
                    <a:lnTo>
                      <a:pt x="890" y="860"/>
                    </a:lnTo>
                    <a:lnTo>
                      <a:pt x="900" y="848"/>
                    </a:lnTo>
                    <a:lnTo>
                      <a:pt x="910" y="836"/>
                    </a:lnTo>
                    <a:lnTo>
                      <a:pt x="920" y="822"/>
                    </a:lnTo>
                    <a:lnTo>
                      <a:pt x="930" y="810"/>
                    </a:lnTo>
                    <a:lnTo>
                      <a:pt x="940" y="798"/>
                    </a:lnTo>
                    <a:lnTo>
                      <a:pt x="948" y="784"/>
                    </a:lnTo>
                    <a:lnTo>
                      <a:pt x="956" y="770"/>
                    </a:lnTo>
                    <a:lnTo>
                      <a:pt x="964" y="756"/>
                    </a:lnTo>
                    <a:lnTo>
                      <a:pt x="970" y="744"/>
                    </a:lnTo>
                    <a:lnTo>
                      <a:pt x="978" y="728"/>
                    </a:lnTo>
                    <a:lnTo>
                      <a:pt x="984" y="714"/>
                    </a:lnTo>
                    <a:lnTo>
                      <a:pt x="990" y="700"/>
                    </a:lnTo>
                    <a:lnTo>
                      <a:pt x="996" y="684"/>
                    </a:lnTo>
                    <a:lnTo>
                      <a:pt x="1002" y="670"/>
                    </a:lnTo>
                    <a:lnTo>
                      <a:pt x="1006" y="654"/>
                    </a:lnTo>
                    <a:lnTo>
                      <a:pt x="1010" y="638"/>
                    </a:lnTo>
                    <a:lnTo>
                      <a:pt x="1014" y="624"/>
                    </a:lnTo>
                    <a:lnTo>
                      <a:pt x="1018" y="608"/>
                    </a:lnTo>
                    <a:lnTo>
                      <a:pt x="1020" y="592"/>
                    </a:lnTo>
                    <a:lnTo>
                      <a:pt x="1022" y="576"/>
                    </a:lnTo>
                    <a:lnTo>
                      <a:pt x="1024" y="560"/>
                    </a:lnTo>
                    <a:lnTo>
                      <a:pt x="1026" y="544"/>
                    </a:lnTo>
                    <a:lnTo>
                      <a:pt x="1026" y="526"/>
                    </a:lnTo>
                    <a:lnTo>
                      <a:pt x="1028" y="510"/>
                    </a:lnTo>
                    <a:lnTo>
                      <a:pt x="1026" y="498"/>
                    </a:lnTo>
                    <a:lnTo>
                      <a:pt x="1026" y="484"/>
                    </a:lnTo>
                    <a:lnTo>
                      <a:pt x="1026" y="472"/>
                    </a:lnTo>
                    <a:lnTo>
                      <a:pt x="1024" y="458"/>
                    </a:lnTo>
                    <a:lnTo>
                      <a:pt x="1022" y="446"/>
                    </a:lnTo>
                    <a:lnTo>
                      <a:pt x="1020" y="434"/>
                    </a:lnTo>
                    <a:lnTo>
                      <a:pt x="1018" y="420"/>
                    </a:lnTo>
                    <a:lnTo>
                      <a:pt x="1016" y="408"/>
                    </a:lnTo>
                    <a:lnTo>
                      <a:pt x="1014" y="396"/>
                    </a:lnTo>
                    <a:lnTo>
                      <a:pt x="1012" y="384"/>
                    </a:lnTo>
                    <a:lnTo>
                      <a:pt x="1008" y="372"/>
                    </a:lnTo>
                    <a:lnTo>
                      <a:pt x="1004" y="360"/>
                    </a:lnTo>
                    <a:lnTo>
                      <a:pt x="1000" y="348"/>
                    </a:lnTo>
                    <a:lnTo>
                      <a:pt x="996" y="336"/>
                    </a:lnTo>
                    <a:lnTo>
                      <a:pt x="990" y="324"/>
                    </a:lnTo>
                    <a:lnTo>
                      <a:pt x="986" y="312"/>
                    </a:lnTo>
                    <a:lnTo>
                      <a:pt x="982" y="300"/>
                    </a:lnTo>
                    <a:lnTo>
                      <a:pt x="976" y="290"/>
                    </a:lnTo>
                    <a:lnTo>
                      <a:pt x="970" y="278"/>
                    </a:lnTo>
                    <a:lnTo>
                      <a:pt x="964" y="268"/>
                    </a:lnTo>
                    <a:lnTo>
                      <a:pt x="960" y="258"/>
                    </a:lnTo>
                    <a:lnTo>
                      <a:pt x="952" y="246"/>
                    </a:lnTo>
                    <a:lnTo>
                      <a:pt x="946" y="236"/>
                    </a:lnTo>
                    <a:lnTo>
                      <a:pt x="940" y="226"/>
                    </a:lnTo>
                    <a:lnTo>
                      <a:pt x="932" y="216"/>
                    </a:lnTo>
                    <a:lnTo>
                      <a:pt x="924" y="206"/>
                    </a:lnTo>
                    <a:lnTo>
                      <a:pt x="910" y="186"/>
                    </a:lnTo>
                    <a:lnTo>
                      <a:pt x="892" y="168"/>
                    </a:lnTo>
                    <a:lnTo>
                      <a:pt x="876" y="150"/>
                    </a:lnTo>
                    <a:lnTo>
                      <a:pt x="858" y="134"/>
                    </a:lnTo>
                    <a:lnTo>
                      <a:pt x="840" y="118"/>
                    </a:lnTo>
                    <a:lnTo>
                      <a:pt x="820" y="102"/>
                    </a:lnTo>
                    <a:lnTo>
                      <a:pt x="800" y="88"/>
                    </a:lnTo>
                    <a:lnTo>
                      <a:pt x="790" y="80"/>
                    </a:lnTo>
                    <a:lnTo>
                      <a:pt x="780" y="74"/>
                    </a:lnTo>
                    <a:lnTo>
                      <a:pt x="768" y="68"/>
                    </a:lnTo>
                    <a:lnTo>
                      <a:pt x="758" y="62"/>
                    </a:lnTo>
                    <a:lnTo>
                      <a:pt x="748" y="56"/>
                    </a:lnTo>
                    <a:lnTo>
                      <a:pt x="736" y="50"/>
                    </a:lnTo>
                    <a:lnTo>
                      <a:pt x="724" y="46"/>
                    </a:lnTo>
                    <a:lnTo>
                      <a:pt x="712" y="40"/>
                    </a:lnTo>
                    <a:lnTo>
                      <a:pt x="700" y="36"/>
                    </a:lnTo>
                    <a:lnTo>
                      <a:pt x="690" y="30"/>
                    </a:lnTo>
                    <a:lnTo>
                      <a:pt x="678" y="26"/>
                    </a:lnTo>
                    <a:lnTo>
                      <a:pt x="666" y="24"/>
                    </a:lnTo>
                    <a:lnTo>
                      <a:pt x="654" y="20"/>
                    </a:lnTo>
                    <a:lnTo>
                      <a:pt x="642" y="16"/>
                    </a:lnTo>
                    <a:lnTo>
                      <a:pt x="628" y="12"/>
                    </a:lnTo>
                    <a:lnTo>
                      <a:pt x="616" y="10"/>
                    </a:lnTo>
                    <a:lnTo>
                      <a:pt x="604" y="8"/>
                    </a:lnTo>
                    <a:lnTo>
                      <a:pt x="590" y="6"/>
                    </a:lnTo>
                    <a:lnTo>
                      <a:pt x="578" y="4"/>
                    </a:lnTo>
                    <a:lnTo>
                      <a:pt x="566" y="2"/>
                    </a:lnTo>
                    <a:lnTo>
                      <a:pt x="552" y="0"/>
                    </a:lnTo>
                    <a:lnTo>
                      <a:pt x="538" y="0"/>
                    </a:lnTo>
                    <a:lnTo>
                      <a:pt x="526" y="0"/>
                    </a:lnTo>
                    <a:lnTo>
                      <a:pt x="514" y="0"/>
                    </a:lnTo>
                    <a:lnTo>
                      <a:pt x="514" y="0"/>
                    </a:lnTo>
                    <a:lnTo>
                      <a:pt x="514" y="0"/>
                    </a:lnTo>
                    <a:close/>
                    <a:moveTo>
                      <a:pt x="530" y="1074"/>
                    </a:moveTo>
                    <a:lnTo>
                      <a:pt x="528" y="1074"/>
                    </a:lnTo>
                    <a:lnTo>
                      <a:pt x="526" y="1074"/>
                    </a:lnTo>
                    <a:lnTo>
                      <a:pt x="522" y="1074"/>
                    </a:lnTo>
                    <a:lnTo>
                      <a:pt x="518" y="1074"/>
                    </a:lnTo>
                    <a:lnTo>
                      <a:pt x="516" y="1074"/>
                    </a:lnTo>
                    <a:lnTo>
                      <a:pt x="514" y="1074"/>
                    </a:lnTo>
                    <a:lnTo>
                      <a:pt x="512" y="1074"/>
                    </a:lnTo>
                    <a:lnTo>
                      <a:pt x="512" y="1074"/>
                    </a:lnTo>
                    <a:lnTo>
                      <a:pt x="510" y="1074"/>
                    </a:lnTo>
                    <a:lnTo>
                      <a:pt x="510" y="1074"/>
                    </a:lnTo>
                    <a:lnTo>
                      <a:pt x="510" y="1074"/>
                    </a:lnTo>
                    <a:lnTo>
                      <a:pt x="510" y="1074"/>
                    </a:lnTo>
                    <a:lnTo>
                      <a:pt x="510" y="1074"/>
                    </a:lnTo>
                    <a:lnTo>
                      <a:pt x="510" y="1074"/>
                    </a:lnTo>
                    <a:lnTo>
                      <a:pt x="530" y="1074"/>
                    </a:lnTo>
                    <a:close/>
                    <a:moveTo>
                      <a:pt x="448" y="1074"/>
                    </a:moveTo>
                    <a:lnTo>
                      <a:pt x="442" y="1072"/>
                    </a:lnTo>
                    <a:lnTo>
                      <a:pt x="436" y="1072"/>
                    </a:lnTo>
                    <a:lnTo>
                      <a:pt x="432" y="1072"/>
                    </a:lnTo>
                    <a:lnTo>
                      <a:pt x="426" y="1070"/>
                    </a:lnTo>
                    <a:lnTo>
                      <a:pt x="422" y="1070"/>
                    </a:lnTo>
                    <a:lnTo>
                      <a:pt x="418" y="1068"/>
                    </a:lnTo>
                    <a:lnTo>
                      <a:pt x="414" y="1068"/>
                    </a:lnTo>
                    <a:lnTo>
                      <a:pt x="410" y="1066"/>
                    </a:lnTo>
                    <a:lnTo>
                      <a:pt x="406" y="1064"/>
                    </a:lnTo>
                    <a:lnTo>
                      <a:pt x="404" y="1062"/>
                    </a:lnTo>
                    <a:lnTo>
                      <a:pt x="400" y="1060"/>
                    </a:lnTo>
                    <a:lnTo>
                      <a:pt x="398" y="1060"/>
                    </a:lnTo>
                    <a:lnTo>
                      <a:pt x="396" y="1058"/>
                    </a:lnTo>
                    <a:lnTo>
                      <a:pt x="394" y="1054"/>
                    </a:lnTo>
                    <a:lnTo>
                      <a:pt x="392" y="1052"/>
                    </a:lnTo>
                    <a:lnTo>
                      <a:pt x="390" y="1050"/>
                    </a:lnTo>
                    <a:lnTo>
                      <a:pt x="384" y="1040"/>
                    </a:lnTo>
                    <a:lnTo>
                      <a:pt x="376" y="1034"/>
                    </a:lnTo>
                    <a:lnTo>
                      <a:pt x="370" y="1024"/>
                    </a:lnTo>
                    <a:lnTo>
                      <a:pt x="364" y="1014"/>
                    </a:lnTo>
                    <a:lnTo>
                      <a:pt x="360" y="1006"/>
                    </a:lnTo>
                    <a:lnTo>
                      <a:pt x="356" y="996"/>
                    </a:lnTo>
                    <a:lnTo>
                      <a:pt x="352" y="986"/>
                    </a:lnTo>
                    <a:lnTo>
                      <a:pt x="350" y="976"/>
                    </a:lnTo>
                    <a:lnTo>
                      <a:pt x="342" y="962"/>
                    </a:lnTo>
                    <a:lnTo>
                      <a:pt x="338" y="948"/>
                    </a:lnTo>
                    <a:lnTo>
                      <a:pt x="330" y="934"/>
                    </a:lnTo>
                    <a:lnTo>
                      <a:pt x="326" y="928"/>
                    </a:lnTo>
                    <a:lnTo>
                      <a:pt x="322" y="920"/>
                    </a:lnTo>
                    <a:lnTo>
                      <a:pt x="318" y="916"/>
                    </a:lnTo>
                    <a:lnTo>
                      <a:pt x="314" y="908"/>
                    </a:lnTo>
                    <a:lnTo>
                      <a:pt x="308" y="902"/>
                    </a:lnTo>
                    <a:lnTo>
                      <a:pt x="304" y="896"/>
                    </a:lnTo>
                    <a:lnTo>
                      <a:pt x="298" y="892"/>
                    </a:lnTo>
                    <a:lnTo>
                      <a:pt x="292" y="886"/>
                    </a:lnTo>
                    <a:lnTo>
                      <a:pt x="286" y="882"/>
                    </a:lnTo>
                    <a:lnTo>
                      <a:pt x="280" y="876"/>
                    </a:lnTo>
                    <a:lnTo>
                      <a:pt x="268" y="868"/>
                    </a:lnTo>
                    <a:lnTo>
                      <a:pt x="256" y="862"/>
                    </a:lnTo>
                    <a:lnTo>
                      <a:pt x="246" y="852"/>
                    </a:lnTo>
                    <a:lnTo>
                      <a:pt x="236" y="844"/>
                    </a:lnTo>
                    <a:lnTo>
                      <a:pt x="224" y="836"/>
                    </a:lnTo>
                    <a:lnTo>
                      <a:pt x="216" y="826"/>
                    </a:lnTo>
                    <a:lnTo>
                      <a:pt x="206" y="818"/>
                    </a:lnTo>
                    <a:lnTo>
                      <a:pt x="196" y="808"/>
                    </a:lnTo>
                    <a:lnTo>
                      <a:pt x="188" y="798"/>
                    </a:lnTo>
                    <a:lnTo>
                      <a:pt x="178" y="788"/>
                    </a:lnTo>
                    <a:lnTo>
                      <a:pt x="170" y="776"/>
                    </a:lnTo>
                    <a:lnTo>
                      <a:pt x="162" y="766"/>
                    </a:lnTo>
                    <a:lnTo>
                      <a:pt x="154" y="756"/>
                    </a:lnTo>
                    <a:lnTo>
                      <a:pt x="148" y="744"/>
                    </a:lnTo>
                    <a:lnTo>
                      <a:pt x="142" y="732"/>
                    </a:lnTo>
                    <a:lnTo>
                      <a:pt x="134" y="722"/>
                    </a:lnTo>
                    <a:lnTo>
                      <a:pt x="128" y="710"/>
                    </a:lnTo>
                    <a:lnTo>
                      <a:pt x="122" y="698"/>
                    </a:lnTo>
                    <a:lnTo>
                      <a:pt x="118" y="684"/>
                    </a:lnTo>
                    <a:lnTo>
                      <a:pt x="112" y="672"/>
                    </a:lnTo>
                    <a:lnTo>
                      <a:pt x="108" y="660"/>
                    </a:lnTo>
                    <a:lnTo>
                      <a:pt x="102" y="648"/>
                    </a:lnTo>
                    <a:lnTo>
                      <a:pt x="98" y="634"/>
                    </a:lnTo>
                    <a:lnTo>
                      <a:pt x="96" y="620"/>
                    </a:lnTo>
                    <a:lnTo>
                      <a:pt x="92" y="606"/>
                    </a:lnTo>
                    <a:lnTo>
                      <a:pt x="90" y="594"/>
                    </a:lnTo>
                    <a:lnTo>
                      <a:pt x="88" y="580"/>
                    </a:lnTo>
                    <a:lnTo>
                      <a:pt x="86" y="566"/>
                    </a:lnTo>
                    <a:lnTo>
                      <a:pt x="84" y="552"/>
                    </a:lnTo>
                    <a:lnTo>
                      <a:pt x="82" y="538"/>
                    </a:lnTo>
                    <a:lnTo>
                      <a:pt x="82" y="524"/>
                    </a:lnTo>
                    <a:lnTo>
                      <a:pt x="82" y="510"/>
                    </a:lnTo>
                    <a:lnTo>
                      <a:pt x="82" y="500"/>
                    </a:lnTo>
                    <a:lnTo>
                      <a:pt x="82" y="488"/>
                    </a:lnTo>
                    <a:lnTo>
                      <a:pt x="84" y="478"/>
                    </a:lnTo>
                    <a:lnTo>
                      <a:pt x="84" y="466"/>
                    </a:lnTo>
                    <a:lnTo>
                      <a:pt x="86" y="456"/>
                    </a:lnTo>
                    <a:lnTo>
                      <a:pt x="86" y="444"/>
                    </a:lnTo>
                    <a:lnTo>
                      <a:pt x="88" y="434"/>
                    </a:lnTo>
                    <a:lnTo>
                      <a:pt x="90" y="424"/>
                    </a:lnTo>
                    <a:lnTo>
                      <a:pt x="94" y="412"/>
                    </a:lnTo>
                    <a:lnTo>
                      <a:pt x="96" y="402"/>
                    </a:lnTo>
                    <a:lnTo>
                      <a:pt x="98" y="392"/>
                    </a:lnTo>
                    <a:lnTo>
                      <a:pt x="100" y="382"/>
                    </a:lnTo>
                    <a:lnTo>
                      <a:pt x="104" y="372"/>
                    </a:lnTo>
                    <a:lnTo>
                      <a:pt x="108" y="362"/>
                    </a:lnTo>
                    <a:lnTo>
                      <a:pt x="116" y="342"/>
                    </a:lnTo>
                    <a:lnTo>
                      <a:pt x="124" y="322"/>
                    </a:lnTo>
                    <a:lnTo>
                      <a:pt x="134" y="304"/>
                    </a:lnTo>
                    <a:lnTo>
                      <a:pt x="144" y="286"/>
                    </a:lnTo>
                    <a:lnTo>
                      <a:pt x="156" y="268"/>
                    </a:lnTo>
                    <a:lnTo>
                      <a:pt x="168" y="252"/>
                    </a:lnTo>
                    <a:lnTo>
                      <a:pt x="180" y="236"/>
                    </a:lnTo>
                    <a:lnTo>
                      <a:pt x="194" y="220"/>
                    </a:lnTo>
                    <a:lnTo>
                      <a:pt x="208" y="204"/>
                    </a:lnTo>
                    <a:lnTo>
                      <a:pt x="224" y="190"/>
                    </a:lnTo>
                    <a:lnTo>
                      <a:pt x="240" y="176"/>
                    </a:lnTo>
                    <a:lnTo>
                      <a:pt x="256" y="164"/>
                    </a:lnTo>
                    <a:lnTo>
                      <a:pt x="272" y="152"/>
                    </a:lnTo>
                    <a:lnTo>
                      <a:pt x="290" y="140"/>
                    </a:lnTo>
                    <a:lnTo>
                      <a:pt x="308" y="130"/>
                    </a:lnTo>
                    <a:lnTo>
                      <a:pt x="326" y="120"/>
                    </a:lnTo>
                    <a:lnTo>
                      <a:pt x="346" y="112"/>
                    </a:lnTo>
                    <a:lnTo>
                      <a:pt x="364" y="104"/>
                    </a:lnTo>
                    <a:lnTo>
                      <a:pt x="376" y="100"/>
                    </a:lnTo>
                    <a:lnTo>
                      <a:pt x="386" y="96"/>
                    </a:lnTo>
                    <a:lnTo>
                      <a:pt x="396" y="94"/>
                    </a:lnTo>
                    <a:lnTo>
                      <a:pt x="406" y="92"/>
                    </a:lnTo>
                    <a:lnTo>
                      <a:pt x="416" y="90"/>
                    </a:lnTo>
                    <a:lnTo>
                      <a:pt x="426" y="86"/>
                    </a:lnTo>
                    <a:lnTo>
                      <a:pt x="436" y="84"/>
                    </a:lnTo>
                    <a:lnTo>
                      <a:pt x="448" y="82"/>
                    </a:lnTo>
                    <a:lnTo>
                      <a:pt x="458" y="82"/>
                    </a:lnTo>
                    <a:lnTo>
                      <a:pt x="470" y="80"/>
                    </a:lnTo>
                    <a:lnTo>
                      <a:pt x="480" y="78"/>
                    </a:lnTo>
                    <a:lnTo>
                      <a:pt x="492" y="78"/>
                    </a:lnTo>
                    <a:lnTo>
                      <a:pt x="502" y="78"/>
                    </a:lnTo>
                    <a:lnTo>
                      <a:pt x="514" y="78"/>
                    </a:lnTo>
                    <a:lnTo>
                      <a:pt x="526" y="78"/>
                    </a:lnTo>
                    <a:lnTo>
                      <a:pt x="534" y="78"/>
                    </a:lnTo>
                    <a:lnTo>
                      <a:pt x="546" y="80"/>
                    </a:lnTo>
                    <a:lnTo>
                      <a:pt x="556" y="80"/>
                    </a:lnTo>
                    <a:lnTo>
                      <a:pt x="568" y="82"/>
                    </a:lnTo>
                    <a:lnTo>
                      <a:pt x="578" y="82"/>
                    </a:lnTo>
                    <a:lnTo>
                      <a:pt x="590" y="84"/>
                    </a:lnTo>
                    <a:lnTo>
                      <a:pt x="600" y="86"/>
                    </a:lnTo>
                    <a:lnTo>
                      <a:pt x="610" y="90"/>
                    </a:lnTo>
                    <a:lnTo>
                      <a:pt x="620" y="92"/>
                    </a:lnTo>
                    <a:lnTo>
                      <a:pt x="630" y="94"/>
                    </a:lnTo>
                    <a:lnTo>
                      <a:pt x="642" y="96"/>
                    </a:lnTo>
                    <a:lnTo>
                      <a:pt x="650" y="100"/>
                    </a:lnTo>
                    <a:lnTo>
                      <a:pt x="662" y="104"/>
                    </a:lnTo>
                    <a:lnTo>
                      <a:pt x="680" y="112"/>
                    </a:lnTo>
                    <a:lnTo>
                      <a:pt x="700" y="120"/>
                    </a:lnTo>
                    <a:lnTo>
                      <a:pt x="718" y="130"/>
                    </a:lnTo>
                    <a:lnTo>
                      <a:pt x="736" y="140"/>
                    </a:lnTo>
                    <a:lnTo>
                      <a:pt x="754" y="152"/>
                    </a:lnTo>
                    <a:lnTo>
                      <a:pt x="772" y="164"/>
                    </a:lnTo>
                    <a:lnTo>
                      <a:pt x="788" y="176"/>
                    </a:lnTo>
                    <a:lnTo>
                      <a:pt x="802" y="190"/>
                    </a:lnTo>
                    <a:lnTo>
                      <a:pt x="818" y="204"/>
                    </a:lnTo>
                    <a:lnTo>
                      <a:pt x="832" y="220"/>
                    </a:lnTo>
                    <a:lnTo>
                      <a:pt x="846" y="236"/>
                    </a:lnTo>
                    <a:lnTo>
                      <a:pt x="858" y="252"/>
                    </a:lnTo>
                    <a:lnTo>
                      <a:pt x="870" y="268"/>
                    </a:lnTo>
                    <a:lnTo>
                      <a:pt x="882" y="286"/>
                    </a:lnTo>
                    <a:lnTo>
                      <a:pt x="892" y="304"/>
                    </a:lnTo>
                    <a:lnTo>
                      <a:pt x="902" y="322"/>
                    </a:lnTo>
                    <a:lnTo>
                      <a:pt x="910" y="342"/>
                    </a:lnTo>
                    <a:lnTo>
                      <a:pt x="918" y="362"/>
                    </a:lnTo>
                    <a:lnTo>
                      <a:pt x="922" y="372"/>
                    </a:lnTo>
                    <a:lnTo>
                      <a:pt x="926" y="382"/>
                    </a:lnTo>
                    <a:lnTo>
                      <a:pt x="928" y="392"/>
                    </a:lnTo>
                    <a:lnTo>
                      <a:pt x="932" y="402"/>
                    </a:lnTo>
                    <a:lnTo>
                      <a:pt x="934" y="412"/>
                    </a:lnTo>
                    <a:lnTo>
                      <a:pt x="936" y="422"/>
                    </a:lnTo>
                    <a:lnTo>
                      <a:pt x="938" y="434"/>
                    </a:lnTo>
                    <a:lnTo>
                      <a:pt x="940" y="444"/>
                    </a:lnTo>
                    <a:lnTo>
                      <a:pt x="940" y="456"/>
                    </a:lnTo>
                    <a:lnTo>
                      <a:pt x="942" y="466"/>
                    </a:lnTo>
                    <a:lnTo>
                      <a:pt x="942" y="478"/>
                    </a:lnTo>
                    <a:lnTo>
                      <a:pt x="944" y="488"/>
                    </a:lnTo>
                    <a:lnTo>
                      <a:pt x="944" y="500"/>
                    </a:lnTo>
                    <a:lnTo>
                      <a:pt x="944" y="510"/>
                    </a:lnTo>
                    <a:lnTo>
                      <a:pt x="944" y="524"/>
                    </a:lnTo>
                    <a:lnTo>
                      <a:pt x="944" y="538"/>
                    </a:lnTo>
                    <a:lnTo>
                      <a:pt x="942" y="552"/>
                    </a:lnTo>
                    <a:lnTo>
                      <a:pt x="940" y="564"/>
                    </a:lnTo>
                    <a:lnTo>
                      <a:pt x="940" y="578"/>
                    </a:lnTo>
                    <a:lnTo>
                      <a:pt x="938" y="592"/>
                    </a:lnTo>
                    <a:lnTo>
                      <a:pt x="934" y="604"/>
                    </a:lnTo>
                    <a:lnTo>
                      <a:pt x="932" y="618"/>
                    </a:lnTo>
                    <a:lnTo>
                      <a:pt x="928" y="630"/>
                    </a:lnTo>
                    <a:lnTo>
                      <a:pt x="924" y="644"/>
                    </a:lnTo>
                    <a:lnTo>
                      <a:pt x="920" y="656"/>
                    </a:lnTo>
                    <a:lnTo>
                      <a:pt x="916" y="670"/>
                    </a:lnTo>
                    <a:lnTo>
                      <a:pt x="910" y="682"/>
                    </a:lnTo>
                    <a:lnTo>
                      <a:pt x="904" y="694"/>
                    </a:lnTo>
                    <a:lnTo>
                      <a:pt x="898" y="706"/>
                    </a:lnTo>
                    <a:lnTo>
                      <a:pt x="892" y="718"/>
                    </a:lnTo>
                    <a:lnTo>
                      <a:pt x="886" y="730"/>
                    </a:lnTo>
                    <a:lnTo>
                      <a:pt x="878" y="742"/>
                    </a:lnTo>
                    <a:lnTo>
                      <a:pt x="872" y="752"/>
                    </a:lnTo>
                    <a:lnTo>
                      <a:pt x="864" y="764"/>
                    </a:lnTo>
                    <a:lnTo>
                      <a:pt x="856" y="774"/>
                    </a:lnTo>
                    <a:lnTo>
                      <a:pt x="848" y="784"/>
                    </a:lnTo>
                    <a:lnTo>
                      <a:pt x="840" y="794"/>
                    </a:lnTo>
                    <a:lnTo>
                      <a:pt x="830" y="806"/>
                    </a:lnTo>
                    <a:lnTo>
                      <a:pt x="820" y="816"/>
                    </a:lnTo>
                    <a:lnTo>
                      <a:pt x="812" y="824"/>
                    </a:lnTo>
                    <a:lnTo>
                      <a:pt x="802" y="834"/>
                    </a:lnTo>
                    <a:lnTo>
                      <a:pt x="792" y="844"/>
                    </a:lnTo>
                    <a:lnTo>
                      <a:pt x="780" y="852"/>
                    </a:lnTo>
                    <a:lnTo>
                      <a:pt x="770" y="860"/>
                    </a:lnTo>
                    <a:lnTo>
                      <a:pt x="758" y="868"/>
                    </a:lnTo>
                    <a:lnTo>
                      <a:pt x="748" y="876"/>
                    </a:lnTo>
                    <a:lnTo>
                      <a:pt x="748" y="876"/>
                    </a:lnTo>
                    <a:lnTo>
                      <a:pt x="748" y="876"/>
                    </a:lnTo>
                    <a:lnTo>
                      <a:pt x="742" y="880"/>
                    </a:lnTo>
                    <a:lnTo>
                      <a:pt x="736" y="884"/>
                    </a:lnTo>
                    <a:lnTo>
                      <a:pt x="730" y="890"/>
                    </a:lnTo>
                    <a:lnTo>
                      <a:pt x="726" y="894"/>
                    </a:lnTo>
                    <a:lnTo>
                      <a:pt x="722" y="900"/>
                    </a:lnTo>
                    <a:lnTo>
                      <a:pt x="716" y="906"/>
                    </a:lnTo>
                    <a:lnTo>
                      <a:pt x="712" y="912"/>
                    </a:lnTo>
                    <a:lnTo>
                      <a:pt x="708" y="916"/>
                    </a:lnTo>
                    <a:lnTo>
                      <a:pt x="700" y="930"/>
                    </a:lnTo>
                    <a:lnTo>
                      <a:pt x="694" y="944"/>
                    </a:lnTo>
                    <a:lnTo>
                      <a:pt x="688" y="958"/>
                    </a:lnTo>
                    <a:lnTo>
                      <a:pt x="682" y="970"/>
                    </a:lnTo>
                    <a:lnTo>
                      <a:pt x="672" y="992"/>
                    </a:lnTo>
                    <a:lnTo>
                      <a:pt x="668" y="1002"/>
                    </a:lnTo>
                    <a:lnTo>
                      <a:pt x="662" y="1012"/>
                    </a:lnTo>
                    <a:lnTo>
                      <a:pt x="656" y="1022"/>
                    </a:lnTo>
                    <a:lnTo>
                      <a:pt x="650" y="1032"/>
                    </a:lnTo>
                    <a:lnTo>
                      <a:pt x="644" y="1040"/>
                    </a:lnTo>
                    <a:lnTo>
                      <a:pt x="636" y="1050"/>
                    </a:lnTo>
                    <a:lnTo>
                      <a:pt x="632" y="1054"/>
                    </a:lnTo>
                    <a:lnTo>
                      <a:pt x="628" y="1058"/>
                    </a:lnTo>
                    <a:lnTo>
                      <a:pt x="624" y="1060"/>
                    </a:lnTo>
                    <a:lnTo>
                      <a:pt x="618" y="1062"/>
                    </a:lnTo>
                    <a:lnTo>
                      <a:pt x="612" y="1064"/>
                    </a:lnTo>
                    <a:lnTo>
                      <a:pt x="606" y="1066"/>
                    </a:lnTo>
                    <a:lnTo>
                      <a:pt x="598" y="1068"/>
                    </a:lnTo>
                    <a:lnTo>
                      <a:pt x="592" y="1070"/>
                    </a:lnTo>
                    <a:lnTo>
                      <a:pt x="448" y="1074"/>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a:gradFill>
                    <a:gsLst>
                      <a:gs pos="1250">
                        <a:srgbClr val="EFEFEF"/>
                      </a:gs>
                      <a:gs pos="10417">
                        <a:srgbClr val="EFEFEF"/>
                      </a:gs>
                    </a:gsLst>
                    <a:lin ang="5400000" scaled="0"/>
                  </a:gradFill>
                </a:endParaRPr>
              </a:p>
            </p:txBody>
          </p:sp>
          <p:sp>
            <p:nvSpPr>
              <p:cNvPr id="12" name="Freeform 12"/>
              <p:cNvSpPr>
                <a:spLocks/>
              </p:cNvSpPr>
              <p:nvPr/>
            </p:nvSpPr>
            <p:spPr bwMode="auto">
              <a:xfrm>
                <a:off x="1781007" y="2763222"/>
                <a:ext cx="507220" cy="90241"/>
              </a:xfrm>
              <a:custGeom>
                <a:avLst/>
                <a:gdLst>
                  <a:gd name="T0" fmla="*/ 326 w 326"/>
                  <a:gd name="T1" fmla="*/ 26 h 58"/>
                  <a:gd name="T2" fmla="*/ 326 w 326"/>
                  <a:gd name="T3" fmla="*/ 32 h 58"/>
                  <a:gd name="T4" fmla="*/ 326 w 326"/>
                  <a:gd name="T5" fmla="*/ 38 h 58"/>
                  <a:gd name="T6" fmla="*/ 326 w 326"/>
                  <a:gd name="T7" fmla="*/ 38 h 58"/>
                  <a:gd name="T8" fmla="*/ 322 w 326"/>
                  <a:gd name="T9" fmla="*/ 50 h 58"/>
                  <a:gd name="T10" fmla="*/ 314 w 326"/>
                  <a:gd name="T11" fmla="*/ 56 h 58"/>
                  <a:gd name="T12" fmla="*/ 292 w 326"/>
                  <a:gd name="T13" fmla="*/ 58 h 58"/>
                  <a:gd name="T14" fmla="*/ 254 w 326"/>
                  <a:gd name="T15" fmla="*/ 58 h 58"/>
                  <a:gd name="T16" fmla="*/ 222 w 326"/>
                  <a:gd name="T17" fmla="*/ 58 h 58"/>
                  <a:gd name="T18" fmla="*/ 192 w 326"/>
                  <a:gd name="T19" fmla="*/ 58 h 58"/>
                  <a:gd name="T20" fmla="*/ 166 w 326"/>
                  <a:gd name="T21" fmla="*/ 58 h 58"/>
                  <a:gd name="T22" fmla="*/ 142 w 326"/>
                  <a:gd name="T23" fmla="*/ 58 h 58"/>
                  <a:gd name="T24" fmla="*/ 120 w 326"/>
                  <a:gd name="T25" fmla="*/ 58 h 58"/>
                  <a:gd name="T26" fmla="*/ 102 w 326"/>
                  <a:gd name="T27" fmla="*/ 58 h 58"/>
                  <a:gd name="T28" fmla="*/ 86 w 326"/>
                  <a:gd name="T29" fmla="*/ 58 h 58"/>
                  <a:gd name="T30" fmla="*/ 72 w 326"/>
                  <a:gd name="T31" fmla="*/ 58 h 58"/>
                  <a:gd name="T32" fmla="*/ 50 w 326"/>
                  <a:gd name="T33" fmla="*/ 58 h 58"/>
                  <a:gd name="T34" fmla="*/ 36 w 326"/>
                  <a:gd name="T35" fmla="*/ 58 h 58"/>
                  <a:gd name="T36" fmla="*/ 28 w 326"/>
                  <a:gd name="T37" fmla="*/ 58 h 58"/>
                  <a:gd name="T38" fmla="*/ 24 w 326"/>
                  <a:gd name="T39" fmla="*/ 58 h 58"/>
                  <a:gd name="T40" fmla="*/ 22 w 326"/>
                  <a:gd name="T41" fmla="*/ 58 h 58"/>
                  <a:gd name="T42" fmla="*/ 14 w 326"/>
                  <a:gd name="T43" fmla="*/ 56 h 58"/>
                  <a:gd name="T44" fmla="*/ 4 w 326"/>
                  <a:gd name="T45" fmla="*/ 50 h 58"/>
                  <a:gd name="T46" fmla="*/ 0 w 326"/>
                  <a:gd name="T47" fmla="*/ 38 h 58"/>
                  <a:gd name="T48" fmla="*/ 0 w 326"/>
                  <a:gd name="T49" fmla="*/ 30 h 58"/>
                  <a:gd name="T50" fmla="*/ 0 w 326"/>
                  <a:gd name="T51" fmla="*/ 26 h 58"/>
                  <a:gd name="T52" fmla="*/ 0 w 326"/>
                  <a:gd name="T53" fmla="*/ 22 h 58"/>
                  <a:gd name="T54" fmla="*/ 0 w 326"/>
                  <a:gd name="T55" fmla="*/ 18 h 58"/>
                  <a:gd name="T56" fmla="*/ 6 w 326"/>
                  <a:gd name="T57" fmla="*/ 6 h 58"/>
                  <a:gd name="T58" fmla="*/ 16 w 326"/>
                  <a:gd name="T59" fmla="*/ 2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8 w 326"/>
                  <a:gd name="T91" fmla="*/ 4 h 58"/>
                  <a:gd name="T92" fmla="*/ 324 w 326"/>
                  <a:gd name="T93" fmla="*/ 14 h 58"/>
                  <a:gd name="T94" fmla="*/ 326 w 326"/>
                  <a:gd name="T95"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2"/>
                    </a:moveTo>
                    <a:lnTo>
                      <a:pt x="326" y="24"/>
                    </a:lnTo>
                    <a:lnTo>
                      <a:pt x="326" y="26"/>
                    </a:lnTo>
                    <a:lnTo>
                      <a:pt x="326" y="28"/>
                    </a:lnTo>
                    <a:lnTo>
                      <a:pt x="326" y="30"/>
                    </a:lnTo>
                    <a:lnTo>
                      <a:pt x="326" y="32"/>
                    </a:lnTo>
                    <a:lnTo>
                      <a:pt x="326" y="34"/>
                    </a:lnTo>
                    <a:lnTo>
                      <a:pt x="326" y="36"/>
                    </a:lnTo>
                    <a:lnTo>
                      <a:pt x="326" y="38"/>
                    </a:lnTo>
                    <a:lnTo>
                      <a:pt x="326" y="38"/>
                    </a:lnTo>
                    <a:lnTo>
                      <a:pt x="326" y="38"/>
                    </a:lnTo>
                    <a:lnTo>
                      <a:pt x="326" y="38"/>
                    </a:lnTo>
                    <a:lnTo>
                      <a:pt x="326" y="42"/>
                    </a:lnTo>
                    <a:lnTo>
                      <a:pt x="324" y="46"/>
                    </a:lnTo>
                    <a:lnTo>
                      <a:pt x="322" y="50"/>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50"/>
                    </a:lnTo>
                    <a:lnTo>
                      <a:pt x="2" y="46"/>
                    </a:lnTo>
                    <a:lnTo>
                      <a:pt x="0" y="42"/>
                    </a:lnTo>
                    <a:lnTo>
                      <a:pt x="0" y="38"/>
                    </a:lnTo>
                    <a:lnTo>
                      <a:pt x="0" y="36"/>
                    </a:lnTo>
                    <a:lnTo>
                      <a:pt x="0" y="32"/>
                    </a:lnTo>
                    <a:lnTo>
                      <a:pt x="0" y="30"/>
                    </a:lnTo>
                    <a:lnTo>
                      <a:pt x="0" y="28"/>
                    </a:lnTo>
                    <a:lnTo>
                      <a:pt x="0" y="26"/>
                    </a:lnTo>
                    <a:lnTo>
                      <a:pt x="0" y="26"/>
                    </a:lnTo>
                    <a:lnTo>
                      <a:pt x="0" y="24"/>
                    </a:lnTo>
                    <a:lnTo>
                      <a:pt x="0" y="22"/>
                    </a:lnTo>
                    <a:lnTo>
                      <a:pt x="0" y="22"/>
                    </a:lnTo>
                    <a:lnTo>
                      <a:pt x="0" y="22"/>
                    </a:lnTo>
                    <a:lnTo>
                      <a:pt x="0" y="22"/>
                    </a:lnTo>
                    <a:lnTo>
                      <a:pt x="0" y="18"/>
                    </a:lnTo>
                    <a:lnTo>
                      <a:pt x="2" y="14"/>
                    </a:lnTo>
                    <a:lnTo>
                      <a:pt x="4" y="10"/>
                    </a:lnTo>
                    <a:lnTo>
                      <a:pt x="6" y="6"/>
                    </a:lnTo>
                    <a:lnTo>
                      <a:pt x="10" y="4"/>
                    </a:lnTo>
                    <a:lnTo>
                      <a:pt x="14" y="2"/>
                    </a:lnTo>
                    <a:lnTo>
                      <a:pt x="16" y="2"/>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2"/>
                    </a:lnTo>
                    <a:lnTo>
                      <a:pt x="314" y="2"/>
                    </a:lnTo>
                    <a:lnTo>
                      <a:pt x="318" y="4"/>
                    </a:lnTo>
                    <a:lnTo>
                      <a:pt x="320" y="6"/>
                    </a:lnTo>
                    <a:lnTo>
                      <a:pt x="322" y="10"/>
                    </a:lnTo>
                    <a:lnTo>
                      <a:pt x="324" y="14"/>
                    </a:lnTo>
                    <a:lnTo>
                      <a:pt x="326" y="18"/>
                    </a:lnTo>
                    <a:lnTo>
                      <a:pt x="326" y="22"/>
                    </a:lnTo>
                    <a:lnTo>
                      <a:pt x="326" y="22"/>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a:gradFill>
                    <a:gsLst>
                      <a:gs pos="1250">
                        <a:srgbClr val="EFEFEF"/>
                      </a:gs>
                      <a:gs pos="10417">
                        <a:srgbClr val="EFEFEF"/>
                      </a:gs>
                    </a:gsLst>
                    <a:lin ang="5400000" scaled="0"/>
                  </a:gradFill>
                </a:endParaRPr>
              </a:p>
            </p:txBody>
          </p:sp>
        </p:grpSp>
        <p:sp>
          <p:nvSpPr>
            <p:cNvPr id="47" name="Freeform 26"/>
            <p:cNvSpPr>
              <a:spLocks noEditPoints="1"/>
            </p:cNvSpPr>
            <p:nvPr/>
          </p:nvSpPr>
          <p:spPr bwMode="auto">
            <a:xfrm>
              <a:off x="873032" y="2125586"/>
              <a:ext cx="447768" cy="663228"/>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a:gradFill>
                  <a:gsLst>
                    <a:gs pos="1250">
                      <a:srgbClr val="EFEFEF"/>
                    </a:gs>
                    <a:gs pos="10417">
                      <a:srgbClr val="EFEFEF"/>
                    </a:gs>
                  </a:gsLst>
                  <a:lin ang="5400000" scaled="0"/>
                </a:gradFill>
              </a:endParaRPr>
            </a:p>
          </p:txBody>
        </p:sp>
      </p:grpSp>
      <p:grpSp>
        <p:nvGrpSpPr>
          <p:cNvPr id="7" name="Group 6"/>
          <p:cNvGrpSpPr/>
          <p:nvPr/>
        </p:nvGrpSpPr>
        <p:grpSpPr>
          <a:xfrm>
            <a:off x="6069544" y="4466008"/>
            <a:ext cx="3081099" cy="1076931"/>
            <a:chOff x="8255001" y="4907664"/>
            <a:chExt cx="4190508" cy="1464701"/>
          </a:xfrm>
        </p:grpSpPr>
        <p:sp>
          <p:nvSpPr>
            <p:cNvPr id="37" name="Rectangle 36"/>
            <p:cNvSpPr/>
            <p:nvPr/>
          </p:nvSpPr>
          <p:spPr bwMode="auto">
            <a:xfrm>
              <a:off x="8255001" y="4907664"/>
              <a:ext cx="4190508" cy="1464701"/>
            </a:xfrm>
            <a:prstGeom prst="rect">
              <a:avLst/>
            </a:prstGeom>
            <a:solidFill>
              <a:srgbClr val="183169">
                <a:alpha val="9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783" tIns="107571" rIns="0" bIns="107571" numCol="1" spcCol="0" rtlCol="0" fromWordArt="0" anchor="ctr" anchorCtr="0" forceAA="0" compatLnSpc="1">
              <a:prstTxWarp prst="textNoShape">
                <a:avLst/>
              </a:prstTxWarp>
              <a:noAutofit/>
            </a:bodyPr>
            <a:lstStyle/>
            <a:p>
              <a:pPr marL="0" lvl="1" defTabSz="672110">
                <a:lnSpc>
                  <a:spcPct val="90000"/>
                </a:lnSpc>
              </a:pPr>
              <a:r>
                <a:rPr lang="pl-PL" sz="1764" spc="-37" dirty="0">
                  <a:gradFill>
                    <a:gsLst>
                      <a:gs pos="1250">
                        <a:srgbClr val="EFEFEF"/>
                      </a:gs>
                      <a:gs pos="10417">
                        <a:srgbClr val="EFEFEF"/>
                      </a:gs>
                    </a:gsLst>
                    <a:lin ang="5400000" scaled="0"/>
                  </a:gradFill>
                  <a:latin typeface="Segoe UI Light"/>
                </a:rPr>
                <a:t>A bezpieczeństwo</a:t>
              </a:r>
              <a:r>
                <a:rPr lang="en-US" sz="1764" spc="-37" dirty="0">
                  <a:gradFill>
                    <a:gsLst>
                      <a:gs pos="1250">
                        <a:srgbClr val="EFEFEF"/>
                      </a:gs>
                      <a:gs pos="10417">
                        <a:srgbClr val="EFEFEF"/>
                      </a:gs>
                    </a:gsLst>
                    <a:lin ang="5400000" scaled="0"/>
                  </a:gradFill>
                  <a:latin typeface="Segoe UI Light"/>
                </a:rPr>
                <a:t>?</a:t>
              </a:r>
            </a:p>
          </p:txBody>
        </p:sp>
        <p:sp>
          <p:nvSpPr>
            <p:cNvPr id="80" name="Freeform 164"/>
            <p:cNvSpPr>
              <a:spLocks noEditPoints="1"/>
            </p:cNvSpPr>
            <p:nvPr/>
          </p:nvSpPr>
          <p:spPr bwMode="black">
            <a:xfrm>
              <a:off x="8516938" y="5254558"/>
              <a:ext cx="541720" cy="75104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515" tIns="30258" rIns="60515" bIns="30258" numCol="1" anchor="t" anchorCtr="0" compatLnSpc="1">
              <a:prstTxWarp prst="textNoShape">
                <a:avLst/>
              </a:prstTxWarp>
            </a:bodyPr>
            <a:lstStyle/>
            <a:p>
              <a:pPr defTabSz="685642"/>
              <a:endParaRPr lang="en-US" sz="1176">
                <a:solidFill>
                  <a:srgbClr val="505050"/>
                </a:solidFill>
              </a:endParaRPr>
            </a:p>
          </p:txBody>
        </p:sp>
      </p:grpSp>
      <p:grpSp>
        <p:nvGrpSpPr>
          <p:cNvPr id="98" name="Group 97"/>
          <p:cNvGrpSpPr/>
          <p:nvPr/>
        </p:nvGrpSpPr>
        <p:grpSpPr>
          <a:xfrm>
            <a:off x="3134268" y="5128507"/>
            <a:ext cx="454430" cy="454430"/>
            <a:chOff x="4202820" y="3792680"/>
            <a:chExt cx="707142" cy="707142"/>
          </a:xfrm>
        </p:grpSpPr>
        <p:sp>
          <p:nvSpPr>
            <p:cNvPr id="99" name="Oval 98"/>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grpSp>
          <p:nvGrpSpPr>
            <p:cNvPr id="100" name="Group 4"/>
            <p:cNvGrpSpPr>
              <a:grpSpLocks noChangeAspect="1"/>
            </p:cNvGrpSpPr>
            <p:nvPr/>
          </p:nvGrpSpPr>
          <p:grpSpPr bwMode="auto">
            <a:xfrm>
              <a:off x="4310983" y="3837376"/>
              <a:ext cx="481351" cy="569309"/>
              <a:chOff x="3214" y="1369"/>
              <a:chExt cx="1390" cy="1644"/>
            </a:xfrm>
          </p:grpSpPr>
          <p:sp>
            <p:nvSpPr>
              <p:cNvPr id="101"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02"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03" name="Freeform 6"/>
              <p:cNvSpPr>
                <a:spLocks noEditPoints="1"/>
              </p:cNvSpPr>
              <p:nvPr/>
            </p:nvSpPr>
            <p:spPr bwMode="auto">
              <a:xfrm>
                <a:off x="3214" y="1369"/>
                <a:ext cx="1374" cy="1620"/>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18316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a:gradFill>
                    <a:gsLst>
                      <a:gs pos="1250">
                        <a:srgbClr val="EFEFEF"/>
                      </a:gs>
                      <a:gs pos="10417">
                        <a:srgbClr val="EFEFEF"/>
                      </a:gs>
                    </a:gsLst>
                    <a:lin ang="5400000" scaled="0"/>
                  </a:gradFill>
                </a:endParaRPr>
              </a:p>
            </p:txBody>
          </p:sp>
          <p:sp>
            <p:nvSpPr>
              <p:cNvPr id="104"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05"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06"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grpSp>
        <p:nvGrpSpPr>
          <p:cNvPr id="2" name="Group 1"/>
          <p:cNvGrpSpPr/>
          <p:nvPr/>
        </p:nvGrpSpPr>
        <p:grpSpPr>
          <a:xfrm>
            <a:off x="3134268" y="3690588"/>
            <a:ext cx="454430" cy="454430"/>
            <a:chOff x="4266682" y="3822164"/>
            <a:chExt cx="618056" cy="618056"/>
          </a:xfrm>
        </p:grpSpPr>
        <p:grpSp>
          <p:nvGrpSpPr>
            <p:cNvPr id="116" name="Group 115"/>
            <p:cNvGrpSpPr/>
            <p:nvPr/>
          </p:nvGrpSpPr>
          <p:grpSpPr>
            <a:xfrm>
              <a:off x="4266682" y="3822164"/>
              <a:ext cx="618056" cy="618056"/>
              <a:chOff x="4202820" y="3792680"/>
              <a:chExt cx="707142" cy="707142"/>
            </a:xfrm>
          </p:grpSpPr>
          <p:sp>
            <p:nvSpPr>
              <p:cNvPr id="117" name="Oval 116"/>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grpSp>
            <p:nvGrpSpPr>
              <p:cNvPr id="118" name="Group 4"/>
              <p:cNvGrpSpPr>
                <a:grpSpLocks noChangeAspect="1"/>
              </p:cNvGrpSpPr>
              <p:nvPr/>
            </p:nvGrpSpPr>
            <p:grpSpPr bwMode="auto">
              <a:xfrm>
                <a:off x="4316523" y="3845687"/>
                <a:ext cx="475810" cy="560998"/>
                <a:chOff x="3230" y="1393"/>
                <a:chExt cx="1374" cy="1620"/>
              </a:xfrm>
            </p:grpSpPr>
            <p:sp>
              <p:nvSpPr>
                <p:cNvPr id="11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2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22"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23"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24"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pic>
          <p:nvPicPr>
            <p:cNvPr id="125" name="Picture 12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09318" y="3843040"/>
              <a:ext cx="529937" cy="561109"/>
            </a:xfrm>
            <a:prstGeom prst="rect">
              <a:avLst/>
            </a:prstGeom>
          </p:spPr>
        </p:pic>
      </p:grpSp>
      <p:grpSp>
        <p:nvGrpSpPr>
          <p:cNvPr id="69" name="Group 68"/>
          <p:cNvGrpSpPr/>
          <p:nvPr/>
        </p:nvGrpSpPr>
        <p:grpSpPr>
          <a:xfrm>
            <a:off x="3134268" y="4173816"/>
            <a:ext cx="454430" cy="454430"/>
            <a:chOff x="4266682" y="3822164"/>
            <a:chExt cx="618056" cy="618056"/>
          </a:xfrm>
        </p:grpSpPr>
        <p:grpSp>
          <p:nvGrpSpPr>
            <p:cNvPr id="71" name="Group 70"/>
            <p:cNvGrpSpPr/>
            <p:nvPr/>
          </p:nvGrpSpPr>
          <p:grpSpPr>
            <a:xfrm>
              <a:off x="4266682" y="3822164"/>
              <a:ext cx="618056" cy="618056"/>
              <a:chOff x="4202820" y="3792680"/>
              <a:chExt cx="707142" cy="707142"/>
            </a:xfrm>
          </p:grpSpPr>
          <p:sp>
            <p:nvSpPr>
              <p:cNvPr id="76" name="Oval 75"/>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grpSp>
            <p:nvGrpSpPr>
              <p:cNvPr id="81" name="Group 4"/>
              <p:cNvGrpSpPr>
                <a:grpSpLocks noChangeAspect="1"/>
              </p:cNvGrpSpPr>
              <p:nvPr/>
            </p:nvGrpSpPr>
            <p:grpSpPr bwMode="auto">
              <a:xfrm>
                <a:off x="4316523" y="3845687"/>
                <a:ext cx="475810" cy="560998"/>
                <a:chOff x="3230" y="1393"/>
                <a:chExt cx="1374" cy="1620"/>
              </a:xfrm>
            </p:grpSpPr>
            <p:sp>
              <p:nvSpPr>
                <p:cNvPr id="8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9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9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94"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95"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pic>
          <p:nvPicPr>
            <p:cNvPr id="72" name="Picture 7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09318" y="3843040"/>
              <a:ext cx="529937" cy="561109"/>
            </a:xfrm>
            <a:prstGeom prst="rect">
              <a:avLst/>
            </a:prstGeom>
          </p:spPr>
        </p:pic>
      </p:grpSp>
      <p:grpSp>
        <p:nvGrpSpPr>
          <p:cNvPr id="109" name="Group 108"/>
          <p:cNvGrpSpPr/>
          <p:nvPr/>
        </p:nvGrpSpPr>
        <p:grpSpPr>
          <a:xfrm>
            <a:off x="3134268" y="4650727"/>
            <a:ext cx="454430" cy="454430"/>
            <a:chOff x="4266682" y="3822164"/>
            <a:chExt cx="618056" cy="618056"/>
          </a:xfrm>
        </p:grpSpPr>
        <p:grpSp>
          <p:nvGrpSpPr>
            <p:cNvPr id="110" name="Group 109"/>
            <p:cNvGrpSpPr/>
            <p:nvPr/>
          </p:nvGrpSpPr>
          <p:grpSpPr>
            <a:xfrm>
              <a:off x="4266682" y="3822164"/>
              <a:ext cx="618056" cy="618056"/>
              <a:chOff x="4202820" y="3792680"/>
              <a:chExt cx="707142" cy="707142"/>
            </a:xfrm>
          </p:grpSpPr>
          <p:sp>
            <p:nvSpPr>
              <p:cNvPr id="112" name="Oval 111"/>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gradFill>
                    <a:gsLst>
                      <a:gs pos="1250">
                        <a:srgbClr val="EFEFEF"/>
                      </a:gs>
                      <a:gs pos="10417">
                        <a:srgbClr val="EFEFEF"/>
                      </a:gs>
                    </a:gsLst>
                    <a:lin ang="5400000" scaled="0"/>
                  </a:gradFill>
                </a:endParaRPr>
              </a:p>
            </p:txBody>
          </p:sp>
          <p:grpSp>
            <p:nvGrpSpPr>
              <p:cNvPr id="113" name="Group 4"/>
              <p:cNvGrpSpPr>
                <a:grpSpLocks noChangeAspect="1"/>
              </p:cNvGrpSpPr>
              <p:nvPr/>
            </p:nvGrpSpPr>
            <p:grpSpPr bwMode="auto">
              <a:xfrm>
                <a:off x="4316523" y="3845687"/>
                <a:ext cx="475810" cy="560998"/>
                <a:chOff x="3230" y="1393"/>
                <a:chExt cx="1374" cy="1620"/>
              </a:xfrm>
            </p:grpSpPr>
            <p:sp>
              <p:nvSpPr>
                <p:cNvPr id="114"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15"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2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26"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sp>
              <p:nvSpPr>
                <p:cNvPr id="127"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pic>
          <p:nvPicPr>
            <p:cNvPr id="111" name="Picture 11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09318" y="3843040"/>
              <a:ext cx="529937" cy="561109"/>
            </a:xfrm>
            <a:prstGeom prst="rect">
              <a:avLst/>
            </a:prstGeom>
          </p:spPr>
        </p:pic>
      </p:grpSp>
      <p:grpSp>
        <p:nvGrpSpPr>
          <p:cNvPr id="27" name="Group 26"/>
          <p:cNvGrpSpPr/>
          <p:nvPr/>
        </p:nvGrpSpPr>
        <p:grpSpPr>
          <a:xfrm>
            <a:off x="6069544" y="2124152"/>
            <a:ext cx="3081100" cy="1076931"/>
            <a:chOff x="8255000" y="1722578"/>
            <a:chExt cx="4190509" cy="1464701"/>
          </a:xfrm>
        </p:grpSpPr>
        <p:sp>
          <p:nvSpPr>
            <p:cNvPr id="34" name="Rectangle 33"/>
            <p:cNvSpPr/>
            <p:nvPr/>
          </p:nvSpPr>
          <p:spPr bwMode="auto">
            <a:xfrm>
              <a:off x="8255000" y="1722578"/>
              <a:ext cx="4190509" cy="1464701"/>
            </a:xfrm>
            <a:prstGeom prst="rect">
              <a:avLst/>
            </a:prstGeom>
            <a:solidFill>
              <a:srgbClr val="183169">
                <a:alpha val="9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783" tIns="107571" rIns="0" bIns="107571" numCol="1" spcCol="0" rtlCol="0" fromWordArt="0" anchor="ctr" anchorCtr="0" forceAA="0" compatLnSpc="1">
              <a:prstTxWarp prst="textNoShape">
                <a:avLst/>
              </a:prstTxWarp>
              <a:noAutofit/>
            </a:bodyPr>
            <a:lstStyle/>
            <a:p>
              <a:pPr marL="0" lvl="1" defTabSz="672110">
                <a:lnSpc>
                  <a:spcPct val="90000"/>
                </a:lnSpc>
              </a:pPr>
              <a:r>
                <a:rPr lang="pl-PL" sz="1764" spc="-37" dirty="0">
                  <a:gradFill>
                    <a:gsLst>
                      <a:gs pos="1250">
                        <a:srgbClr val="EFEFEF"/>
                      </a:gs>
                      <a:gs pos="10417">
                        <a:srgbClr val="EFEFEF"/>
                      </a:gs>
                    </a:gsLst>
                    <a:lin ang="5400000" scaled="0"/>
                  </a:gradFill>
                  <a:latin typeface="Segoe UI Light"/>
                </a:rPr>
                <a:t>Jak zintegrować chmurę z tym, w co już zainwestowałem w IT?</a:t>
              </a:r>
              <a:endParaRPr lang="en-US" sz="1764" spc="-37" dirty="0">
                <a:gradFill>
                  <a:gsLst>
                    <a:gs pos="1250">
                      <a:srgbClr val="EFEFEF"/>
                    </a:gs>
                    <a:gs pos="10417">
                      <a:srgbClr val="EFEFEF"/>
                    </a:gs>
                  </a:gsLst>
                  <a:lin ang="5400000" scaled="0"/>
                </a:gradFill>
                <a:latin typeface="Segoe UI Light"/>
              </a:endParaRPr>
            </a:p>
          </p:txBody>
        </p:sp>
        <p:sp>
          <p:nvSpPr>
            <p:cNvPr id="25" name="Freeform 8"/>
            <p:cNvSpPr>
              <a:spLocks noEditPoints="1"/>
            </p:cNvSpPr>
            <p:nvPr/>
          </p:nvSpPr>
          <p:spPr bwMode="auto">
            <a:xfrm>
              <a:off x="8381151" y="2243879"/>
              <a:ext cx="813294" cy="422098"/>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nvGrpSpPr>
          <p:cNvPr id="45" name="Group 44"/>
          <p:cNvGrpSpPr/>
          <p:nvPr/>
        </p:nvGrpSpPr>
        <p:grpSpPr>
          <a:xfrm>
            <a:off x="6069544" y="3295080"/>
            <a:ext cx="3081099" cy="1076931"/>
            <a:chOff x="8255001" y="3315121"/>
            <a:chExt cx="4190508" cy="1464701"/>
          </a:xfrm>
        </p:grpSpPr>
        <p:sp>
          <p:nvSpPr>
            <p:cNvPr id="40" name="Rectangle 39"/>
            <p:cNvSpPr/>
            <p:nvPr/>
          </p:nvSpPr>
          <p:spPr bwMode="auto">
            <a:xfrm>
              <a:off x="8255001" y="3315121"/>
              <a:ext cx="4190508" cy="1464701"/>
            </a:xfrm>
            <a:prstGeom prst="rect">
              <a:avLst/>
            </a:prstGeom>
            <a:solidFill>
              <a:srgbClr val="183169">
                <a:alpha val="9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783" tIns="107571" rIns="0" bIns="107571" numCol="1" spcCol="0" rtlCol="0" fromWordArt="0" anchor="ctr" anchorCtr="0" forceAA="0" compatLnSpc="1">
              <a:prstTxWarp prst="textNoShape">
                <a:avLst/>
              </a:prstTxWarp>
              <a:noAutofit/>
            </a:bodyPr>
            <a:lstStyle/>
            <a:p>
              <a:pPr marL="0" lvl="1" defTabSz="672110">
                <a:lnSpc>
                  <a:spcPct val="90000"/>
                </a:lnSpc>
              </a:pPr>
              <a:r>
                <a:rPr lang="pl-PL" sz="1764" spc="-37" dirty="0">
                  <a:gradFill>
                    <a:gsLst>
                      <a:gs pos="1250">
                        <a:srgbClr val="EFEFEF"/>
                      </a:gs>
                      <a:gs pos="10417">
                        <a:srgbClr val="EFEFEF"/>
                      </a:gs>
                    </a:gsLst>
                    <a:lin ang="5400000" scaled="0"/>
                  </a:gradFill>
                  <a:latin typeface="Segoe UI Light"/>
                </a:rPr>
                <a:t>Co z moim heterogenicznym i złożonym środowiskiem</a:t>
              </a:r>
              <a:r>
                <a:rPr lang="en-US" sz="1764" spc="-37" dirty="0">
                  <a:gradFill>
                    <a:gsLst>
                      <a:gs pos="1250">
                        <a:srgbClr val="EFEFEF"/>
                      </a:gs>
                      <a:gs pos="10417">
                        <a:srgbClr val="EFEFEF"/>
                      </a:gs>
                    </a:gsLst>
                    <a:lin ang="5400000" scaled="0"/>
                  </a:gradFill>
                  <a:latin typeface="Segoe UI Light"/>
                </a:rPr>
                <a:t>?</a:t>
              </a:r>
            </a:p>
          </p:txBody>
        </p:sp>
        <p:sp>
          <p:nvSpPr>
            <p:cNvPr id="44" name="Freeform 20"/>
            <p:cNvSpPr>
              <a:spLocks noEditPoints="1"/>
            </p:cNvSpPr>
            <p:nvPr/>
          </p:nvSpPr>
          <p:spPr bwMode="auto">
            <a:xfrm>
              <a:off x="8381151" y="3758884"/>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sp>
        <p:nvSpPr>
          <p:cNvPr id="16" name="Title 15"/>
          <p:cNvSpPr>
            <a:spLocks noGrp="1"/>
          </p:cNvSpPr>
          <p:nvPr>
            <p:ph type="title"/>
          </p:nvPr>
        </p:nvSpPr>
        <p:spPr/>
        <p:txBody>
          <a:bodyPr/>
          <a:lstStyle/>
          <a:p>
            <a:r>
              <a:rPr lang="pl-PL" dirty="0"/>
              <a:t>Ale co martwi firmy i działy IT?</a:t>
            </a:r>
          </a:p>
        </p:txBody>
      </p:sp>
    </p:spTree>
    <p:extLst>
      <p:ext uri="{BB962C8B-B14F-4D97-AF65-F5344CB8AC3E}">
        <p14:creationId xmlns:p14="http://schemas.microsoft.com/office/powerpoint/2010/main" val="205542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9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400" fill="hold"/>
                                        <p:tgtEl>
                                          <p:spTgt spid="65"/>
                                        </p:tgtEl>
                                        <p:attrNameLst>
                                          <p:attrName>ppt_x</p:attrName>
                                        </p:attrNameLst>
                                      </p:cBhvr>
                                      <p:tavLst>
                                        <p:tav tm="0">
                                          <p:val>
                                            <p:strVal val="#ppt_x"/>
                                          </p:val>
                                        </p:tav>
                                        <p:tav tm="100000">
                                          <p:val>
                                            <p:strVal val="#ppt_x"/>
                                          </p:val>
                                        </p:tav>
                                      </p:tavLst>
                                    </p:anim>
                                    <p:anim calcmode="lin" valueType="num">
                                      <p:cBhvr additive="base">
                                        <p:cTn id="12" dur="4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8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 calcmode="lin" valueType="num">
                                      <p:cBhvr>
                                        <p:cTn id="25" dur="250" fill="hold"/>
                                        <p:tgtEl>
                                          <p:spTgt spid="2"/>
                                        </p:tgtEl>
                                        <p:attrNameLst>
                                          <p:attrName>ppt_w</p:attrName>
                                        </p:attrNameLst>
                                      </p:cBhvr>
                                      <p:tavLst>
                                        <p:tav tm="0">
                                          <p:val>
                                            <p:fltVal val="0"/>
                                          </p:val>
                                        </p:tav>
                                        <p:tav tm="100000">
                                          <p:val>
                                            <p:strVal val="#ppt_w"/>
                                          </p:val>
                                        </p:tav>
                                      </p:tavLst>
                                    </p:anim>
                                    <p:anim calcmode="lin" valueType="num">
                                      <p:cBhvr>
                                        <p:cTn id="26" dur="250" fill="hold"/>
                                        <p:tgtEl>
                                          <p:spTgt spid="2"/>
                                        </p:tgtEl>
                                        <p:attrNameLst>
                                          <p:attrName>ppt_h</p:attrName>
                                        </p:attrNameLst>
                                      </p:cBhvr>
                                      <p:tavLst>
                                        <p:tav tm="0">
                                          <p:val>
                                            <p:fltVal val="0"/>
                                          </p:val>
                                        </p:tav>
                                        <p:tav tm="100000">
                                          <p:val>
                                            <p:strVal val="#ppt_h"/>
                                          </p:val>
                                        </p:tav>
                                      </p:tavLst>
                                    </p:anim>
                                    <p:animEffect transition="in" filter="fade">
                                      <p:cBhvr>
                                        <p:cTn id="27" dur="250"/>
                                        <p:tgtEl>
                                          <p:spTgt spid="2"/>
                                        </p:tgtEl>
                                      </p:cBhvr>
                                    </p:animEffect>
                                  </p:childTnLst>
                                </p:cTn>
                              </p:par>
                              <p:par>
                                <p:cTn id="28" presetID="6" presetClass="emph" presetSubtype="0" decel="100000" fill="hold" nodeType="withEffect">
                                  <p:stCondLst>
                                    <p:cond delay="700"/>
                                  </p:stCondLst>
                                  <p:childTnLst>
                                    <p:animScale>
                                      <p:cBhvr>
                                        <p:cTn id="29" dur="250" fill="hold"/>
                                        <p:tgtEl>
                                          <p:spTgt spid="2"/>
                                        </p:tgtEl>
                                      </p:cBhvr>
                                      <p:by x="110000" y="110000"/>
                                    </p:animScale>
                                  </p:childTnLst>
                                </p:cTn>
                              </p:par>
                              <p:par>
                                <p:cTn id="30" presetID="6" presetClass="emph" presetSubtype="0" decel="100000" fill="hold" nodeType="withEffect">
                                  <p:stCondLst>
                                    <p:cond delay="800"/>
                                  </p:stCondLst>
                                  <p:childTnLst>
                                    <p:animScale>
                                      <p:cBhvr>
                                        <p:cTn id="31" dur="250" fill="hold"/>
                                        <p:tgtEl>
                                          <p:spTgt spid="2"/>
                                        </p:tgtEl>
                                      </p:cBhvr>
                                      <p:by x="91000" y="91000"/>
                                    </p:animScale>
                                  </p:childTnLst>
                                </p:cTn>
                              </p:par>
                              <p:par>
                                <p:cTn id="32" presetID="53" presetClass="entr" presetSubtype="16" fill="hold" nodeType="withEffect">
                                  <p:stCondLst>
                                    <p:cond delay="500"/>
                                  </p:stCondLst>
                                  <p:childTnLst>
                                    <p:set>
                                      <p:cBhvr>
                                        <p:cTn id="33" dur="1" fill="hold">
                                          <p:stCondLst>
                                            <p:cond delay="0"/>
                                          </p:stCondLst>
                                        </p:cTn>
                                        <p:tgtEl>
                                          <p:spTgt spid="69"/>
                                        </p:tgtEl>
                                        <p:attrNameLst>
                                          <p:attrName>style.visibility</p:attrName>
                                        </p:attrNameLst>
                                      </p:cBhvr>
                                      <p:to>
                                        <p:strVal val="visible"/>
                                      </p:to>
                                    </p:set>
                                    <p:anim calcmode="lin" valueType="num">
                                      <p:cBhvr>
                                        <p:cTn id="34" dur="250" fill="hold"/>
                                        <p:tgtEl>
                                          <p:spTgt spid="69"/>
                                        </p:tgtEl>
                                        <p:attrNameLst>
                                          <p:attrName>ppt_w</p:attrName>
                                        </p:attrNameLst>
                                      </p:cBhvr>
                                      <p:tavLst>
                                        <p:tav tm="0">
                                          <p:val>
                                            <p:fltVal val="0"/>
                                          </p:val>
                                        </p:tav>
                                        <p:tav tm="100000">
                                          <p:val>
                                            <p:strVal val="#ppt_w"/>
                                          </p:val>
                                        </p:tav>
                                      </p:tavLst>
                                    </p:anim>
                                    <p:anim calcmode="lin" valueType="num">
                                      <p:cBhvr>
                                        <p:cTn id="35" dur="250" fill="hold"/>
                                        <p:tgtEl>
                                          <p:spTgt spid="69"/>
                                        </p:tgtEl>
                                        <p:attrNameLst>
                                          <p:attrName>ppt_h</p:attrName>
                                        </p:attrNameLst>
                                      </p:cBhvr>
                                      <p:tavLst>
                                        <p:tav tm="0">
                                          <p:val>
                                            <p:fltVal val="0"/>
                                          </p:val>
                                        </p:tav>
                                        <p:tav tm="100000">
                                          <p:val>
                                            <p:strVal val="#ppt_h"/>
                                          </p:val>
                                        </p:tav>
                                      </p:tavLst>
                                    </p:anim>
                                    <p:animEffect transition="in" filter="fade">
                                      <p:cBhvr>
                                        <p:cTn id="36" dur="250"/>
                                        <p:tgtEl>
                                          <p:spTgt spid="69"/>
                                        </p:tgtEl>
                                      </p:cBhvr>
                                    </p:animEffect>
                                  </p:childTnLst>
                                </p:cTn>
                              </p:par>
                              <p:par>
                                <p:cTn id="37" presetID="6" presetClass="emph" presetSubtype="0" decel="100000" fill="hold" nodeType="withEffect">
                                  <p:stCondLst>
                                    <p:cond delay="700"/>
                                  </p:stCondLst>
                                  <p:childTnLst>
                                    <p:animScale>
                                      <p:cBhvr>
                                        <p:cTn id="38" dur="250" fill="hold"/>
                                        <p:tgtEl>
                                          <p:spTgt spid="69"/>
                                        </p:tgtEl>
                                      </p:cBhvr>
                                      <p:by x="110000" y="110000"/>
                                    </p:animScale>
                                  </p:childTnLst>
                                </p:cTn>
                              </p:par>
                              <p:par>
                                <p:cTn id="39" presetID="6" presetClass="emph" presetSubtype="0" decel="100000" fill="hold" nodeType="withEffect">
                                  <p:stCondLst>
                                    <p:cond delay="800"/>
                                  </p:stCondLst>
                                  <p:childTnLst>
                                    <p:animScale>
                                      <p:cBhvr>
                                        <p:cTn id="40" dur="250" fill="hold"/>
                                        <p:tgtEl>
                                          <p:spTgt spid="69"/>
                                        </p:tgtEl>
                                      </p:cBhvr>
                                      <p:by x="91000" y="91000"/>
                                    </p:animScale>
                                  </p:childTnLst>
                                </p:cTn>
                              </p:par>
                              <p:par>
                                <p:cTn id="41" presetID="53" presetClass="entr" presetSubtype="16" fill="hold" nodeType="withEffect">
                                  <p:stCondLst>
                                    <p:cond delay="500"/>
                                  </p:stCondLst>
                                  <p:childTnLst>
                                    <p:set>
                                      <p:cBhvr>
                                        <p:cTn id="42" dur="1" fill="hold">
                                          <p:stCondLst>
                                            <p:cond delay="0"/>
                                          </p:stCondLst>
                                        </p:cTn>
                                        <p:tgtEl>
                                          <p:spTgt spid="98"/>
                                        </p:tgtEl>
                                        <p:attrNameLst>
                                          <p:attrName>style.visibility</p:attrName>
                                        </p:attrNameLst>
                                      </p:cBhvr>
                                      <p:to>
                                        <p:strVal val="visible"/>
                                      </p:to>
                                    </p:set>
                                    <p:anim calcmode="lin" valueType="num">
                                      <p:cBhvr>
                                        <p:cTn id="43" dur="250" fill="hold"/>
                                        <p:tgtEl>
                                          <p:spTgt spid="98"/>
                                        </p:tgtEl>
                                        <p:attrNameLst>
                                          <p:attrName>ppt_w</p:attrName>
                                        </p:attrNameLst>
                                      </p:cBhvr>
                                      <p:tavLst>
                                        <p:tav tm="0">
                                          <p:val>
                                            <p:fltVal val="0"/>
                                          </p:val>
                                        </p:tav>
                                        <p:tav tm="100000">
                                          <p:val>
                                            <p:strVal val="#ppt_w"/>
                                          </p:val>
                                        </p:tav>
                                      </p:tavLst>
                                    </p:anim>
                                    <p:anim calcmode="lin" valueType="num">
                                      <p:cBhvr>
                                        <p:cTn id="44" dur="250" fill="hold"/>
                                        <p:tgtEl>
                                          <p:spTgt spid="98"/>
                                        </p:tgtEl>
                                        <p:attrNameLst>
                                          <p:attrName>ppt_h</p:attrName>
                                        </p:attrNameLst>
                                      </p:cBhvr>
                                      <p:tavLst>
                                        <p:tav tm="0">
                                          <p:val>
                                            <p:fltVal val="0"/>
                                          </p:val>
                                        </p:tav>
                                        <p:tav tm="100000">
                                          <p:val>
                                            <p:strVal val="#ppt_h"/>
                                          </p:val>
                                        </p:tav>
                                      </p:tavLst>
                                    </p:anim>
                                    <p:animEffect transition="in" filter="fade">
                                      <p:cBhvr>
                                        <p:cTn id="45" dur="250"/>
                                        <p:tgtEl>
                                          <p:spTgt spid="98"/>
                                        </p:tgtEl>
                                      </p:cBhvr>
                                    </p:animEffect>
                                  </p:childTnLst>
                                </p:cTn>
                              </p:par>
                              <p:par>
                                <p:cTn id="46" presetID="6" presetClass="emph" presetSubtype="0" decel="100000" fill="hold" nodeType="withEffect">
                                  <p:stCondLst>
                                    <p:cond delay="700"/>
                                  </p:stCondLst>
                                  <p:childTnLst>
                                    <p:animScale>
                                      <p:cBhvr>
                                        <p:cTn id="47" dur="250" fill="hold"/>
                                        <p:tgtEl>
                                          <p:spTgt spid="98"/>
                                        </p:tgtEl>
                                      </p:cBhvr>
                                      <p:by x="110000" y="110000"/>
                                    </p:animScale>
                                  </p:childTnLst>
                                </p:cTn>
                              </p:par>
                              <p:par>
                                <p:cTn id="48" presetID="6" presetClass="emph" presetSubtype="0" decel="100000" fill="hold" nodeType="withEffect">
                                  <p:stCondLst>
                                    <p:cond delay="800"/>
                                  </p:stCondLst>
                                  <p:childTnLst>
                                    <p:animScale>
                                      <p:cBhvr>
                                        <p:cTn id="49" dur="250" fill="hold"/>
                                        <p:tgtEl>
                                          <p:spTgt spid="98"/>
                                        </p:tgtEl>
                                      </p:cBhvr>
                                      <p:by x="91000" y="91000"/>
                                    </p:animScale>
                                  </p:childTnLst>
                                </p:cTn>
                              </p:par>
                              <p:par>
                                <p:cTn id="50" presetID="53" presetClass="entr" presetSubtype="16" fill="hold" nodeType="withEffect">
                                  <p:stCondLst>
                                    <p:cond delay="50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250" fill="hold"/>
                                        <p:tgtEl>
                                          <p:spTgt spid="109"/>
                                        </p:tgtEl>
                                        <p:attrNameLst>
                                          <p:attrName>ppt_w</p:attrName>
                                        </p:attrNameLst>
                                      </p:cBhvr>
                                      <p:tavLst>
                                        <p:tav tm="0">
                                          <p:val>
                                            <p:fltVal val="0"/>
                                          </p:val>
                                        </p:tav>
                                        <p:tav tm="100000">
                                          <p:val>
                                            <p:strVal val="#ppt_w"/>
                                          </p:val>
                                        </p:tav>
                                      </p:tavLst>
                                    </p:anim>
                                    <p:anim calcmode="lin" valueType="num">
                                      <p:cBhvr>
                                        <p:cTn id="53" dur="250" fill="hold"/>
                                        <p:tgtEl>
                                          <p:spTgt spid="109"/>
                                        </p:tgtEl>
                                        <p:attrNameLst>
                                          <p:attrName>ppt_h</p:attrName>
                                        </p:attrNameLst>
                                      </p:cBhvr>
                                      <p:tavLst>
                                        <p:tav tm="0">
                                          <p:val>
                                            <p:fltVal val="0"/>
                                          </p:val>
                                        </p:tav>
                                        <p:tav tm="100000">
                                          <p:val>
                                            <p:strVal val="#ppt_h"/>
                                          </p:val>
                                        </p:tav>
                                      </p:tavLst>
                                    </p:anim>
                                    <p:animEffect transition="in" filter="fade">
                                      <p:cBhvr>
                                        <p:cTn id="54" dur="250"/>
                                        <p:tgtEl>
                                          <p:spTgt spid="109"/>
                                        </p:tgtEl>
                                      </p:cBhvr>
                                    </p:animEffect>
                                  </p:childTnLst>
                                </p:cTn>
                              </p:par>
                              <p:par>
                                <p:cTn id="55" presetID="6" presetClass="emph" presetSubtype="0" decel="100000" fill="hold" nodeType="withEffect">
                                  <p:stCondLst>
                                    <p:cond delay="700"/>
                                  </p:stCondLst>
                                  <p:childTnLst>
                                    <p:animScale>
                                      <p:cBhvr>
                                        <p:cTn id="56" dur="250" fill="hold"/>
                                        <p:tgtEl>
                                          <p:spTgt spid="109"/>
                                        </p:tgtEl>
                                      </p:cBhvr>
                                      <p:by x="110000" y="110000"/>
                                    </p:animScale>
                                  </p:childTnLst>
                                </p:cTn>
                              </p:par>
                              <p:par>
                                <p:cTn id="57" presetID="6" presetClass="emph" presetSubtype="0" decel="100000" fill="hold" nodeType="withEffect">
                                  <p:stCondLst>
                                    <p:cond delay="800"/>
                                  </p:stCondLst>
                                  <p:childTnLst>
                                    <p:animScale>
                                      <p:cBhvr>
                                        <p:cTn id="58" dur="250" fill="hold"/>
                                        <p:tgtEl>
                                          <p:spTgt spid="109"/>
                                        </p:tgtEl>
                                      </p:cBhvr>
                                      <p:by x="91000" y="91000"/>
                                    </p:animScale>
                                  </p:childTnLst>
                                </p:cTn>
                              </p:par>
                            </p:childTnLst>
                          </p:cTn>
                        </p:par>
                      </p:childTnLst>
                    </p:cTn>
                  </p:par>
                  <p:par>
                    <p:cTn id="59" fill="hold">
                      <p:stCondLst>
                        <p:cond delay="indefinite"/>
                      </p:stCondLst>
                      <p:childTnLst>
                        <p:par>
                          <p:cTn id="60" fill="hold">
                            <p:stCondLst>
                              <p:cond delay="0"/>
                            </p:stCondLst>
                            <p:childTnLst>
                              <p:par>
                                <p:cTn id="61" presetID="2" presetClass="entr" presetSubtype="2" decel="10000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1+#ppt_w/2"/>
                                          </p:val>
                                        </p:tav>
                                        <p:tav tm="100000">
                                          <p:val>
                                            <p:strVal val="#ppt_x"/>
                                          </p:val>
                                        </p:tav>
                                      </p:tavLst>
                                    </p:anim>
                                    <p:anim calcmode="lin" valueType="num">
                                      <p:cBhvr additive="base">
                                        <p:cTn id="64" dur="500" fill="hold"/>
                                        <p:tgtEl>
                                          <p:spTgt spid="7"/>
                                        </p:tgtEl>
                                        <p:attrNameLst>
                                          <p:attrName>ppt_y</p:attrName>
                                        </p:attrNameLst>
                                      </p:cBhvr>
                                      <p:tavLst>
                                        <p:tav tm="0">
                                          <p:val>
                                            <p:strVal val="#ppt_y"/>
                                          </p:val>
                                        </p:tav>
                                        <p:tav tm="100000">
                                          <p:val>
                                            <p:strVal val="#ppt_y"/>
                                          </p:val>
                                        </p:tav>
                                      </p:tavLst>
                                    </p:anim>
                                  </p:childTnLst>
                                </p:cTn>
                              </p:par>
                              <p:par>
                                <p:cTn id="65" presetID="53" presetClass="entr" presetSubtype="16" fill="hold" nodeType="withEffect">
                                  <p:stCondLst>
                                    <p:cond delay="500"/>
                                  </p:stCondLst>
                                  <p:childTnLst>
                                    <p:set>
                                      <p:cBhvr>
                                        <p:cTn id="66" dur="1" fill="hold">
                                          <p:stCondLst>
                                            <p:cond delay="0"/>
                                          </p:stCondLst>
                                        </p:cTn>
                                        <p:tgtEl>
                                          <p:spTgt spid="4"/>
                                        </p:tgtEl>
                                        <p:attrNameLst>
                                          <p:attrName>style.visibility</p:attrName>
                                        </p:attrNameLst>
                                      </p:cBhvr>
                                      <p:to>
                                        <p:strVal val="visible"/>
                                      </p:to>
                                    </p:set>
                                    <p:anim calcmode="lin" valueType="num">
                                      <p:cBhvr>
                                        <p:cTn id="67" dur="250" fill="hold"/>
                                        <p:tgtEl>
                                          <p:spTgt spid="4"/>
                                        </p:tgtEl>
                                        <p:attrNameLst>
                                          <p:attrName>ppt_w</p:attrName>
                                        </p:attrNameLst>
                                      </p:cBhvr>
                                      <p:tavLst>
                                        <p:tav tm="0">
                                          <p:val>
                                            <p:fltVal val="0"/>
                                          </p:val>
                                        </p:tav>
                                        <p:tav tm="100000">
                                          <p:val>
                                            <p:strVal val="#ppt_w"/>
                                          </p:val>
                                        </p:tav>
                                      </p:tavLst>
                                    </p:anim>
                                    <p:anim calcmode="lin" valueType="num">
                                      <p:cBhvr>
                                        <p:cTn id="68" dur="250" fill="hold"/>
                                        <p:tgtEl>
                                          <p:spTgt spid="4"/>
                                        </p:tgtEl>
                                        <p:attrNameLst>
                                          <p:attrName>ppt_h</p:attrName>
                                        </p:attrNameLst>
                                      </p:cBhvr>
                                      <p:tavLst>
                                        <p:tav tm="0">
                                          <p:val>
                                            <p:fltVal val="0"/>
                                          </p:val>
                                        </p:tav>
                                        <p:tav tm="100000">
                                          <p:val>
                                            <p:strVal val="#ppt_h"/>
                                          </p:val>
                                        </p:tav>
                                      </p:tavLst>
                                    </p:anim>
                                    <p:animEffect transition="in" filter="fade">
                                      <p:cBhvr>
                                        <p:cTn id="69" dur="250"/>
                                        <p:tgtEl>
                                          <p:spTgt spid="4"/>
                                        </p:tgtEl>
                                      </p:cBhvr>
                                    </p:animEffect>
                                  </p:childTnLst>
                                </p:cTn>
                              </p:par>
                              <p:par>
                                <p:cTn id="70" presetID="6" presetClass="emph" presetSubtype="0" decel="100000" fill="hold" nodeType="withEffect">
                                  <p:stCondLst>
                                    <p:cond delay="700"/>
                                  </p:stCondLst>
                                  <p:childTnLst>
                                    <p:animScale>
                                      <p:cBhvr>
                                        <p:cTn id="71" dur="250" fill="hold"/>
                                        <p:tgtEl>
                                          <p:spTgt spid="4"/>
                                        </p:tgtEl>
                                      </p:cBhvr>
                                      <p:by x="110000" y="110000"/>
                                    </p:animScale>
                                  </p:childTnLst>
                                </p:cTn>
                              </p:par>
                              <p:par>
                                <p:cTn id="72" presetID="6" presetClass="emph" presetSubtype="0" decel="100000" fill="hold" nodeType="withEffect">
                                  <p:stCondLst>
                                    <p:cond delay="800"/>
                                  </p:stCondLst>
                                  <p:childTnLst>
                                    <p:animScale>
                                      <p:cBhvr>
                                        <p:cTn id="73" dur="250" fill="hold"/>
                                        <p:tgtEl>
                                          <p:spTgt spid="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01696" y="1980483"/>
            <a:ext cx="8714835" cy="672318"/>
          </a:xfrm>
          <a:prstGeom prst="rect">
            <a:avLst/>
          </a:prstGeom>
          <a:solidFill>
            <a:schemeClr val="accent2"/>
          </a:solidFill>
        </p:spPr>
        <p:txBody>
          <a:bodyPr wrap="square" lIns="201695" anchor="ctr">
            <a:noAutofit/>
          </a:bodyPr>
          <a:lstStyle/>
          <a:p>
            <a:pPr defTabSz="685642"/>
            <a:r>
              <a:rPr lang="pl-PL" sz="2401" dirty="0">
                <a:gradFill>
                  <a:gsLst>
                    <a:gs pos="0">
                      <a:srgbClr val="EFEFEF"/>
                    </a:gs>
                    <a:gs pos="100000">
                      <a:srgbClr val="EFEFEF"/>
                    </a:gs>
                  </a:gsLst>
                  <a:lin ang="5400000" scaled="0"/>
                </a:gradFill>
                <a:latin typeface="Segoe UI Light"/>
              </a:rPr>
              <a:t>Potrzeby firm</a:t>
            </a:r>
            <a:endParaRPr lang="en-US" sz="2401" dirty="0">
              <a:gradFill>
                <a:gsLst>
                  <a:gs pos="0">
                    <a:srgbClr val="EFEFEF"/>
                  </a:gs>
                  <a:gs pos="100000">
                    <a:srgbClr val="EFEFEF"/>
                  </a:gs>
                </a:gsLst>
                <a:lin ang="5400000" scaled="0"/>
              </a:gradFill>
              <a:latin typeface="Segoe UI Light"/>
            </a:endParaRPr>
          </a:p>
        </p:txBody>
      </p:sp>
      <p:sp>
        <p:nvSpPr>
          <p:cNvPr id="28" name="Rectangle 27"/>
          <p:cNvSpPr/>
          <p:nvPr/>
        </p:nvSpPr>
        <p:spPr>
          <a:xfrm>
            <a:off x="201696" y="4757453"/>
            <a:ext cx="8714835" cy="672318"/>
          </a:xfrm>
          <a:prstGeom prst="rect">
            <a:avLst/>
          </a:prstGeom>
          <a:solidFill>
            <a:schemeClr val="accent1"/>
          </a:solidFill>
        </p:spPr>
        <p:txBody>
          <a:bodyPr wrap="square" lIns="201695" anchor="ctr">
            <a:noAutofit/>
          </a:bodyPr>
          <a:lstStyle/>
          <a:p>
            <a:pPr defTabSz="685642"/>
            <a:r>
              <a:rPr lang="pl-PL" sz="2401" dirty="0">
                <a:gradFill>
                  <a:gsLst>
                    <a:gs pos="0">
                      <a:srgbClr val="EFEFEF"/>
                    </a:gs>
                    <a:gs pos="100000">
                      <a:srgbClr val="EFEFEF"/>
                    </a:gs>
                  </a:gsLst>
                  <a:lin ang="5400000" scaled="0"/>
                </a:gradFill>
                <a:latin typeface="Segoe UI Light"/>
              </a:rPr>
              <a:t>Microsoft</a:t>
            </a:r>
            <a:endParaRPr lang="en-US" sz="2401" dirty="0">
              <a:gradFill>
                <a:gsLst>
                  <a:gs pos="0">
                    <a:srgbClr val="EFEFEF"/>
                  </a:gs>
                  <a:gs pos="100000">
                    <a:srgbClr val="EFEFEF"/>
                  </a:gs>
                </a:gsLst>
                <a:lin ang="5400000" scaled="0"/>
              </a:gradFill>
              <a:latin typeface="Segoe UI Light"/>
            </a:endParaRPr>
          </a:p>
        </p:txBody>
      </p:sp>
      <p:grpSp>
        <p:nvGrpSpPr>
          <p:cNvPr id="12" name="Group 11"/>
          <p:cNvGrpSpPr/>
          <p:nvPr/>
        </p:nvGrpSpPr>
        <p:grpSpPr>
          <a:xfrm>
            <a:off x="6883886" y="3576665"/>
            <a:ext cx="1944942" cy="1853701"/>
            <a:chOff x="9176123" y="3625837"/>
            <a:chExt cx="2592581" cy="2470958"/>
          </a:xfrm>
        </p:grpSpPr>
        <p:sp>
          <p:nvSpPr>
            <p:cNvPr id="31" name="Rectangle 30"/>
            <p:cNvSpPr/>
            <p:nvPr/>
          </p:nvSpPr>
          <p:spPr bwMode="auto">
            <a:xfrm>
              <a:off x="9176123" y="3625837"/>
              <a:ext cx="2592581" cy="2470163"/>
            </a:xfrm>
            <a:prstGeom prst="rect">
              <a:avLst/>
            </a:prstGeom>
            <a:solidFill>
              <a:srgbClr val="183169"/>
            </a:solidFill>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a:endParaRPr lang="en-US" sz="2353" dirty="0">
                <a:gradFill>
                  <a:gsLst>
                    <a:gs pos="0">
                      <a:srgbClr val="FFFFFF"/>
                    </a:gs>
                    <a:gs pos="100000">
                      <a:srgbClr val="FFFFFF"/>
                    </a:gs>
                  </a:gsLst>
                  <a:lin ang="5400000" scaled="0"/>
                </a:gradFill>
                <a:latin typeface="Segoe UI Light"/>
              </a:endParaRPr>
            </a:p>
          </p:txBody>
        </p:sp>
        <p:sp>
          <p:nvSpPr>
            <p:cNvPr id="63" name="Rectangle 62"/>
            <p:cNvSpPr/>
            <p:nvPr/>
          </p:nvSpPr>
          <p:spPr>
            <a:xfrm>
              <a:off x="9544723" y="5249946"/>
              <a:ext cx="1910711" cy="846849"/>
            </a:xfrm>
            <a:prstGeom prst="rect">
              <a:avLst/>
            </a:prstGeom>
          </p:spPr>
          <p:txBody>
            <a:bodyPr wrap="none">
              <a:spAutoFit/>
            </a:bodyPr>
            <a:lstStyle/>
            <a:p>
              <a:pPr algn="ctr" defTabSz="699264"/>
              <a:r>
                <a:rPr lang="pl-PL" sz="1764" dirty="0">
                  <a:gradFill>
                    <a:gsLst>
                      <a:gs pos="0">
                        <a:srgbClr val="FFFFFF"/>
                      </a:gs>
                      <a:gs pos="100000">
                        <a:srgbClr val="FFFFFF"/>
                      </a:gs>
                    </a:gsLst>
                    <a:lin ang="5400000" scaled="0"/>
                  </a:gradFill>
                  <a:latin typeface="Segoe UI Light"/>
                </a:rPr>
                <a:t>Bezpieczna</a:t>
              </a:r>
              <a:br>
                <a:rPr lang="pl-PL" sz="1764" dirty="0">
                  <a:gradFill>
                    <a:gsLst>
                      <a:gs pos="0">
                        <a:srgbClr val="FFFFFF"/>
                      </a:gs>
                      <a:gs pos="100000">
                        <a:srgbClr val="FFFFFF"/>
                      </a:gs>
                    </a:gsLst>
                    <a:lin ang="5400000" scaled="0"/>
                  </a:gradFill>
                  <a:latin typeface="Segoe UI Light"/>
                </a:rPr>
              </a:br>
              <a:r>
                <a:rPr lang="pl-PL" sz="1764" dirty="0">
                  <a:gradFill>
                    <a:gsLst>
                      <a:gs pos="0">
                        <a:srgbClr val="FFFFFF"/>
                      </a:gs>
                      <a:gs pos="100000">
                        <a:srgbClr val="FFFFFF"/>
                      </a:gs>
                    </a:gsLst>
                    <a:lin ang="5400000" scaled="0"/>
                  </a:gradFill>
                  <a:latin typeface="Segoe UI Light"/>
                </a:rPr>
                <a:t>i niezawodna</a:t>
              </a:r>
              <a:endParaRPr lang="en-US" sz="1764" dirty="0">
                <a:gradFill>
                  <a:gsLst>
                    <a:gs pos="0">
                      <a:srgbClr val="FFFFFF"/>
                    </a:gs>
                    <a:gs pos="100000">
                      <a:srgbClr val="FFFFFF"/>
                    </a:gs>
                  </a:gsLst>
                  <a:lin ang="5400000" scaled="0"/>
                </a:gradFill>
                <a:latin typeface="Segoe UI Light"/>
              </a:endParaRPr>
            </a:p>
          </p:txBody>
        </p:sp>
      </p:grpSp>
      <p:grpSp>
        <p:nvGrpSpPr>
          <p:cNvPr id="16" name="Group 15"/>
          <p:cNvGrpSpPr/>
          <p:nvPr/>
        </p:nvGrpSpPr>
        <p:grpSpPr>
          <a:xfrm>
            <a:off x="6883886" y="1999878"/>
            <a:ext cx="1944942" cy="1568604"/>
            <a:chOff x="9176123" y="1524000"/>
            <a:chExt cx="2592581" cy="2090927"/>
          </a:xfrm>
        </p:grpSpPr>
        <p:sp>
          <p:nvSpPr>
            <p:cNvPr id="21" name="Rectangle 20"/>
            <p:cNvSpPr/>
            <p:nvPr/>
          </p:nvSpPr>
          <p:spPr bwMode="auto">
            <a:xfrm>
              <a:off x="9176123" y="1524000"/>
              <a:ext cx="2592581" cy="2090927"/>
            </a:xfrm>
            <a:prstGeom prst="rect">
              <a:avLst/>
            </a:prstGeom>
            <a:solidFill>
              <a:srgbClr val="183169"/>
            </a:solidFill>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a:endParaRPr lang="en-US" sz="2353" dirty="0">
                <a:gradFill>
                  <a:gsLst>
                    <a:gs pos="0">
                      <a:srgbClr val="FFFFFF"/>
                    </a:gs>
                    <a:gs pos="100000">
                      <a:srgbClr val="FFFFFF"/>
                    </a:gs>
                  </a:gsLst>
                  <a:lin ang="5400000" scaled="0"/>
                </a:gradFill>
                <a:latin typeface="Segoe UI Light"/>
              </a:endParaRPr>
            </a:p>
          </p:txBody>
        </p:sp>
        <p:sp>
          <p:nvSpPr>
            <p:cNvPr id="56" name="Rectangle 55"/>
            <p:cNvSpPr/>
            <p:nvPr/>
          </p:nvSpPr>
          <p:spPr>
            <a:xfrm>
              <a:off x="9318454" y="1747680"/>
              <a:ext cx="2297467" cy="492314"/>
            </a:xfrm>
            <a:prstGeom prst="rect">
              <a:avLst/>
            </a:prstGeom>
          </p:spPr>
          <p:txBody>
            <a:bodyPr wrap="none">
              <a:spAutoFit/>
            </a:bodyPr>
            <a:lstStyle/>
            <a:p>
              <a:pPr algn="ctr" defTabSz="699264"/>
              <a:r>
                <a:rPr lang="pl-PL" dirty="0">
                  <a:gradFill>
                    <a:gsLst>
                      <a:gs pos="0">
                        <a:srgbClr val="FFFFFF"/>
                      </a:gs>
                      <a:gs pos="100000">
                        <a:srgbClr val="FFFFFF"/>
                      </a:gs>
                    </a:gsLst>
                    <a:lin ang="5400000" scaled="0"/>
                  </a:gradFill>
                  <a:latin typeface="Segoe UI Light"/>
                </a:rPr>
                <a:t>Bezpieczeństwo</a:t>
              </a:r>
              <a:endParaRPr lang="en-US" dirty="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6882217" y="2676179"/>
            <a:ext cx="1950195" cy="1937547"/>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ln w="15875">
                  <a:noFill/>
                </a:ln>
                <a:gradFill>
                  <a:gsLst>
                    <a:gs pos="1250">
                      <a:srgbClr val="EFEFEF"/>
                    </a:gs>
                    <a:gs pos="10417">
                      <a:srgbClr val="EFEFEF"/>
                    </a:gs>
                  </a:gsLst>
                  <a:lin ang="5400000" scaled="0"/>
                </a:gradFill>
              </a:endParaRPr>
            </a:p>
          </p:txBody>
        </p:sp>
        <p:sp>
          <p:nvSpPr>
            <p:cNvPr id="25" name="Freeform 164"/>
            <p:cNvSpPr>
              <a:spLocks noEditPoints="1"/>
            </p:cNvSpPr>
            <p:nvPr/>
          </p:nvSpPr>
          <p:spPr bwMode="black">
            <a:xfrm>
              <a:off x="10122491" y="2412774"/>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accent2"/>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nvGrpSpPr>
          <p:cNvPr id="13" name="Group 12"/>
          <p:cNvGrpSpPr/>
          <p:nvPr/>
        </p:nvGrpSpPr>
        <p:grpSpPr>
          <a:xfrm>
            <a:off x="2776211" y="1999878"/>
            <a:ext cx="1944942" cy="1568604"/>
            <a:chOff x="3700650" y="1524000"/>
            <a:chExt cx="2592581" cy="2090927"/>
          </a:xfrm>
        </p:grpSpPr>
        <p:sp>
          <p:nvSpPr>
            <p:cNvPr id="2" name="Rectangle 1"/>
            <p:cNvSpPr/>
            <p:nvPr/>
          </p:nvSpPr>
          <p:spPr bwMode="auto">
            <a:xfrm>
              <a:off x="3700650" y="1524000"/>
              <a:ext cx="2592581" cy="2090927"/>
            </a:xfrm>
            <a:prstGeom prst="rect">
              <a:avLst/>
            </a:prstGeom>
            <a:solidFill>
              <a:srgbClr val="183169"/>
            </a:solidFill>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a:endParaRPr lang="en-US" sz="2353" dirty="0">
                <a:gradFill>
                  <a:gsLst>
                    <a:gs pos="0">
                      <a:srgbClr val="FFFFFF"/>
                    </a:gs>
                    <a:gs pos="100000">
                      <a:srgbClr val="FFFFFF"/>
                    </a:gs>
                  </a:gsLst>
                  <a:lin ang="5400000" scaled="0"/>
                </a:gradFill>
                <a:latin typeface="Segoe UI Light"/>
              </a:endParaRPr>
            </a:p>
          </p:txBody>
        </p:sp>
        <p:sp>
          <p:nvSpPr>
            <p:cNvPr id="54" name="Rectangle 53"/>
            <p:cNvSpPr/>
            <p:nvPr/>
          </p:nvSpPr>
          <p:spPr>
            <a:xfrm>
              <a:off x="4243555" y="1753022"/>
              <a:ext cx="1508995" cy="492314"/>
            </a:xfrm>
            <a:prstGeom prst="rect">
              <a:avLst/>
            </a:prstGeom>
          </p:spPr>
          <p:txBody>
            <a:bodyPr wrap="none">
              <a:spAutoFit/>
            </a:bodyPr>
            <a:lstStyle/>
            <a:p>
              <a:pPr algn="ctr" defTabSz="699264"/>
              <a:r>
                <a:rPr lang="pl-PL" dirty="0">
                  <a:gradFill>
                    <a:gsLst>
                      <a:gs pos="0">
                        <a:srgbClr val="FFFFFF"/>
                      </a:gs>
                      <a:gs pos="100000">
                        <a:srgbClr val="FFFFFF"/>
                      </a:gs>
                    </a:gsLst>
                    <a:lin ang="5400000" scaled="0"/>
                  </a:gradFill>
                  <a:latin typeface="Segoe UI Light"/>
                </a:rPr>
                <a:t>Integracja</a:t>
              </a:r>
              <a:endParaRPr lang="en-US" dirty="0">
                <a:gradFill>
                  <a:gsLst>
                    <a:gs pos="0">
                      <a:srgbClr val="FFFFFF"/>
                    </a:gs>
                    <a:gs pos="100000">
                      <a:srgbClr val="FFFFFF"/>
                    </a:gs>
                  </a:gsLst>
                  <a:lin ang="5400000" scaled="0"/>
                </a:gradFill>
                <a:latin typeface="Segoe UI Light"/>
              </a:endParaRPr>
            </a:p>
          </p:txBody>
        </p:sp>
      </p:grpSp>
      <p:grpSp>
        <p:nvGrpSpPr>
          <p:cNvPr id="15" name="Group 14"/>
          <p:cNvGrpSpPr/>
          <p:nvPr/>
        </p:nvGrpSpPr>
        <p:grpSpPr>
          <a:xfrm>
            <a:off x="4836411" y="1999878"/>
            <a:ext cx="1944942" cy="1568604"/>
            <a:chOff x="6446867" y="1524000"/>
            <a:chExt cx="2592581" cy="2090927"/>
          </a:xfrm>
        </p:grpSpPr>
        <p:sp>
          <p:nvSpPr>
            <p:cNvPr id="17" name="Rectangle 16"/>
            <p:cNvSpPr/>
            <p:nvPr/>
          </p:nvSpPr>
          <p:spPr bwMode="auto">
            <a:xfrm>
              <a:off x="6446867" y="1524000"/>
              <a:ext cx="2592581" cy="2090927"/>
            </a:xfrm>
            <a:prstGeom prst="rect">
              <a:avLst/>
            </a:prstGeom>
            <a:solidFill>
              <a:srgbClr val="183169"/>
            </a:solidFill>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a:endParaRPr lang="en-US" sz="2353" dirty="0">
                <a:gradFill>
                  <a:gsLst>
                    <a:gs pos="0">
                      <a:srgbClr val="FFFFFF"/>
                    </a:gs>
                    <a:gs pos="100000">
                      <a:srgbClr val="FFFFFF"/>
                    </a:gs>
                  </a:gsLst>
                  <a:lin ang="5400000" scaled="0"/>
                </a:gradFill>
                <a:latin typeface="Segoe UI Light"/>
              </a:endParaRPr>
            </a:p>
          </p:txBody>
        </p:sp>
        <p:sp>
          <p:nvSpPr>
            <p:cNvPr id="55" name="Rectangle 54"/>
            <p:cNvSpPr/>
            <p:nvPr/>
          </p:nvSpPr>
          <p:spPr>
            <a:xfrm>
              <a:off x="6466987" y="1750201"/>
              <a:ext cx="2558411" cy="492314"/>
            </a:xfrm>
            <a:prstGeom prst="rect">
              <a:avLst/>
            </a:prstGeom>
          </p:spPr>
          <p:txBody>
            <a:bodyPr wrap="none">
              <a:spAutoFit/>
            </a:bodyPr>
            <a:lstStyle/>
            <a:p>
              <a:pPr algn="ctr" defTabSz="699264"/>
              <a:r>
                <a:rPr lang="pl-PL" dirty="0">
                  <a:gradFill>
                    <a:gsLst>
                      <a:gs pos="0">
                        <a:srgbClr val="FFFFFF"/>
                      </a:gs>
                      <a:gs pos="100000">
                        <a:srgbClr val="FFFFFF"/>
                      </a:gs>
                    </a:gsLst>
                    <a:lin ang="5400000" scaled="0"/>
                  </a:gradFill>
                  <a:latin typeface="Segoe UI Light"/>
                </a:rPr>
                <a:t>Heterogeniczność</a:t>
              </a:r>
              <a:endParaRPr lang="en-US" dirty="0">
                <a:gradFill>
                  <a:gsLst>
                    <a:gs pos="0">
                      <a:srgbClr val="FFFFFF"/>
                    </a:gs>
                    <a:gs pos="100000">
                      <a:srgbClr val="FFFFFF"/>
                    </a:gs>
                  </a:gsLst>
                  <a:lin ang="5400000" scaled="0"/>
                </a:gradFill>
                <a:latin typeface="Segoe UI Light"/>
              </a:endParaRPr>
            </a:p>
          </p:txBody>
        </p:sp>
      </p:grpSp>
      <p:grpSp>
        <p:nvGrpSpPr>
          <p:cNvPr id="9" name="Group 8"/>
          <p:cNvGrpSpPr/>
          <p:nvPr/>
        </p:nvGrpSpPr>
        <p:grpSpPr>
          <a:xfrm>
            <a:off x="2755139" y="3576666"/>
            <a:ext cx="1971245" cy="1853105"/>
            <a:chOff x="3672562" y="3625837"/>
            <a:chExt cx="2627642" cy="2470163"/>
          </a:xfrm>
        </p:grpSpPr>
        <p:sp>
          <p:nvSpPr>
            <p:cNvPr id="34" name="Rectangle 33"/>
            <p:cNvSpPr/>
            <p:nvPr/>
          </p:nvSpPr>
          <p:spPr bwMode="auto">
            <a:xfrm>
              <a:off x="3701796" y="3625837"/>
              <a:ext cx="2592581" cy="2470163"/>
            </a:xfrm>
            <a:prstGeom prst="rect">
              <a:avLst/>
            </a:prstGeom>
            <a:solidFill>
              <a:srgbClr val="183169"/>
            </a:solidFill>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a:endParaRPr lang="en-US" sz="2353" dirty="0">
                <a:gradFill>
                  <a:gsLst>
                    <a:gs pos="0">
                      <a:srgbClr val="FFFFFF"/>
                    </a:gs>
                    <a:gs pos="100000">
                      <a:srgbClr val="FFFFFF"/>
                    </a:gs>
                  </a:gsLst>
                  <a:lin ang="5400000" scaled="0"/>
                </a:gradFill>
                <a:latin typeface="Segoe UI Light"/>
              </a:endParaRPr>
            </a:p>
          </p:txBody>
        </p:sp>
        <p:sp>
          <p:nvSpPr>
            <p:cNvPr id="61" name="Rectangle 60"/>
            <p:cNvSpPr/>
            <p:nvPr/>
          </p:nvSpPr>
          <p:spPr>
            <a:xfrm>
              <a:off x="3672562" y="5284288"/>
              <a:ext cx="2627642" cy="786506"/>
            </a:xfrm>
            <a:prstGeom prst="rect">
              <a:avLst/>
            </a:prstGeom>
          </p:spPr>
          <p:txBody>
            <a:bodyPr wrap="square">
              <a:spAutoFit/>
            </a:bodyPr>
            <a:lstStyle/>
            <a:p>
              <a:pPr algn="ctr" defTabSz="699264"/>
              <a:r>
                <a:rPr lang="pl-PL" sz="1617" dirty="0">
                  <a:gradFill>
                    <a:gsLst>
                      <a:gs pos="0">
                        <a:srgbClr val="FFFFFF"/>
                      </a:gs>
                      <a:gs pos="100000">
                        <a:srgbClr val="FFFFFF"/>
                      </a:gs>
                    </a:gsLst>
                    <a:lin ang="5400000" scaled="0"/>
                  </a:gradFill>
                  <a:latin typeface="Segoe UI Light"/>
                </a:rPr>
                <a:t>Chmura publiczna + Twoje Datacenter</a:t>
              </a:r>
              <a:endParaRPr lang="en-US" sz="1617" dirty="0">
                <a:gradFill>
                  <a:gsLst>
                    <a:gs pos="0">
                      <a:srgbClr val="FFFFFF"/>
                    </a:gs>
                    <a:gs pos="100000">
                      <a:srgbClr val="FFFFFF"/>
                    </a:gs>
                  </a:gsLst>
                  <a:lin ang="5400000" scaled="0"/>
                </a:gradFill>
                <a:latin typeface="Segoe UI Light"/>
              </a:endParaRPr>
            </a:p>
          </p:txBody>
        </p:sp>
      </p:grpSp>
      <p:grpSp>
        <p:nvGrpSpPr>
          <p:cNvPr id="10" name="Group 9"/>
          <p:cNvGrpSpPr/>
          <p:nvPr/>
        </p:nvGrpSpPr>
        <p:grpSpPr>
          <a:xfrm>
            <a:off x="4835669" y="3576666"/>
            <a:ext cx="1944942" cy="1877802"/>
            <a:chOff x="6445879" y="3625837"/>
            <a:chExt cx="2592581" cy="2503084"/>
          </a:xfrm>
        </p:grpSpPr>
        <p:sp>
          <p:nvSpPr>
            <p:cNvPr id="33" name="Rectangle 32"/>
            <p:cNvSpPr/>
            <p:nvPr/>
          </p:nvSpPr>
          <p:spPr bwMode="auto">
            <a:xfrm>
              <a:off x="6445879" y="3625837"/>
              <a:ext cx="2592581" cy="2470163"/>
            </a:xfrm>
            <a:prstGeom prst="rect">
              <a:avLst/>
            </a:prstGeom>
            <a:solidFill>
              <a:srgbClr val="183169"/>
            </a:solidFill>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01695" rIns="0" bIns="34973" numCol="1" rtlCol="0" anchor="t" anchorCtr="0" compatLnSpc="1">
              <a:prstTxWarp prst="textNoShape">
                <a:avLst/>
              </a:prstTxWarp>
            </a:bodyPr>
            <a:lstStyle/>
            <a:p>
              <a:pPr algn="ctr" defTabSz="699264"/>
              <a:endParaRPr lang="en-US" sz="2353" dirty="0">
                <a:gradFill>
                  <a:gsLst>
                    <a:gs pos="0">
                      <a:srgbClr val="FFFFFF"/>
                    </a:gs>
                    <a:gs pos="100000">
                      <a:srgbClr val="FFFFFF"/>
                    </a:gs>
                  </a:gsLst>
                  <a:lin ang="5400000" scaled="0"/>
                </a:gradFill>
                <a:latin typeface="Segoe UI Light"/>
              </a:endParaRPr>
            </a:p>
          </p:txBody>
        </p:sp>
        <p:sp>
          <p:nvSpPr>
            <p:cNvPr id="62" name="Rectangle 61"/>
            <p:cNvSpPr/>
            <p:nvPr/>
          </p:nvSpPr>
          <p:spPr>
            <a:xfrm>
              <a:off x="6668706" y="5282072"/>
              <a:ext cx="2197381" cy="846849"/>
            </a:xfrm>
            <a:prstGeom prst="rect">
              <a:avLst/>
            </a:prstGeom>
          </p:spPr>
          <p:txBody>
            <a:bodyPr wrap="none">
              <a:spAutoFit/>
            </a:bodyPr>
            <a:lstStyle/>
            <a:p>
              <a:pPr algn="ctr" defTabSz="699264"/>
              <a:r>
                <a:rPr lang="pl-PL" sz="1764" dirty="0" err="1">
                  <a:gradFill>
                    <a:gsLst>
                      <a:gs pos="0">
                        <a:srgbClr val="FFFFFF"/>
                      </a:gs>
                      <a:gs pos="100000">
                        <a:srgbClr val="FFFFFF"/>
                      </a:gs>
                    </a:gsLst>
                    <a:lin ang="5400000" scaled="0"/>
                  </a:gradFill>
                  <a:latin typeface="Segoe UI Light"/>
                </a:rPr>
                <a:t>Interoperacyjna</a:t>
              </a:r>
              <a:br>
                <a:rPr lang="pl-PL" sz="1764" dirty="0">
                  <a:gradFill>
                    <a:gsLst>
                      <a:gs pos="0">
                        <a:srgbClr val="FFFFFF"/>
                      </a:gs>
                      <a:gs pos="100000">
                        <a:srgbClr val="FFFFFF"/>
                      </a:gs>
                    </a:gsLst>
                    <a:lin ang="5400000" scaled="0"/>
                  </a:gradFill>
                  <a:latin typeface="Segoe UI Light"/>
                </a:rPr>
              </a:br>
              <a:r>
                <a:rPr lang="pl-PL" sz="1764" dirty="0">
                  <a:gradFill>
                    <a:gsLst>
                      <a:gs pos="0">
                        <a:srgbClr val="FFFFFF"/>
                      </a:gs>
                      <a:gs pos="100000">
                        <a:srgbClr val="FFFFFF"/>
                      </a:gs>
                    </a:gsLst>
                    <a:lin ang="5400000" scaled="0"/>
                  </a:gradFill>
                  <a:latin typeface="Segoe UI Light"/>
                </a:rPr>
                <a:t>i elastyczna</a:t>
              </a:r>
              <a:endParaRPr lang="en-US" sz="1764" dirty="0">
                <a:gradFill>
                  <a:gsLst>
                    <a:gs pos="0">
                      <a:srgbClr val="FFFFFF"/>
                    </a:gs>
                    <a:gs pos="100000">
                      <a:srgbClr val="FFFFFF"/>
                    </a:gs>
                  </a:gsLst>
                  <a:lin ang="5400000" scaled="0"/>
                </a:gradFill>
                <a:latin typeface="Segoe UI Light"/>
              </a:endParaRPr>
            </a:p>
          </p:txBody>
        </p:sp>
      </p:grpSp>
      <p:grpSp>
        <p:nvGrpSpPr>
          <p:cNvPr id="4" name="Group 3"/>
          <p:cNvGrpSpPr/>
          <p:nvPr/>
        </p:nvGrpSpPr>
        <p:grpSpPr>
          <a:xfrm>
            <a:off x="2774544" y="2676179"/>
            <a:ext cx="1951840" cy="1937547"/>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ln w="15875">
                  <a:noFill/>
                </a:ln>
                <a:gradFill>
                  <a:gsLst>
                    <a:gs pos="1250">
                      <a:srgbClr val="EFEFEF"/>
                    </a:gs>
                    <a:gs pos="10417">
                      <a:srgbClr val="EFEFEF"/>
                    </a:gs>
                  </a:gsLst>
                  <a:lin ang="5400000" scaled="0"/>
                </a:gradFill>
              </a:endParaRPr>
            </a:p>
          </p:txBody>
        </p:sp>
        <p:sp>
          <p:nvSpPr>
            <p:cNvPr id="29" name="Freeform 8"/>
            <p:cNvSpPr>
              <a:spLocks noEditPoints="1"/>
            </p:cNvSpPr>
            <p:nvPr/>
          </p:nvSpPr>
          <p:spPr bwMode="auto">
            <a:xfrm>
              <a:off x="4272332" y="2781299"/>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accent2"/>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grpSp>
        <p:nvGrpSpPr>
          <p:cNvPr id="8" name="Group 7"/>
          <p:cNvGrpSpPr/>
          <p:nvPr/>
        </p:nvGrpSpPr>
        <p:grpSpPr>
          <a:xfrm>
            <a:off x="4833100" y="2676179"/>
            <a:ext cx="1949192" cy="1937547"/>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10">
                <a:lnSpc>
                  <a:spcPct val="90000"/>
                </a:lnSpc>
              </a:pPr>
              <a:endParaRPr lang="en-US" sz="1470" spc="-37" dirty="0">
                <a:ln w="15875">
                  <a:noFill/>
                </a:ln>
                <a:gradFill>
                  <a:gsLst>
                    <a:gs pos="1250">
                      <a:srgbClr val="EFEFEF"/>
                    </a:gs>
                    <a:gs pos="10417">
                      <a:srgbClr val="EFEFEF"/>
                    </a:gs>
                  </a:gsLst>
                  <a:lin ang="5400000" scaled="0"/>
                </a:gradFill>
              </a:endParaRPr>
            </a:p>
          </p:txBody>
        </p:sp>
        <p:sp>
          <p:nvSpPr>
            <p:cNvPr id="32" name="Freeform 20"/>
            <p:cNvSpPr>
              <a:spLocks noEditPoints="1"/>
            </p:cNvSpPr>
            <p:nvPr/>
          </p:nvSpPr>
          <p:spPr bwMode="auto">
            <a:xfrm>
              <a:off x="7028186" y="2628899"/>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accent2"/>
            </a:solidFill>
            <a:ln>
              <a:noFill/>
            </a:ln>
          </p:spPr>
          <p:txBody>
            <a:bodyPr vert="horz" wrap="square" lIns="67232" tIns="33616" rIns="67232" bIns="33616" numCol="1" anchor="t" anchorCtr="0" compatLnSpc="1">
              <a:prstTxWarp prst="textNoShape">
                <a:avLst/>
              </a:prstTxWarp>
            </a:bodyPr>
            <a:lstStyle/>
            <a:p>
              <a:pPr defTabSz="685642"/>
              <a:endParaRPr lang="en-US" sz="1323">
                <a:solidFill>
                  <a:srgbClr val="505050"/>
                </a:solidFill>
              </a:endParaRPr>
            </a:p>
          </p:txBody>
        </p:sp>
      </p:grpSp>
      <p:sp>
        <p:nvSpPr>
          <p:cNvPr id="3" name="Title 2"/>
          <p:cNvSpPr>
            <a:spLocks noGrp="1"/>
          </p:cNvSpPr>
          <p:nvPr>
            <p:ph type="title"/>
          </p:nvPr>
        </p:nvSpPr>
        <p:spPr/>
        <p:txBody>
          <a:bodyPr/>
          <a:lstStyle/>
          <a:p>
            <a:r>
              <a:rPr lang="pl-PL" dirty="0"/>
              <a:t>Chmura Microsoft</a:t>
            </a:r>
          </a:p>
        </p:txBody>
      </p:sp>
    </p:spTree>
    <p:extLst>
      <p:ext uri="{BB962C8B-B14F-4D97-AF65-F5344CB8AC3E}">
        <p14:creationId xmlns:p14="http://schemas.microsoft.com/office/powerpoint/2010/main" val="87525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p:cTn id="11" dur="250" fill="hold"/>
                                        <p:tgtEl>
                                          <p:spTgt spid="4"/>
                                        </p:tgtEl>
                                        <p:attrNameLst>
                                          <p:attrName>ppt_w</p:attrName>
                                        </p:attrNameLst>
                                      </p:cBhvr>
                                      <p:tavLst>
                                        <p:tav tm="0">
                                          <p:val>
                                            <p:fltVal val="0"/>
                                          </p:val>
                                        </p:tav>
                                        <p:tav tm="100000">
                                          <p:val>
                                            <p:strVal val="#ppt_w"/>
                                          </p:val>
                                        </p:tav>
                                      </p:tavLst>
                                    </p:anim>
                                    <p:anim calcmode="lin" valueType="num">
                                      <p:cBhvr>
                                        <p:cTn id="12" dur="250" fill="hold"/>
                                        <p:tgtEl>
                                          <p:spTgt spid="4"/>
                                        </p:tgtEl>
                                        <p:attrNameLst>
                                          <p:attrName>ppt_h</p:attrName>
                                        </p:attrNameLst>
                                      </p:cBhvr>
                                      <p:tavLst>
                                        <p:tav tm="0">
                                          <p:val>
                                            <p:fltVal val="0"/>
                                          </p:val>
                                        </p:tav>
                                        <p:tav tm="100000">
                                          <p:val>
                                            <p:strVal val="#ppt_h"/>
                                          </p:val>
                                        </p:tav>
                                      </p:tavLst>
                                    </p:anim>
                                    <p:animEffect transition="in" filter="fade">
                                      <p:cBhvr>
                                        <p:cTn id="13" dur="250"/>
                                        <p:tgtEl>
                                          <p:spTgt spid="4"/>
                                        </p:tgtEl>
                                      </p:cBhvr>
                                    </p:animEffect>
                                  </p:childTnLst>
                                </p:cTn>
                              </p:par>
                              <p:par>
                                <p:cTn id="14" presetID="6" presetClass="emph" presetSubtype="0" decel="100000" fill="hold" nodeType="withEffect">
                                  <p:stCondLst>
                                    <p:cond delay="450"/>
                                  </p:stCondLst>
                                  <p:childTnLst>
                                    <p:animScale>
                                      <p:cBhvr>
                                        <p:cTn id="15" dur="250" fill="hold"/>
                                        <p:tgtEl>
                                          <p:spTgt spid="4"/>
                                        </p:tgtEl>
                                      </p:cBhvr>
                                      <p:by x="110000" y="110000"/>
                                    </p:animScale>
                                  </p:childTnLst>
                                </p:cTn>
                              </p:par>
                              <p:par>
                                <p:cTn id="16" presetID="6" presetClass="emph" presetSubtype="0" decel="100000" fill="hold" nodeType="withEffect">
                                  <p:stCondLst>
                                    <p:cond delay="550"/>
                                  </p:stCondLst>
                                  <p:childTnLst>
                                    <p:animScale>
                                      <p:cBhvr>
                                        <p:cTn id="17" dur="250" fill="hold"/>
                                        <p:tgtEl>
                                          <p:spTgt spid="4"/>
                                        </p:tgtEl>
                                      </p:cBhvr>
                                      <p:by x="91000" y="91000"/>
                                    </p:animScale>
                                  </p:childTnLst>
                                </p:cTn>
                              </p:par>
                              <p:par>
                                <p:cTn id="18" presetID="53" presetClass="entr" presetSubtype="16" fill="hold" nodeType="withEffect">
                                  <p:stCondLst>
                                    <p:cond delay="250"/>
                                  </p:stCondLst>
                                  <p:childTnLst>
                                    <p:set>
                                      <p:cBhvr>
                                        <p:cTn id="19" dur="1" fill="hold">
                                          <p:stCondLst>
                                            <p:cond delay="0"/>
                                          </p:stCondLst>
                                        </p:cTn>
                                        <p:tgtEl>
                                          <p:spTgt spid="8"/>
                                        </p:tgtEl>
                                        <p:attrNameLst>
                                          <p:attrName>style.visibility</p:attrName>
                                        </p:attrNameLst>
                                      </p:cBhvr>
                                      <p:to>
                                        <p:strVal val="visible"/>
                                      </p:to>
                                    </p:set>
                                    <p:anim calcmode="lin" valueType="num">
                                      <p:cBhvr>
                                        <p:cTn id="20" dur="250" fill="hold"/>
                                        <p:tgtEl>
                                          <p:spTgt spid="8"/>
                                        </p:tgtEl>
                                        <p:attrNameLst>
                                          <p:attrName>ppt_w</p:attrName>
                                        </p:attrNameLst>
                                      </p:cBhvr>
                                      <p:tavLst>
                                        <p:tav tm="0">
                                          <p:val>
                                            <p:fltVal val="0"/>
                                          </p:val>
                                        </p:tav>
                                        <p:tav tm="100000">
                                          <p:val>
                                            <p:strVal val="#ppt_w"/>
                                          </p:val>
                                        </p:tav>
                                      </p:tavLst>
                                    </p:anim>
                                    <p:anim calcmode="lin" valueType="num">
                                      <p:cBhvr>
                                        <p:cTn id="21" dur="250" fill="hold"/>
                                        <p:tgtEl>
                                          <p:spTgt spid="8"/>
                                        </p:tgtEl>
                                        <p:attrNameLst>
                                          <p:attrName>ppt_h</p:attrName>
                                        </p:attrNameLst>
                                      </p:cBhvr>
                                      <p:tavLst>
                                        <p:tav tm="0">
                                          <p:val>
                                            <p:fltVal val="0"/>
                                          </p:val>
                                        </p:tav>
                                        <p:tav tm="100000">
                                          <p:val>
                                            <p:strVal val="#ppt_h"/>
                                          </p:val>
                                        </p:tav>
                                      </p:tavLst>
                                    </p:anim>
                                    <p:animEffect transition="in" filter="fade">
                                      <p:cBhvr>
                                        <p:cTn id="22" dur="250"/>
                                        <p:tgtEl>
                                          <p:spTgt spid="8"/>
                                        </p:tgtEl>
                                      </p:cBhvr>
                                    </p:animEffect>
                                  </p:childTnLst>
                                </p:cTn>
                              </p:par>
                              <p:par>
                                <p:cTn id="23" presetID="6" presetClass="emph" presetSubtype="0" decel="100000" fill="hold" nodeType="withEffect">
                                  <p:stCondLst>
                                    <p:cond delay="450"/>
                                  </p:stCondLst>
                                  <p:childTnLst>
                                    <p:animScale>
                                      <p:cBhvr>
                                        <p:cTn id="24" dur="250" fill="hold"/>
                                        <p:tgtEl>
                                          <p:spTgt spid="8"/>
                                        </p:tgtEl>
                                      </p:cBhvr>
                                      <p:by x="110000" y="110000"/>
                                    </p:animScale>
                                  </p:childTnLst>
                                </p:cTn>
                              </p:par>
                              <p:par>
                                <p:cTn id="25" presetID="6" presetClass="emph" presetSubtype="0" decel="100000" fill="hold" nodeType="withEffect">
                                  <p:stCondLst>
                                    <p:cond delay="550"/>
                                  </p:stCondLst>
                                  <p:childTnLst>
                                    <p:animScale>
                                      <p:cBhvr>
                                        <p:cTn id="26" dur="250" fill="hold"/>
                                        <p:tgtEl>
                                          <p:spTgt spid="8"/>
                                        </p:tgtEl>
                                      </p:cBhvr>
                                      <p:by x="91000" y="91000"/>
                                    </p:animScale>
                                  </p:childTnLst>
                                </p:cTn>
                              </p:par>
                              <p:par>
                                <p:cTn id="27" presetID="53" presetClass="entr" presetSubtype="16" fill="hold" nodeType="withEffect">
                                  <p:stCondLst>
                                    <p:cond delay="250"/>
                                  </p:stCondLst>
                                  <p:childTnLst>
                                    <p:set>
                                      <p:cBhvr>
                                        <p:cTn id="28" dur="1" fill="hold">
                                          <p:stCondLst>
                                            <p:cond delay="0"/>
                                          </p:stCondLst>
                                        </p:cTn>
                                        <p:tgtEl>
                                          <p:spTgt spid="6"/>
                                        </p:tgtEl>
                                        <p:attrNameLst>
                                          <p:attrName>style.visibility</p:attrName>
                                        </p:attrNameLst>
                                      </p:cBhvr>
                                      <p:to>
                                        <p:strVal val="visible"/>
                                      </p:to>
                                    </p:set>
                                    <p:anim calcmode="lin" valueType="num">
                                      <p:cBhvr>
                                        <p:cTn id="29" dur="250" fill="hold"/>
                                        <p:tgtEl>
                                          <p:spTgt spid="6"/>
                                        </p:tgtEl>
                                        <p:attrNameLst>
                                          <p:attrName>ppt_w</p:attrName>
                                        </p:attrNameLst>
                                      </p:cBhvr>
                                      <p:tavLst>
                                        <p:tav tm="0">
                                          <p:val>
                                            <p:fltVal val="0"/>
                                          </p:val>
                                        </p:tav>
                                        <p:tav tm="100000">
                                          <p:val>
                                            <p:strVal val="#ppt_w"/>
                                          </p:val>
                                        </p:tav>
                                      </p:tavLst>
                                    </p:anim>
                                    <p:anim calcmode="lin" valueType="num">
                                      <p:cBhvr>
                                        <p:cTn id="30" dur="250" fill="hold"/>
                                        <p:tgtEl>
                                          <p:spTgt spid="6"/>
                                        </p:tgtEl>
                                        <p:attrNameLst>
                                          <p:attrName>ppt_h</p:attrName>
                                        </p:attrNameLst>
                                      </p:cBhvr>
                                      <p:tavLst>
                                        <p:tav tm="0">
                                          <p:val>
                                            <p:fltVal val="0"/>
                                          </p:val>
                                        </p:tav>
                                        <p:tav tm="100000">
                                          <p:val>
                                            <p:strVal val="#ppt_h"/>
                                          </p:val>
                                        </p:tav>
                                      </p:tavLst>
                                    </p:anim>
                                    <p:animEffect transition="in" filter="fade">
                                      <p:cBhvr>
                                        <p:cTn id="31" dur="250"/>
                                        <p:tgtEl>
                                          <p:spTgt spid="6"/>
                                        </p:tgtEl>
                                      </p:cBhvr>
                                    </p:animEffect>
                                  </p:childTnLst>
                                </p:cTn>
                              </p:par>
                              <p:par>
                                <p:cTn id="32" presetID="6" presetClass="emph" presetSubtype="0" decel="100000" fill="hold" nodeType="withEffect">
                                  <p:stCondLst>
                                    <p:cond delay="450"/>
                                  </p:stCondLst>
                                  <p:childTnLst>
                                    <p:animScale>
                                      <p:cBhvr>
                                        <p:cTn id="33" dur="250" fill="hold"/>
                                        <p:tgtEl>
                                          <p:spTgt spid="6"/>
                                        </p:tgtEl>
                                      </p:cBhvr>
                                      <p:by x="110000" y="110000"/>
                                    </p:animScale>
                                  </p:childTnLst>
                                </p:cTn>
                              </p:par>
                              <p:par>
                                <p:cTn id="34" presetID="6" presetClass="emph" presetSubtype="0" decel="100000" fill="hold" nodeType="withEffect">
                                  <p:stCondLst>
                                    <p:cond delay="550"/>
                                  </p:stCondLst>
                                  <p:childTnLst>
                                    <p:animScale>
                                      <p:cBhvr>
                                        <p:cTn id="35" dur="250" fill="hold"/>
                                        <p:tgtEl>
                                          <p:spTgt spid="6"/>
                                        </p:tgtEl>
                                      </p:cBhvr>
                                      <p:by x="91000" y="91000"/>
                                    </p:animScale>
                                  </p:childTnLst>
                                </p:cTn>
                              </p:par>
                            </p:childTnLst>
                          </p:cTn>
                        </p:par>
                        <p:par>
                          <p:cTn id="36" fill="hold">
                            <p:stCondLst>
                              <p:cond delay="800"/>
                            </p:stCondLst>
                            <p:childTnLst>
                              <p:par>
                                <p:cTn id="37" presetID="2" presetClass="entr" presetSubtype="1"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0-#ppt_w/2"/>
                                          </p:val>
                                        </p:tav>
                                        <p:tav tm="100000">
                                          <p:val>
                                            <p:strVal val="#ppt_x"/>
                                          </p:val>
                                        </p:tav>
                                      </p:tavLst>
                                    </p:anim>
                                    <p:anim calcmode="lin" valueType="num">
                                      <p:cBhvr additive="base">
                                        <p:cTn id="5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additive="base">
                                        <p:cTn id="65" dur="500" fill="hold"/>
                                        <p:tgtEl>
                                          <p:spTgt spid="10"/>
                                        </p:tgtEl>
                                        <p:attrNameLst>
                                          <p:attrName>ppt_x</p:attrName>
                                        </p:attrNameLst>
                                      </p:cBhvr>
                                      <p:tavLst>
                                        <p:tav tm="0">
                                          <p:val>
                                            <p:strVal val="#ppt_x"/>
                                          </p:val>
                                        </p:tav>
                                        <p:tav tm="100000">
                                          <p:val>
                                            <p:strVal val="#ppt_x"/>
                                          </p:val>
                                        </p:tav>
                                      </p:tavLst>
                                    </p:anim>
                                    <p:anim calcmode="lin" valueType="num">
                                      <p:cBhvr additive="base">
                                        <p:cTn id="6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Podsumowanie</a:t>
            </a:r>
            <a:endParaRPr lang="en-US" dirty="0"/>
          </a:p>
        </p:txBody>
      </p:sp>
      <p:pic>
        <p:nvPicPr>
          <p:cNvPr id="5" name="Picture 11" descr="C:\Users\gianpc\AppData\Local\Microsoft\Windows\Temporary Internet Files\Content.IE5\JIKXQZTX\MPj04387190000[1].jpg"/>
          <p:cNvPicPr>
            <a:picLocks noChangeAspect="1" noChangeArrowheads="1"/>
          </p:cNvPicPr>
          <p:nvPr/>
        </p:nvPicPr>
        <p:blipFill>
          <a:blip r:embed="rId3" cstate="print"/>
          <a:srcRect l="7500" t="28333" b="10000"/>
          <a:stretch>
            <a:fillRect/>
          </a:stretch>
        </p:blipFill>
        <p:spPr bwMode="auto">
          <a:xfrm>
            <a:off x="533400" y="1556792"/>
            <a:ext cx="3947160" cy="2631440"/>
          </a:xfrm>
          <a:prstGeom prst="rect">
            <a:avLst/>
          </a:prstGeom>
          <a:noFill/>
        </p:spPr>
      </p:pic>
      <p:pic>
        <p:nvPicPr>
          <p:cNvPr id="8" name="Picture 8" descr="C:\Users\gianpc\AppData\Local\Microsoft\Windows\Temporary Internet Files\Content.IE5\S4RHOBJS\MPj04019060000[1].jpg"/>
          <p:cNvPicPr>
            <a:picLocks noChangeAspect="1" noChangeArrowheads="1"/>
          </p:cNvPicPr>
          <p:nvPr/>
        </p:nvPicPr>
        <p:blipFill>
          <a:blip r:embed="rId4" cstate="print"/>
          <a:srcRect/>
          <a:stretch>
            <a:fillRect/>
          </a:stretch>
        </p:blipFill>
        <p:spPr bwMode="auto">
          <a:xfrm>
            <a:off x="4724400" y="1556792"/>
            <a:ext cx="3962400" cy="2640568"/>
          </a:xfrm>
          <a:prstGeom prst="rect">
            <a:avLst/>
          </a:prstGeom>
          <a:noFill/>
        </p:spPr>
      </p:pic>
      <p:sp>
        <p:nvSpPr>
          <p:cNvPr id="9" name="Title 1"/>
          <p:cNvSpPr txBox="1">
            <a:spLocks/>
          </p:cNvSpPr>
          <p:nvPr/>
        </p:nvSpPr>
        <p:spPr>
          <a:xfrm>
            <a:off x="609600" y="4680992"/>
            <a:ext cx="82296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l-PL" sz="3600" b="0" i="0" u="none" strike="noStrike" kern="1200" cap="none" spc="0" normalizeH="0" baseline="0" noProof="0" dirty="0">
                <a:ln>
                  <a:noFill/>
                </a:ln>
                <a:solidFill>
                  <a:schemeClr val="tx1"/>
                </a:solidFill>
                <a:effectLst/>
                <a:uLnTx/>
                <a:uFillTx/>
                <a:latin typeface="+mn-lt"/>
                <a:ea typeface="+mj-ea"/>
                <a:cs typeface="+mj-cs"/>
              </a:rPr>
              <a:t>To nie jest „zastąpienie”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pl-PL" sz="3600" b="0" i="0" u="none" strike="noStrike" kern="1200" cap="none" spc="0" normalizeH="0" noProof="0" dirty="0">
                <a:ln>
                  <a:noFill/>
                </a:ln>
                <a:solidFill>
                  <a:schemeClr val="tx1"/>
                </a:solidFill>
                <a:effectLst/>
                <a:uLnTx/>
                <a:uFillTx/>
                <a:latin typeface="+mn-lt"/>
                <a:ea typeface="+mj-ea"/>
                <a:cs typeface="+mj-cs"/>
              </a:rPr>
              <a:t>Każde rozwiązanie ma swoje miejsce</a:t>
            </a:r>
            <a:endParaRPr kumimoji="0" lang="en-US" sz="3600" b="1" i="0" u="none" strike="noStrike" kern="1200" cap="none" spc="0" normalizeH="0" baseline="0" noProof="0" dirty="0">
              <a:ln>
                <a:noFill/>
              </a:ln>
              <a:solidFill>
                <a:srgbClr val="00B050"/>
              </a:solidFill>
              <a:effectLst/>
              <a:uLnTx/>
              <a:uFillTx/>
              <a:latin typeface="+mn-lt"/>
              <a:ea typeface="+mj-ea"/>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C:\Users\gianpc\AppData\Local\Microsoft\Windows\Temporary Internet Files\Content.IE5\S4RHOBJS\MPj04019060000[1].jpg"/>
          <p:cNvPicPr>
            <a:picLocks noChangeAspect="1" noChangeArrowheads="1"/>
          </p:cNvPicPr>
          <p:nvPr/>
        </p:nvPicPr>
        <p:blipFill>
          <a:blip r:embed="rId2" cstate="print">
            <a:clrChange>
              <a:clrFrom>
                <a:srgbClr val="FFFFFF"/>
              </a:clrFrom>
              <a:clrTo>
                <a:srgbClr val="FFFFFF">
                  <a:alpha val="0"/>
                </a:srgbClr>
              </a:clrTo>
            </a:clrChange>
          </a:blip>
          <a:stretch>
            <a:fillRect/>
          </a:stretch>
        </p:blipFill>
        <p:spPr bwMode="auto">
          <a:xfrm>
            <a:off x="1142976" y="1340768"/>
            <a:ext cx="6786610" cy="4524408"/>
          </a:xfrm>
          <a:prstGeom prst="rect">
            <a:avLst/>
          </a:prstGeom>
          <a:noFill/>
          <a:ln>
            <a:noFill/>
          </a:ln>
        </p:spPr>
      </p:pic>
      <p:sp>
        <p:nvSpPr>
          <p:cNvPr id="2" name="Title 1"/>
          <p:cNvSpPr>
            <a:spLocks noGrp="1"/>
          </p:cNvSpPr>
          <p:nvPr>
            <p:ph type="title"/>
          </p:nvPr>
        </p:nvSpPr>
        <p:spPr/>
        <p:txBody>
          <a:bodyPr/>
          <a:lstStyle/>
          <a:p>
            <a:r>
              <a:rPr lang="pl-PL" dirty="0"/>
              <a:t>A chmura pozwala jeszcze na</a:t>
            </a:r>
          </a:p>
        </p:txBody>
      </p:sp>
      <p:pic>
        <p:nvPicPr>
          <p:cNvPr id="4" name="Picture 11" descr="C:\Users\gianpc\AppData\Local\Microsoft\Windows\Temporary Internet Files\Content.IE5\JIKXQZTX\MPj04387190000[1].jpg"/>
          <p:cNvPicPr>
            <a:picLocks noChangeAspect="1" noChangeArrowheads="1"/>
          </p:cNvPicPr>
          <p:nvPr/>
        </p:nvPicPr>
        <p:blipFill>
          <a:blip r:embed="rId3" cstate="print">
            <a:clrChange>
              <a:clrFrom>
                <a:srgbClr val="FFFFFF"/>
              </a:clrFrom>
              <a:clrTo>
                <a:srgbClr val="FFFFFF">
                  <a:alpha val="0"/>
                </a:srgbClr>
              </a:clrTo>
            </a:clrChange>
          </a:blip>
          <a:stretch>
            <a:fillRect/>
          </a:stretch>
        </p:blipFill>
        <p:spPr bwMode="auto">
          <a:xfrm rot="179704" flipH="1">
            <a:off x="5534133" y="2955692"/>
            <a:ext cx="1314414" cy="13144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A20C-9FA5-4EE8-BD4C-2C0FC1D53BFF}"/>
              </a:ext>
            </a:extLst>
          </p:cNvPr>
          <p:cNvSpPr>
            <a:spLocks noGrp="1"/>
          </p:cNvSpPr>
          <p:nvPr>
            <p:ph type="title"/>
          </p:nvPr>
        </p:nvSpPr>
        <p:spPr/>
        <p:txBody>
          <a:bodyPr/>
          <a:lstStyle/>
          <a:p>
            <a:r>
              <a:rPr lang="pl-PL" dirty="0"/>
              <a:t>Rodzaje chmur</a:t>
            </a:r>
            <a:endParaRPr lang="en-US" dirty="0"/>
          </a:p>
        </p:txBody>
      </p:sp>
      <p:sp>
        <p:nvSpPr>
          <p:cNvPr id="3" name="Text Placeholder 2">
            <a:extLst>
              <a:ext uri="{FF2B5EF4-FFF2-40B4-BE49-F238E27FC236}">
                <a16:creationId xmlns:a16="http://schemas.microsoft.com/office/drawing/2014/main" id="{D34E1D38-A0C5-4A7C-A6F8-74BF9290B79A}"/>
              </a:ext>
            </a:extLst>
          </p:cNvPr>
          <p:cNvSpPr>
            <a:spLocks noGrp="1"/>
          </p:cNvSpPr>
          <p:nvPr>
            <p:ph type="body" idx="1"/>
          </p:nvPr>
        </p:nvSpPr>
        <p:spPr/>
        <p:txBody>
          <a:bodyPr/>
          <a:lstStyle/>
          <a:p>
            <a:r>
              <a:rPr lang="pl-PL" dirty="0"/>
              <a:t>Charakterystyka i różnice między nimi</a:t>
            </a:r>
            <a:endParaRPr lang="en-US" dirty="0"/>
          </a:p>
        </p:txBody>
      </p:sp>
    </p:spTree>
    <p:extLst>
      <p:ext uri="{BB962C8B-B14F-4D97-AF65-F5344CB8AC3E}">
        <p14:creationId xmlns:p14="http://schemas.microsoft.com/office/powerpoint/2010/main" val="2610816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252A-E4FF-4254-806B-A8DBEE18D454}"/>
              </a:ext>
            </a:extLst>
          </p:cNvPr>
          <p:cNvSpPr>
            <a:spLocks noGrp="1"/>
          </p:cNvSpPr>
          <p:nvPr>
            <p:ph type="title"/>
          </p:nvPr>
        </p:nvSpPr>
        <p:spPr/>
        <p:txBody>
          <a:bodyPr/>
          <a:lstStyle/>
          <a:p>
            <a:r>
              <a:rPr lang="pl-PL" dirty="0"/>
              <a:t>O czym opowiem</a:t>
            </a:r>
            <a:endParaRPr lang="en-US" dirty="0"/>
          </a:p>
        </p:txBody>
      </p:sp>
      <p:sp>
        <p:nvSpPr>
          <p:cNvPr id="3" name="Content Placeholder 2">
            <a:extLst>
              <a:ext uri="{FF2B5EF4-FFF2-40B4-BE49-F238E27FC236}">
                <a16:creationId xmlns:a16="http://schemas.microsoft.com/office/drawing/2014/main" id="{EF61C644-12CB-4967-B2C1-61D4810D209F}"/>
              </a:ext>
            </a:extLst>
          </p:cNvPr>
          <p:cNvSpPr>
            <a:spLocks noGrp="1"/>
          </p:cNvSpPr>
          <p:nvPr>
            <p:ph idx="1"/>
          </p:nvPr>
        </p:nvSpPr>
        <p:spPr/>
        <p:txBody>
          <a:bodyPr/>
          <a:lstStyle/>
          <a:p>
            <a:r>
              <a:rPr lang="pl-PL" dirty="0"/>
              <a:t>Chmury publiczne i prywatne</a:t>
            </a:r>
          </a:p>
          <a:p>
            <a:r>
              <a:rPr lang="pl-PL" dirty="0"/>
              <a:t>Odmiany chmury (IaaS, PaaS, SaaS)</a:t>
            </a:r>
          </a:p>
          <a:p>
            <a:r>
              <a:rPr lang="pl-PL" dirty="0"/>
              <a:t>Odpowiedzialność w chmurze</a:t>
            </a:r>
          </a:p>
          <a:p>
            <a:r>
              <a:rPr lang="pl-PL" dirty="0"/>
              <a:t>Co wybrać</a:t>
            </a:r>
          </a:p>
          <a:p>
            <a:r>
              <a:rPr lang="pl-PL" dirty="0"/>
              <a:t>Chmura hybrydowa</a:t>
            </a:r>
            <a:endParaRPr lang="en-US" dirty="0"/>
          </a:p>
        </p:txBody>
      </p:sp>
    </p:spTree>
    <p:extLst>
      <p:ext uri="{BB962C8B-B14F-4D97-AF65-F5344CB8AC3E}">
        <p14:creationId xmlns:p14="http://schemas.microsoft.com/office/powerpoint/2010/main" val="2291901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11560" y="3204096"/>
            <a:ext cx="8280920" cy="2745184"/>
          </a:xfrm>
          <a:prstGeom prst="roundRect">
            <a:avLst/>
          </a:prstGeom>
          <a:solidFill>
            <a:srgbClr val="1831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Freeform 9"/>
          <p:cNvSpPr>
            <a:spLocks/>
          </p:cNvSpPr>
          <p:nvPr/>
        </p:nvSpPr>
        <p:spPr bwMode="auto">
          <a:xfrm>
            <a:off x="5715000" y="620688"/>
            <a:ext cx="3018923" cy="1302544"/>
          </a:xfrm>
          <a:custGeom>
            <a:avLst/>
            <a:gdLst/>
            <a:ahLst/>
            <a:cxnLst>
              <a:cxn ang="0">
                <a:pos x="337" y="272"/>
              </a:cxn>
              <a:cxn ang="0">
                <a:pos x="309" y="258"/>
              </a:cxn>
              <a:cxn ang="0">
                <a:pos x="285" y="263"/>
              </a:cxn>
              <a:cxn ang="0">
                <a:pos x="268" y="254"/>
              </a:cxn>
              <a:cxn ang="0">
                <a:pos x="251" y="264"/>
              </a:cxn>
              <a:cxn ang="0">
                <a:pos x="213" y="263"/>
              </a:cxn>
              <a:cxn ang="0">
                <a:pos x="132" y="260"/>
              </a:cxn>
              <a:cxn ang="0">
                <a:pos x="106" y="272"/>
              </a:cxn>
              <a:cxn ang="0">
                <a:pos x="57" y="260"/>
              </a:cxn>
              <a:cxn ang="0">
                <a:pos x="48" y="258"/>
              </a:cxn>
              <a:cxn ang="0">
                <a:pos x="11" y="197"/>
              </a:cxn>
              <a:cxn ang="0">
                <a:pos x="26" y="188"/>
              </a:cxn>
              <a:cxn ang="0">
                <a:pos x="60" y="157"/>
              </a:cxn>
              <a:cxn ang="0">
                <a:pos x="66" y="154"/>
              </a:cxn>
              <a:cxn ang="0">
                <a:pos x="98" y="136"/>
              </a:cxn>
              <a:cxn ang="0">
                <a:pos x="105" y="132"/>
              </a:cxn>
              <a:cxn ang="0">
                <a:pos x="123" y="116"/>
              </a:cxn>
              <a:cxn ang="0">
                <a:pos x="124" y="88"/>
              </a:cxn>
              <a:cxn ang="0">
                <a:pos x="135" y="78"/>
              </a:cxn>
              <a:cxn ang="0">
                <a:pos x="153" y="39"/>
              </a:cxn>
              <a:cxn ang="0">
                <a:pos x="170" y="29"/>
              </a:cxn>
              <a:cxn ang="0">
                <a:pos x="203" y="19"/>
              </a:cxn>
              <a:cxn ang="0">
                <a:pos x="222" y="35"/>
              </a:cxn>
              <a:cxn ang="0">
                <a:pos x="242" y="57"/>
              </a:cxn>
              <a:cxn ang="0">
                <a:pos x="276" y="43"/>
              </a:cxn>
              <a:cxn ang="0">
                <a:pos x="301" y="12"/>
              </a:cxn>
              <a:cxn ang="0">
                <a:pos x="321" y="12"/>
              </a:cxn>
              <a:cxn ang="0">
                <a:pos x="333" y="18"/>
              </a:cxn>
              <a:cxn ang="0">
                <a:pos x="401" y="25"/>
              </a:cxn>
              <a:cxn ang="0">
                <a:pos x="409" y="31"/>
              </a:cxn>
              <a:cxn ang="0">
                <a:pos x="441" y="66"/>
              </a:cxn>
              <a:cxn ang="0">
                <a:pos x="444" y="66"/>
              </a:cxn>
              <a:cxn ang="0">
                <a:pos x="518" y="70"/>
              </a:cxn>
              <a:cxn ang="0">
                <a:pos x="534" y="100"/>
              </a:cxn>
              <a:cxn ang="0">
                <a:pos x="533" y="106"/>
              </a:cxn>
              <a:cxn ang="0">
                <a:pos x="554" y="124"/>
              </a:cxn>
              <a:cxn ang="0">
                <a:pos x="559" y="126"/>
              </a:cxn>
              <a:cxn ang="0">
                <a:pos x="581" y="129"/>
              </a:cxn>
              <a:cxn ang="0">
                <a:pos x="631" y="146"/>
              </a:cxn>
              <a:cxn ang="0">
                <a:pos x="634" y="165"/>
              </a:cxn>
              <a:cxn ang="0">
                <a:pos x="636" y="199"/>
              </a:cxn>
              <a:cxn ang="0">
                <a:pos x="634" y="207"/>
              </a:cxn>
              <a:cxn ang="0">
                <a:pos x="569" y="255"/>
              </a:cxn>
              <a:cxn ang="0">
                <a:pos x="523" y="273"/>
              </a:cxn>
              <a:cxn ang="0">
                <a:pos x="475" y="263"/>
              </a:cxn>
              <a:cxn ang="0">
                <a:pos x="453" y="274"/>
              </a:cxn>
              <a:cxn ang="0">
                <a:pos x="401" y="261"/>
              </a:cxn>
              <a:cxn ang="0">
                <a:pos x="377" y="276"/>
              </a:cxn>
            </a:cxnLst>
            <a:rect l="0" t="0" r="r" b="b"/>
            <a:pathLst>
              <a:path w="644" h="277">
                <a:moveTo>
                  <a:pt x="353" y="276"/>
                </a:moveTo>
                <a:cubicBezTo>
                  <a:pt x="348" y="275"/>
                  <a:pt x="342" y="274"/>
                  <a:pt x="337" y="272"/>
                </a:cubicBezTo>
                <a:cubicBezTo>
                  <a:pt x="331" y="270"/>
                  <a:pt x="319" y="264"/>
                  <a:pt x="314" y="261"/>
                </a:cubicBezTo>
                <a:cubicBezTo>
                  <a:pt x="312" y="260"/>
                  <a:pt x="311" y="259"/>
                  <a:pt x="309" y="258"/>
                </a:cubicBezTo>
                <a:cubicBezTo>
                  <a:pt x="308" y="259"/>
                  <a:pt x="307" y="260"/>
                  <a:pt x="306" y="260"/>
                </a:cubicBezTo>
                <a:cubicBezTo>
                  <a:pt x="299" y="264"/>
                  <a:pt x="292" y="265"/>
                  <a:pt x="285" y="263"/>
                </a:cubicBezTo>
                <a:cubicBezTo>
                  <a:pt x="281" y="262"/>
                  <a:pt x="274" y="259"/>
                  <a:pt x="271" y="256"/>
                </a:cubicBezTo>
                <a:cubicBezTo>
                  <a:pt x="270" y="255"/>
                  <a:pt x="269" y="254"/>
                  <a:pt x="268" y="254"/>
                </a:cubicBezTo>
                <a:cubicBezTo>
                  <a:pt x="267" y="255"/>
                  <a:pt x="266" y="255"/>
                  <a:pt x="265" y="256"/>
                </a:cubicBezTo>
                <a:cubicBezTo>
                  <a:pt x="262" y="259"/>
                  <a:pt x="256" y="262"/>
                  <a:pt x="251" y="264"/>
                </a:cubicBezTo>
                <a:cubicBezTo>
                  <a:pt x="243" y="266"/>
                  <a:pt x="228" y="265"/>
                  <a:pt x="218" y="262"/>
                </a:cubicBezTo>
                <a:cubicBezTo>
                  <a:pt x="216" y="261"/>
                  <a:pt x="216" y="261"/>
                  <a:pt x="213" y="263"/>
                </a:cubicBezTo>
                <a:cubicBezTo>
                  <a:pt x="193" y="277"/>
                  <a:pt x="165" y="277"/>
                  <a:pt x="138" y="263"/>
                </a:cubicBezTo>
                <a:cubicBezTo>
                  <a:pt x="135" y="262"/>
                  <a:pt x="132" y="260"/>
                  <a:pt x="132" y="260"/>
                </a:cubicBezTo>
                <a:cubicBezTo>
                  <a:pt x="131" y="259"/>
                  <a:pt x="130" y="260"/>
                  <a:pt x="127" y="262"/>
                </a:cubicBezTo>
                <a:cubicBezTo>
                  <a:pt x="121" y="267"/>
                  <a:pt x="114" y="270"/>
                  <a:pt x="106" y="272"/>
                </a:cubicBezTo>
                <a:cubicBezTo>
                  <a:pt x="101" y="273"/>
                  <a:pt x="91" y="273"/>
                  <a:pt x="86" y="272"/>
                </a:cubicBezTo>
                <a:cubicBezTo>
                  <a:pt x="77" y="270"/>
                  <a:pt x="66" y="265"/>
                  <a:pt x="57" y="260"/>
                </a:cubicBezTo>
                <a:cubicBezTo>
                  <a:pt x="56" y="259"/>
                  <a:pt x="55" y="258"/>
                  <a:pt x="53" y="257"/>
                </a:cubicBezTo>
                <a:cubicBezTo>
                  <a:pt x="52" y="257"/>
                  <a:pt x="50" y="257"/>
                  <a:pt x="48" y="258"/>
                </a:cubicBezTo>
                <a:cubicBezTo>
                  <a:pt x="38" y="259"/>
                  <a:pt x="27" y="256"/>
                  <a:pt x="19" y="249"/>
                </a:cubicBezTo>
                <a:cubicBezTo>
                  <a:pt x="4" y="237"/>
                  <a:pt x="0" y="210"/>
                  <a:pt x="11" y="197"/>
                </a:cubicBezTo>
                <a:cubicBezTo>
                  <a:pt x="14" y="194"/>
                  <a:pt x="20" y="191"/>
                  <a:pt x="25" y="191"/>
                </a:cubicBezTo>
                <a:cubicBezTo>
                  <a:pt x="26" y="191"/>
                  <a:pt x="26" y="190"/>
                  <a:pt x="26" y="188"/>
                </a:cubicBezTo>
                <a:cubicBezTo>
                  <a:pt x="26" y="183"/>
                  <a:pt x="27" y="178"/>
                  <a:pt x="29" y="174"/>
                </a:cubicBezTo>
                <a:cubicBezTo>
                  <a:pt x="34" y="164"/>
                  <a:pt x="45" y="158"/>
                  <a:pt x="60" y="157"/>
                </a:cubicBezTo>
                <a:cubicBezTo>
                  <a:pt x="61" y="157"/>
                  <a:pt x="63" y="157"/>
                  <a:pt x="65" y="157"/>
                </a:cubicBezTo>
                <a:cubicBezTo>
                  <a:pt x="65" y="156"/>
                  <a:pt x="66" y="155"/>
                  <a:pt x="66" y="154"/>
                </a:cubicBezTo>
                <a:cubicBezTo>
                  <a:pt x="70" y="148"/>
                  <a:pt x="76" y="141"/>
                  <a:pt x="82" y="138"/>
                </a:cubicBezTo>
                <a:cubicBezTo>
                  <a:pt x="87" y="136"/>
                  <a:pt x="91" y="135"/>
                  <a:pt x="98" y="136"/>
                </a:cubicBezTo>
                <a:cubicBezTo>
                  <a:pt x="99" y="136"/>
                  <a:pt x="101" y="136"/>
                  <a:pt x="103" y="136"/>
                </a:cubicBezTo>
                <a:cubicBezTo>
                  <a:pt x="104" y="134"/>
                  <a:pt x="105" y="133"/>
                  <a:pt x="105" y="132"/>
                </a:cubicBezTo>
                <a:cubicBezTo>
                  <a:pt x="109" y="125"/>
                  <a:pt x="115" y="118"/>
                  <a:pt x="121" y="116"/>
                </a:cubicBezTo>
                <a:cubicBezTo>
                  <a:pt x="122" y="116"/>
                  <a:pt x="123" y="116"/>
                  <a:pt x="123" y="116"/>
                </a:cubicBezTo>
                <a:cubicBezTo>
                  <a:pt x="123" y="116"/>
                  <a:pt x="123" y="114"/>
                  <a:pt x="122" y="111"/>
                </a:cubicBezTo>
                <a:cubicBezTo>
                  <a:pt x="120" y="103"/>
                  <a:pt x="121" y="94"/>
                  <a:pt x="124" y="88"/>
                </a:cubicBezTo>
                <a:cubicBezTo>
                  <a:pt x="125" y="85"/>
                  <a:pt x="130" y="81"/>
                  <a:pt x="132" y="79"/>
                </a:cubicBezTo>
                <a:cubicBezTo>
                  <a:pt x="133" y="79"/>
                  <a:pt x="134" y="79"/>
                  <a:pt x="135" y="78"/>
                </a:cubicBezTo>
                <a:cubicBezTo>
                  <a:pt x="135" y="76"/>
                  <a:pt x="135" y="75"/>
                  <a:pt x="135" y="73"/>
                </a:cubicBezTo>
                <a:cubicBezTo>
                  <a:pt x="136" y="58"/>
                  <a:pt x="142" y="46"/>
                  <a:pt x="153" y="39"/>
                </a:cubicBezTo>
                <a:cubicBezTo>
                  <a:pt x="157" y="36"/>
                  <a:pt x="162" y="33"/>
                  <a:pt x="166" y="32"/>
                </a:cubicBezTo>
                <a:cubicBezTo>
                  <a:pt x="168" y="31"/>
                  <a:pt x="169" y="31"/>
                  <a:pt x="170" y="29"/>
                </a:cubicBezTo>
                <a:cubicBezTo>
                  <a:pt x="175" y="23"/>
                  <a:pt x="185" y="18"/>
                  <a:pt x="195" y="18"/>
                </a:cubicBezTo>
                <a:cubicBezTo>
                  <a:pt x="198" y="18"/>
                  <a:pt x="202" y="19"/>
                  <a:pt x="203" y="19"/>
                </a:cubicBezTo>
                <a:cubicBezTo>
                  <a:pt x="210" y="21"/>
                  <a:pt x="215" y="25"/>
                  <a:pt x="218" y="31"/>
                </a:cubicBezTo>
                <a:cubicBezTo>
                  <a:pt x="219" y="34"/>
                  <a:pt x="220" y="35"/>
                  <a:pt x="222" y="35"/>
                </a:cubicBezTo>
                <a:cubicBezTo>
                  <a:pt x="230" y="37"/>
                  <a:pt x="237" y="44"/>
                  <a:pt x="240" y="53"/>
                </a:cubicBezTo>
                <a:cubicBezTo>
                  <a:pt x="241" y="55"/>
                  <a:pt x="241" y="57"/>
                  <a:pt x="242" y="57"/>
                </a:cubicBezTo>
                <a:cubicBezTo>
                  <a:pt x="242" y="57"/>
                  <a:pt x="243" y="56"/>
                  <a:pt x="244" y="55"/>
                </a:cubicBezTo>
                <a:cubicBezTo>
                  <a:pt x="252" y="49"/>
                  <a:pt x="265" y="44"/>
                  <a:pt x="276" y="43"/>
                </a:cubicBezTo>
                <a:cubicBezTo>
                  <a:pt x="282" y="42"/>
                  <a:pt x="282" y="43"/>
                  <a:pt x="282" y="38"/>
                </a:cubicBezTo>
                <a:cubicBezTo>
                  <a:pt x="281" y="27"/>
                  <a:pt x="289" y="16"/>
                  <a:pt x="301" y="12"/>
                </a:cubicBezTo>
                <a:cubicBezTo>
                  <a:pt x="304" y="11"/>
                  <a:pt x="306" y="10"/>
                  <a:pt x="311" y="10"/>
                </a:cubicBezTo>
                <a:cubicBezTo>
                  <a:pt x="316" y="10"/>
                  <a:pt x="317" y="10"/>
                  <a:pt x="321" y="12"/>
                </a:cubicBezTo>
                <a:cubicBezTo>
                  <a:pt x="324" y="13"/>
                  <a:pt x="327" y="14"/>
                  <a:pt x="329" y="16"/>
                </a:cubicBezTo>
                <a:cubicBezTo>
                  <a:pt x="330" y="17"/>
                  <a:pt x="332" y="18"/>
                  <a:pt x="333" y="18"/>
                </a:cubicBezTo>
                <a:cubicBezTo>
                  <a:pt x="335" y="17"/>
                  <a:pt x="336" y="16"/>
                  <a:pt x="338" y="15"/>
                </a:cubicBezTo>
                <a:cubicBezTo>
                  <a:pt x="362" y="0"/>
                  <a:pt x="385" y="4"/>
                  <a:pt x="401" y="25"/>
                </a:cubicBezTo>
                <a:cubicBezTo>
                  <a:pt x="403" y="27"/>
                  <a:pt x="404" y="29"/>
                  <a:pt x="404" y="29"/>
                </a:cubicBezTo>
                <a:cubicBezTo>
                  <a:pt x="404" y="30"/>
                  <a:pt x="406" y="30"/>
                  <a:pt x="409" y="31"/>
                </a:cubicBezTo>
                <a:cubicBezTo>
                  <a:pt x="421" y="34"/>
                  <a:pt x="431" y="41"/>
                  <a:pt x="436" y="51"/>
                </a:cubicBezTo>
                <a:cubicBezTo>
                  <a:pt x="438" y="55"/>
                  <a:pt x="440" y="62"/>
                  <a:pt x="441" y="66"/>
                </a:cubicBezTo>
                <a:cubicBezTo>
                  <a:pt x="441" y="67"/>
                  <a:pt x="441" y="68"/>
                  <a:pt x="441" y="68"/>
                </a:cubicBezTo>
                <a:cubicBezTo>
                  <a:pt x="442" y="68"/>
                  <a:pt x="443" y="67"/>
                  <a:pt x="444" y="66"/>
                </a:cubicBezTo>
                <a:cubicBezTo>
                  <a:pt x="466" y="49"/>
                  <a:pt x="486" y="45"/>
                  <a:pt x="504" y="57"/>
                </a:cubicBezTo>
                <a:cubicBezTo>
                  <a:pt x="509" y="60"/>
                  <a:pt x="514" y="65"/>
                  <a:pt x="518" y="70"/>
                </a:cubicBezTo>
                <a:cubicBezTo>
                  <a:pt x="519" y="72"/>
                  <a:pt x="521" y="74"/>
                  <a:pt x="523" y="75"/>
                </a:cubicBezTo>
                <a:cubicBezTo>
                  <a:pt x="531" y="81"/>
                  <a:pt x="535" y="91"/>
                  <a:pt x="534" y="100"/>
                </a:cubicBezTo>
                <a:cubicBezTo>
                  <a:pt x="534" y="102"/>
                  <a:pt x="533" y="104"/>
                  <a:pt x="533" y="105"/>
                </a:cubicBezTo>
                <a:cubicBezTo>
                  <a:pt x="533" y="106"/>
                  <a:pt x="533" y="106"/>
                  <a:pt x="533" y="106"/>
                </a:cubicBezTo>
                <a:cubicBezTo>
                  <a:pt x="533" y="106"/>
                  <a:pt x="535" y="107"/>
                  <a:pt x="536" y="107"/>
                </a:cubicBezTo>
                <a:cubicBezTo>
                  <a:pt x="544" y="109"/>
                  <a:pt x="550" y="116"/>
                  <a:pt x="554" y="124"/>
                </a:cubicBezTo>
                <a:cubicBezTo>
                  <a:pt x="554" y="125"/>
                  <a:pt x="555" y="126"/>
                  <a:pt x="555" y="127"/>
                </a:cubicBezTo>
                <a:cubicBezTo>
                  <a:pt x="555" y="127"/>
                  <a:pt x="557" y="126"/>
                  <a:pt x="559" y="126"/>
                </a:cubicBezTo>
                <a:cubicBezTo>
                  <a:pt x="566" y="123"/>
                  <a:pt x="573" y="124"/>
                  <a:pt x="578" y="128"/>
                </a:cubicBezTo>
                <a:cubicBezTo>
                  <a:pt x="579" y="128"/>
                  <a:pt x="580" y="129"/>
                  <a:pt x="581" y="129"/>
                </a:cubicBezTo>
                <a:cubicBezTo>
                  <a:pt x="583" y="129"/>
                  <a:pt x="586" y="128"/>
                  <a:pt x="588" y="128"/>
                </a:cubicBezTo>
                <a:cubicBezTo>
                  <a:pt x="611" y="126"/>
                  <a:pt x="626" y="132"/>
                  <a:pt x="631" y="146"/>
                </a:cubicBezTo>
                <a:cubicBezTo>
                  <a:pt x="632" y="149"/>
                  <a:pt x="632" y="157"/>
                  <a:pt x="631" y="160"/>
                </a:cubicBezTo>
                <a:cubicBezTo>
                  <a:pt x="631" y="162"/>
                  <a:pt x="631" y="162"/>
                  <a:pt x="634" y="165"/>
                </a:cubicBezTo>
                <a:cubicBezTo>
                  <a:pt x="635" y="167"/>
                  <a:pt x="637" y="169"/>
                  <a:pt x="638" y="171"/>
                </a:cubicBezTo>
                <a:cubicBezTo>
                  <a:pt x="644" y="181"/>
                  <a:pt x="643" y="191"/>
                  <a:pt x="636" y="199"/>
                </a:cubicBezTo>
                <a:cubicBezTo>
                  <a:pt x="636" y="200"/>
                  <a:pt x="635" y="200"/>
                  <a:pt x="634" y="201"/>
                </a:cubicBezTo>
                <a:cubicBezTo>
                  <a:pt x="634" y="203"/>
                  <a:pt x="634" y="205"/>
                  <a:pt x="634" y="207"/>
                </a:cubicBezTo>
                <a:cubicBezTo>
                  <a:pt x="634" y="234"/>
                  <a:pt x="612" y="252"/>
                  <a:pt x="575" y="254"/>
                </a:cubicBezTo>
                <a:cubicBezTo>
                  <a:pt x="573" y="254"/>
                  <a:pt x="571" y="255"/>
                  <a:pt x="569" y="255"/>
                </a:cubicBezTo>
                <a:cubicBezTo>
                  <a:pt x="568" y="256"/>
                  <a:pt x="567" y="257"/>
                  <a:pt x="566" y="259"/>
                </a:cubicBezTo>
                <a:cubicBezTo>
                  <a:pt x="555" y="269"/>
                  <a:pt x="542" y="274"/>
                  <a:pt x="523" y="273"/>
                </a:cubicBezTo>
                <a:cubicBezTo>
                  <a:pt x="510" y="273"/>
                  <a:pt x="498" y="271"/>
                  <a:pt x="483" y="265"/>
                </a:cubicBezTo>
                <a:cubicBezTo>
                  <a:pt x="480" y="265"/>
                  <a:pt x="478" y="264"/>
                  <a:pt x="475" y="263"/>
                </a:cubicBezTo>
                <a:cubicBezTo>
                  <a:pt x="474" y="264"/>
                  <a:pt x="474" y="264"/>
                  <a:pt x="473" y="265"/>
                </a:cubicBezTo>
                <a:cubicBezTo>
                  <a:pt x="467" y="270"/>
                  <a:pt x="461" y="272"/>
                  <a:pt x="453" y="274"/>
                </a:cubicBezTo>
                <a:cubicBezTo>
                  <a:pt x="440" y="276"/>
                  <a:pt x="422" y="272"/>
                  <a:pt x="406" y="264"/>
                </a:cubicBezTo>
                <a:cubicBezTo>
                  <a:pt x="404" y="263"/>
                  <a:pt x="403" y="262"/>
                  <a:pt x="401" y="261"/>
                </a:cubicBezTo>
                <a:cubicBezTo>
                  <a:pt x="400" y="262"/>
                  <a:pt x="399" y="263"/>
                  <a:pt x="398" y="264"/>
                </a:cubicBezTo>
                <a:cubicBezTo>
                  <a:pt x="391" y="270"/>
                  <a:pt x="385" y="273"/>
                  <a:pt x="377" y="276"/>
                </a:cubicBezTo>
                <a:cubicBezTo>
                  <a:pt x="372" y="277"/>
                  <a:pt x="359" y="277"/>
                  <a:pt x="353" y="276"/>
                </a:cubicBezTo>
                <a:close/>
              </a:path>
            </a:pathLst>
          </a:custGeom>
          <a:blipFill dpi="0"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a:tile tx="0" ty="0" sx="50000" sy="50000" flip="none" algn="tl"/>
          </a:blipFill>
          <a:ln w="9525">
            <a:noFill/>
            <a:round/>
            <a:headEnd/>
            <a:tailEnd/>
          </a:ln>
          <a:effectLst>
            <a:outerShdw blurRad="304800" algn="ctr" rotWithShape="0">
              <a:schemeClr val="bg2">
                <a:lumMod val="40000"/>
                <a:lumOff val="60000"/>
              </a:schemeClr>
            </a:outerShdw>
          </a:effectLst>
        </p:spPr>
        <p:txBody>
          <a:bodyPr vert="horz" wrap="square" lIns="0" tIns="274320" rIns="0" bIns="0" numCol="1" anchor="ctr" anchorCtr="0" compatLnSpc="1">
            <a:prstTxWarp prst="textNoShape">
              <a:avLst/>
            </a:prstTxWarp>
          </a:bodyPr>
          <a:lstStyle/>
          <a:p>
            <a:pPr algn="ctr"/>
            <a:r>
              <a:rPr lang="pl-PL" sz="2400" b="1" dirty="0">
                <a:gradFill flip="none" rotWithShape="1">
                  <a:gsLst>
                    <a:gs pos="0">
                      <a:schemeClr val="tx1"/>
                    </a:gs>
                    <a:gs pos="87000">
                      <a:schemeClr val="tx1"/>
                    </a:gs>
                  </a:gsLst>
                  <a:lin ang="5400000" scaled="0"/>
                  <a:tileRect/>
                </a:gradFill>
                <a:latin typeface="+mj-lt"/>
                <a:ea typeface="Tahoma" pitchFamily="34" charset="0"/>
                <a:cs typeface="Tahoma" pitchFamily="34" charset="0"/>
              </a:rPr>
              <a:t>Dedykowana chmura</a:t>
            </a:r>
            <a:br>
              <a:rPr lang="pl-PL" sz="2400" b="1" dirty="0">
                <a:gradFill flip="none" rotWithShape="1">
                  <a:gsLst>
                    <a:gs pos="0">
                      <a:schemeClr val="tx1"/>
                    </a:gs>
                    <a:gs pos="87000">
                      <a:schemeClr val="tx1"/>
                    </a:gs>
                  </a:gsLst>
                  <a:lin ang="5400000" scaled="0"/>
                  <a:tileRect/>
                </a:gradFill>
                <a:latin typeface="+mj-lt"/>
                <a:ea typeface="Tahoma" pitchFamily="34" charset="0"/>
                <a:cs typeface="Tahoma" pitchFamily="34" charset="0"/>
              </a:rPr>
            </a:br>
            <a:r>
              <a:rPr lang="pl-PL" sz="1400" dirty="0">
                <a:gradFill flip="none" rotWithShape="1">
                  <a:gsLst>
                    <a:gs pos="0">
                      <a:schemeClr val="tx1"/>
                    </a:gs>
                    <a:gs pos="87000">
                      <a:schemeClr val="tx1"/>
                    </a:gs>
                  </a:gsLst>
                  <a:lin ang="5400000" scaled="0"/>
                  <a:tileRect/>
                </a:gradFill>
                <a:latin typeface="+mj-lt"/>
                <a:ea typeface="Tahoma" pitchFamily="34" charset="0"/>
                <a:cs typeface="Tahoma" pitchFamily="34" charset="0"/>
              </a:rPr>
              <a:t>(</a:t>
            </a:r>
            <a:r>
              <a:rPr lang="pl-PL" sz="1400" dirty="0" err="1">
                <a:gradFill flip="none" rotWithShape="1">
                  <a:gsLst>
                    <a:gs pos="0">
                      <a:schemeClr val="tx1"/>
                    </a:gs>
                    <a:gs pos="87000">
                      <a:schemeClr val="tx1"/>
                    </a:gs>
                  </a:gsLst>
                  <a:lin ang="5400000" scaled="0"/>
                  <a:tileRect/>
                </a:gradFill>
                <a:latin typeface="+mj-lt"/>
                <a:ea typeface="Tahoma" pitchFamily="34" charset="0"/>
                <a:cs typeface="Tahoma" pitchFamily="34" charset="0"/>
              </a:rPr>
              <a:t>Azure</a:t>
            </a:r>
            <a:r>
              <a:rPr lang="pl-PL" sz="1400" dirty="0">
                <a:gradFill flip="none" rotWithShape="1">
                  <a:gsLst>
                    <a:gs pos="0">
                      <a:schemeClr val="tx1"/>
                    </a:gs>
                    <a:gs pos="87000">
                      <a:schemeClr val="tx1"/>
                    </a:gs>
                  </a:gsLst>
                  <a:lin ang="5400000" scaled="0"/>
                  <a:tileRect/>
                </a:gradFill>
                <a:latin typeface="+mj-lt"/>
                <a:ea typeface="Tahoma" pitchFamily="34" charset="0"/>
                <a:cs typeface="Tahoma" pitchFamily="34" charset="0"/>
              </a:rPr>
              <a:t> </a:t>
            </a:r>
            <a:r>
              <a:rPr lang="pl-PL" sz="1400" dirty="0" err="1">
                <a:gradFill flip="none" rotWithShape="1">
                  <a:gsLst>
                    <a:gs pos="0">
                      <a:schemeClr val="tx1"/>
                    </a:gs>
                    <a:gs pos="87000">
                      <a:schemeClr val="tx1"/>
                    </a:gs>
                  </a:gsLst>
                  <a:lin ang="5400000" scaled="0"/>
                  <a:tileRect/>
                </a:gradFill>
                <a:latin typeface="+mj-lt"/>
                <a:ea typeface="Tahoma" pitchFamily="34" charset="0"/>
                <a:cs typeface="Tahoma" pitchFamily="34" charset="0"/>
              </a:rPr>
              <a:t>Government</a:t>
            </a:r>
            <a:r>
              <a:rPr lang="pl-PL" sz="1400" dirty="0">
                <a:gradFill flip="none" rotWithShape="1">
                  <a:gsLst>
                    <a:gs pos="0">
                      <a:schemeClr val="tx1"/>
                    </a:gs>
                    <a:gs pos="87000">
                      <a:schemeClr val="tx1"/>
                    </a:gs>
                  </a:gsLst>
                  <a:lin ang="5400000" scaled="0"/>
                  <a:tileRect/>
                </a:gradFill>
                <a:latin typeface="+mj-lt"/>
                <a:ea typeface="Tahoma" pitchFamily="34" charset="0"/>
                <a:cs typeface="Tahoma" pitchFamily="34" charset="0"/>
              </a:rPr>
              <a:t>)</a:t>
            </a:r>
            <a:endParaRPr lang="en-US" sz="2400" dirty="0">
              <a:gradFill flip="none" rotWithShape="1">
                <a:gsLst>
                  <a:gs pos="0">
                    <a:schemeClr val="tx1"/>
                  </a:gs>
                  <a:gs pos="87000">
                    <a:schemeClr val="tx1"/>
                  </a:gs>
                </a:gsLst>
                <a:lin ang="5400000" scaled="0"/>
                <a:tileRect/>
              </a:gradFill>
              <a:latin typeface="+mj-lt"/>
              <a:ea typeface="Tahoma" pitchFamily="34" charset="0"/>
              <a:cs typeface="Tahoma" pitchFamily="34" charset="0"/>
            </a:endParaRPr>
          </a:p>
        </p:txBody>
      </p:sp>
      <p:grpSp>
        <p:nvGrpSpPr>
          <p:cNvPr id="4" name="Group 50"/>
          <p:cNvGrpSpPr/>
          <p:nvPr/>
        </p:nvGrpSpPr>
        <p:grpSpPr>
          <a:xfrm>
            <a:off x="1424732" y="4193505"/>
            <a:ext cx="1234379" cy="990599"/>
            <a:chOff x="-246062" y="3514725"/>
            <a:chExt cx="3038474" cy="2438400"/>
          </a:xfrm>
        </p:grpSpPr>
        <p:pic>
          <p:nvPicPr>
            <p:cNvPr id="8" name="Picture 13" descr="\\SERVER3\InternalBin\Resource DVD\DVD_ART36\Artwork_Imagery\Icons - Illustrations\_ SUPER VISTA STYLE\server.png"/>
            <p:cNvPicPr>
              <a:picLocks noChangeAspect="1" noChangeArrowheads="1"/>
            </p:cNvPicPr>
            <p:nvPr/>
          </p:nvPicPr>
          <p:blipFill>
            <a:blip r:embed="rId5"/>
            <a:srcRect/>
            <a:stretch>
              <a:fillRect/>
            </a:stretch>
          </p:blipFill>
          <p:spPr bwMode="auto">
            <a:xfrm>
              <a:off x="-246062" y="3514725"/>
              <a:ext cx="2438400" cy="2438400"/>
            </a:xfrm>
            <a:prstGeom prst="rect">
              <a:avLst/>
            </a:prstGeom>
            <a:noFill/>
          </p:spPr>
        </p:pic>
        <p:pic>
          <p:nvPicPr>
            <p:cNvPr id="9" name="Picture 14" descr="\\SERVER3\InternalBin\Resource DVD\DVD_ART36\Artwork_Imagery\Icons - Illustrations\Maps Globes\world_256.png"/>
            <p:cNvPicPr>
              <a:picLocks noChangeAspect="1" noChangeArrowheads="1"/>
            </p:cNvPicPr>
            <p:nvPr/>
          </p:nvPicPr>
          <p:blipFill>
            <a:blip r:embed="rId6"/>
            <a:srcRect/>
            <a:stretch>
              <a:fillRect/>
            </a:stretch>
          </p:blipFill>
          <p:spPr bwMode="auto">
            <a:xfrm>
              <a:off x="1220787" y="4343400"/>
              <a:ext cx="1571625" cy="1571625"/>
            </a:xfrm>
            <a:prstGeom prst="rect">
              <a:avLst/>
            </a:prstGeom>
            <a:noFill/>
          </p:spPr>
        </p:pic>
      </p:grpSp>
      <p:sp>
        <p:nvSpPr>
          <p:cNvPr id="13" name="Freeform 9"/>
          <p:cNvSpPr>
            <a:spLocks/>
          </p:cNvSpPr>
          <p:nvPr/>
        </p:nvSpPr>
        <p:spPr bwMode="auto">
          <a:xfrm>
            <a:off x="3011238" y="4509120"/>
            <a:ext cx="3063801" cy="1236712"/>
          </a:xfrm>
          <a:custGeom>
            <a:avLst/>
            <a:gdLst/>
            <a:ahLst/>
            <a:cxnLst>
              <a:cxn ang="0">
                <a:pos x="337" y="272"/>
              </a:cxn>
              <a:cxn ang="0">
                <a:pos x="309" y="258"/>
              </a:cxn>
              <a:cxn ang="0">
                <a:pos x="285" y="263"/>
              </a:cxn>
              <a:cxn ang="0">
                <a:pos x="268" y="254"/>
              </a:cxn>
              <a:cxn ang="0">
                <a:pos x="251" y="264"/>
              </a:cxn>
              <a:cxn ang="0">
                <a:pos x="213" y="263"/>
              </a:cxn>
              <a:cxn ang="0">
                <a:pos x="132" y="260"/>
              </a:cxn>
              <a:cxn ang="0">
                <a:pos x="106" y="272"/>
              </a:cxn>
              <a:cxn ang="0">
                <a:pos x="57" y="260"/>
              </a:cxn>
              <a:cxn ang="0">
                <a:pos x="48" y="258"/>
              </a:cxn>
              <a:cxn ang="0">
                <a:pos x="11" y="197"/>
              </a:cxn>
              <a:cxn ang="0">
                <a:pos x="26" y="188"/>
              </a:cxn>
              <a:cxn ang="0">
                <a:pos x="60" y="157"/>
              </a:cxn>
              <a:cxn ang="0">
                <a:pos x="66" y="154"/>
              </a:cxn>
              <a:cxn ang="0">
                <a:pos x="98" y="136"/>
              </a:cxn>
              <a:cxn ang="0">
                <a:pos x="105" y="132"/>
              </a:cxn>
              <a:cxn ang="0">
                <a:pos x="123" y="116"/>
              </a:cxn>
              <a:cxn ang="0">
                <a:pos x="124" y="88"/>
              </a:cxn>
              <a:cxn ang="0">
                <a:pos x="135" y="78"/>
              </a:cxn>
              <a:cxn ang="0">
                <a:pos x="153" y="39"/>
              </a:cxn>
              <a:cxn ang="0">
                <a:pos x="170" y="29"/>
              </a:cxn>
              <a:cxn ang="0">
                <a:pos x="203" y="19"/>
              </a:cxn>
              <a:cxn ang="0">
                <a:pos x="222" y="35"/>
              </a:cxn>
              <a:cxn ang="0">
                <a:pos x="242" y="57"/>
              </a:cxn>
              <a:cxn ang="0">
                <a:pos x="276" y="43"/>
              </a:cxn>
              <a:cxn ang="0">
                <a:pos x="301" y="12"/>
              </a:cxn>
              <a:cxn ang="0">
                <a:pos x="321" y="12"/>
              </a:cxn>
              <a:cxn ang="0">
                <a:pos x="333" y="18"/>
              </a:cxn>
              <a:cxn ang="0">
                <a:pos x="401" y="25"/>
              </a:cxn>
              <a:cxn ang="0">
                <a:pos x="409" y="31"/>
              </a:cxn>
              <a:cxn ang="0">
                <a:pos x="441" y="66"/>
              </a:cxn>
              <a:cxn ang="0">
                <a:pos x="444" y="66"/>
              </a:cxn>
              <a:cxn ang="0">
                <a:pos x="518" y="70"/>
              </a:cxn>
              <a:cxn ang="0">
                <a:pos x="534" y="100"/>
              </a:cxn>
              <a:cxn ang="0">
                <a:pos x="533" y="106"/>
              </a:cxn>
              <a:cxn ang="0">
                <a:pos x="554" y="124"/>
              </a:cxn>
              <a:cxn ang="0">
                <a:pos x="559" y="126"/>
              </a:cxn>
              <a:cxn ang="0">
                <a:pos x="581" y="129"/>
              </a:cxn>
              <a:cxn ang="0">
                <a:pos x="631" y="146"/>
              </a:cxn>
              <a:cxn ang="0">
                <a:pos x="634" y="165"/>
              </a:cxn>
              <a:cxn ang="0">
                <a:pos x="636" y="199"/>
              </a:cxn>
              <a:cxn ang="0">
                <a:pos x="634" y="207"/>
              </a:cxn>
              <a:cxn ang="0">
                <a:pos x="569" y="255"/>
              </a:cxn>
              <a:cxn ang="0">
                <a:pos x="523" y="273"/>
              </a:cxn>
              <a:cxn ang="0">
                <a:pos x="475" y="263"/>
              </a:cxn>
              <a:cxn ang="0">
                <a:pos x="453" y="274"/>
              </a:cxn>
              <a:cxn ang="0">
                <a:pos x="401" y="261"/>
              </a:cxn>
              <a:cxn ang="0">
                <a:pos x="377" y="276"/>
              </a:cxn>
            </a:cxnLst>
            <a:rect l="0" t="0" r="r" b="b"/>
            <a:pathLst>
              <a:path w="644" h="277">
                <a:moveTo>
                  <a:pt x="353" y="276"/>
                </a:moveTo>
                <a:cubicBezTo>
                  <a:pt x="348" y="275"/>
                  <a:pt x="342" y="274"/>
                  <a:pt x="337" y="272"/>
                </a:cubicBezTo>
                <a:cubicBezTo>
                  <a:pt x="331" y="270"/>
                  <a:pt x="319" y="264"/>
                  <a:pt x="314" y="261"/>
                </a:cubicBezTo>
                <a:cubicBezTo>
                  <a:pt x="312" y="260"/>
                  <a:pt x="311" y="259"/>
                  <a:pt x="309" y="258"/>
                </a:cubicBezTo>
                <a:cubicBezTo>
                  <a:pt x="308" y="259"/>
                  <a:pt x="307" y="260"/>
                  <a:pt x="306" y="260"/>
                </a:cubicBezTo>
                <a:cubicBezTo>
                  <a:pt x="299" y="264"/>
                  <a:pt x="292" y="265"/>
                  <a:pt x="285" y="263"/>
                </a:cubicBezTo>
                <a:cubicBezTo>
                  <a:pt x="281" y="262"/>
                  <a:pt x="274" y="259"/>
                  <a:pt x="271" y="256"/>
                </a:cubicBezTo>
                <a:cubicBezTo>
                  <a:pt x="270" y="255"/>
                  <a:pt x="269" y="254"/>
                  <a:pt x="268" y="254"/>
                </a:cubicBezTo>
                <a:cubicBezTo>
                  <a:pt x="267" y="255"/>
                  <a:pt x="266" y="255"/>
                  <a:pt x="265" y="256"/>
                </a:cubicBezTo>
                <a:cubicBezTo>
                  <a:pt x="262" y="259"/>
                  <a:pt x="256" y="262"/>
                  <a:pt x="251" y="264"/>
                </a:cubicBezTo>
                <a:cubicBezTo>
                  <a:pt x="243" y="266"/>
                  <a:pt x="228" y="265"/>
                  <a:pt x="218" y="262"/>
                </a:cubicBezTo>
                <a:cubicBezTo>
                  <a:pt x="216" y="261"/>
                  <a:pt x="216" y="261"/>
                  <a:pt x="213" y="263"/>
                </a:cubicBezTo>
                <a:cubicBezTo>
                  <a:pt x="193" y="277"/>
                  <a:pt x="165" y="277"/>
                  <a:pt x="138" y="263"/>
                </a:cubicBezTo>
                <a:cubicBezTo>
                  <a:pt x="135" y="262"/>
                  <a:pt x="132" y="260"/>
                  <a:pt x="132" y="260"/>
                </a:cubicBezTo>
                <a:cubicBezTo>
                  <a:pt x="131" y="259"/>
                  <a:pt x="130" y="260"/>
                  <a:pt x="127" y="262"/>
                </a:cubicBezTo>
                <a:cubicBezTo>
                  <a:pt x="121" y="267"/>
                  <a:pt x="114" y="270"/>
                  <a:pt x="106" y="272"/>
                </a:cubicBezTo>
                <a:cubicBezTo>
                  <a:pt x="101" y="273"/>
                  <a:pt x="91" y="273"/>
                  <a:pt x="86" y="272"/>
                </a:cubicBezTo>
                <a:cubicBezTo>
                  <a:pt x="77" y="270"/>
                  <a:pt x="66" y="265"/>
                  <a:pt x="57" y="260"/>
                </a:cubicBezTo>
                <a:cubicBezTo>
                  <a:pt x="56" y="259"/>
                  <a:pt x="55" y="258"/>
                  <a:pt x="53" y="257"/>
                </a:cubicBezTo>
                <a:cubicBezTo>
                  <a:pt x="52" y="257"/>
                  <a:pt x="50" y="257"/>
                  <a:pt x="48" y="258"/>
                </a:cubicBezTo>
                <a:cubicBezTo>
                  <a:pt x="38" y="259"/>
                  <a:pt x="27" y="256"/>
                  <a:pt x="19" y="249"/>
                </a:cubicBezTo>
                <a:cubicBezTo>
                  <a:pt x="4" y="237"/>
                  <a:pt x="0" y="210"/>
                  <a:pt x="11" y="197"/>
                </a:cubicBezTo>
                <a:cubicBezTo>
                  <a:pt x="14" y="194"/>
                  <a:pt x="20" y="191"/>
                  <a:pt x="25" y="191"/>
                </a:cubicBezTo>
                <a:cubicBezTo>
                  <a:pt x="26" y="191"/>
                  <a:pt x="26" y="190"/>
                  <a:pt x="26" y="188"/>
                </a:cubicBezTo>
                <a:cubicBezTo>
                  <a:pt x="26" y="183"/>
                  <a:pt x="27" y="178"/>
                  <a:pt x="29" y="174"/>
                </a:cubicBezTo>
                <a:cubicBezTo>
                  <a:pt x="34" y="164"/>
                  <a:pt x="45" y="158"/>
                  <a:pt x="60" y="157"/>
                </a:cubicBezTo>
                <a:cubicBezTo>
                  <a:pt x="61" y="157"/>
                  <a:pt x="63" y="157"/>
                  <a:pt x="65" y="157"/>
                </a:cubicBezTo>
                <a:cubicBezTo>
                  <a:pt x="65" y="156"/>
                  <a:pt x="66" y="155"/>
                  <a:pt x="66" y="154"/>
                </a:cubicBezTo>
                <a:cubicBezTo>
                  <a:pt x="70" y="148"/>
                  <a:pt x="76" y="141"/>
                  <a:pt x="82" y="138"/>
                </a:cubicBezTo>
                <a:cubicBezTo>
                  <a:pt x="87" y="136"/>
                  <a:pt x="91" y="135"/>
                  <a:pt x="98" y="136"/>
                </a:cubicBezTo>
                <a:cubicBezTo>
                  <a:pt x="99" y="136"/>
                  <a:pt x="101" y="136"/>
                  <a:pt x="103" y="136"/>
                </a:cubicBezTo>
                <a:cubicBezTo>
                  <a:pt x="104" y="134"/>
                  <a:pt x="105" y="133"/>
                  <a:pt x="105" y="132"/>
                </a:cubicBezTo>
                <a:cubicBezTo>
                  <a:pt x="109" y="125"/>
                  <a:pt x="115" y="118"/>
                  <a:pt x="121" y="116"/>
                </a:cubicBezTo>
                <a:cubicBezTo>
                  <a:pt x="122" y="116"/>
                  <a:pt x="123" y="116"/>
                  <a:pt x="123" y="116"/>
                </a:cubicBezTo>
                <a:cubicBezTo>
                  <a:pt x="123" y="116"/>
                  <a:pt x="123" y="114"/>
                  <a:pt x="122" y="111"/>
                </a:cubicBezTo>
                <a:cubicBezTo>
                  <a:pt x="120" y="103"/>
                  <a:pt x="121" y="94"/>
                  <a:pt x="124" y="88"/>
                </a:cubicBezTo>
                <a:cubicBezTo>
                  <a:pt x="125" y="85"/>
                  <a:pt x="130" y="81"/>
                  <a:pt x="132" y="79"/>
                </a:cubicBezTo>
                <a:cubicBezTo>
                  <a:pt x="133" y="79"/>
                  <a:pt x="134" y="79"/>
                  <a:pt x="135" y="78"/>
                </a:cubicBezTo>
                <a:cubicBezTo>
                  <a:pt x="135" y="76"/>
                  <a:pt x="135" y="75"/>
                  <a:pt x="135" y="73"/>
                </a:cubicBezTo>
                <a:cubicBezTo>
                  <a:pt x="136" y="58"/>
                  <a:pt x="142" y="46"/>
                  <a:pt x="153" y="39"/>
                </a:cubicBezTo>
                <a:cubicBezTo>
                  <a:pt x="157" y="36"/>
                  <a:pt x="162" y="33"/>
                  <a:pt x="166" y="32"/>
                </a:cubicBezTo>
                <a:cubicBezTo>
                  <a:pt x="168" y="31"/>
                  <a:pt x="169" y="31"/>
                  <a:pt x="170" y="29"/>
                </a:cubicBezTo>
                <a:cubicBezTo>
                  <a:pt x="175" y="23"/>
                  <a:pt x="185" y="18"/>
                  <a:pt x="195" y="18"/>
                </a:cubicBezTo>
                <a:cubicBezTo>
                  <a:pt x="198" y="18"/>
                  <a:pt x="202" y="19"/>
                  <a:pt x="203" y="19"/>
                </a:cubicBezTo>
                <a:cubicBezTo>
                  <a:pt x="210" y="21"/>
                  <a:pt x="215" y="25"/>
                  <a:pt x="218" y="31"/>
                </a:cubicBezTo>
                <a:cubicBezTo>
                  <a:pt x="219" y="34"/>
                  <a:pt x="220" y="35"/>
                  <a:pt x="222" y="35"/>
                </a:cubicBezTo>
                <a:cubicBezTo>
                  <a:pt x="230" y="37"/>
                  <a:pt x="237" y="44"/>
                  <a:pt x="240" y="53"/>
                </a:cubicBezTo>
                <a:cubicBezTo>
                  <a:pt x="241" y="55"/>
                  <a:pt x="241" y="57"/>
                  <a:pt x="242" y="57"/>
                </a:cubicBezTo>
                <a:cubicBezTo>
                  <a:pt x="242" y="57"/>
                  <a:pt x="243" y="56"/>
                  <a:pt x="244" y="55"/>
                </a:cubicBezTo>
                <a:cubicBezTo>
                  <a:pt x="252" y="49"/>
                  <a:pt x="265" y="44"/>
                  <a:pt x="276" y="43"/>
                </a:cubicBezTo>
                <a:cubicBezTo>
                  <a:pt x="282" y="42"/>
                  <a:pt x="282" y="43"/>
                  <a:pt x="282" y="38"/>
                </a:cubicBezTo>
                <a:cubicBezTo>
                  <a:pt x="281" y="27"/>
                  <a:pt x="289" y="16"/>
                  <a:pt x="301" y="12"/>
                </a:cubicBezTo>
                <a:cubicBezTo>
                  <a:pt x="304" y="11"/>
                  <a:pt x="306" y="10"/>
                  <a:pt x="311" y="10"/>
                </a:cubicBezTo>
                <a:cubicBezTo>
                  <a:pt x="316" y="10"/>
                  <a:pt x="317" y="10"/>
                  <a:pt x="321" y="12"/>
                </a:cubicBezTo>
                <a:cubicBezTo>
                  <a:pt x="324" y="13"/>
                  <a:pt x="327" y="14"/>
                  <a:pt x="329" y="16"/>
                </a:cubicBezTo>
                <a:cubicBezTo>
                  <a:pt x="330" y="17"/>
                  <a:pt x="332" y="18"/>
                  <a:pt x="333" y="18"/>
                </a:cubicBezTo>
                <a:cubicBezTo>
                  <a:pt x="335" y="17"/>
                  <a:pt x="336" y="16"/>
                  <a:pt x="338" y="15"/>
                </a:cubicBezTo>
                <a:cubicBezTo>
                  <a:pt x="362" y="0"/>
                  <a:pt x="385" y="4"/>
                  <a:pt x="401" y="25"/>
                </a:cubicBezTo>
                <a:cubicBezTo>
                  <a:pt x="403" y="27"/>
                  <a:pt x="404" y="29"/>
                  <a:pt x="404" y="29"/>
                </a:cubicBezTo>
                <a:cubicBezTo>
                  <a:pt x="404" y="30"/>
                  <a:pt x="406" y="30"/>
                  <a:pt x="409" y="31"/>
                </a:cubicBezTo>
                <a:cubicBezTo>
                  <a:pt x="421" y="34"/>
                  <a:pt x="431" y="41"/>
                  <a:pt x="436" y="51"/>
                </a:cubicBezTo>
                <a:cubicBezTo>
                  <a:pt x="438" y="55"/>
                  <a:pt x="440" y="62"/>
                  <a:pt x="441" y="66"/>
                </a:cubicBezTo>
                <a:cubicBezTo>
                  <a:pt x="441" y="67"/>
                  <a:pt x="441" y="68"/>
                  <a:pt x="441" y="68"/>
                </a:cubicBezTo>
                <a:cubicBezTo>
                  <a:pt x="442" y="68"/>
                  <a:pt x="443" y="67"/>
                  <a:pt x="444" y="66"/>
                </a:cubicBezTo>
                <a:cubicBezTo>
                  <a:pt x="466" y="49"/>
                  <a:pt x="486" y="45"/>
                  <a:pt x="504" y="57"/>
                </a:cubicBezTo>
                <a:cubicBezTo>
                  <a:pt x="509" y="60"/>
                  <a:pt x="514" y="65"/>
                  <a:pt x="518" y="70"/>
                </a:cubicBezTo>
                <a:cubicBezTo>
                  <a:pt x="519" y="72"/>
                  <a:pt x="521" y="74"/>
                  <a:pt x="523" y="75"/>
                </a:cubicBezTo>
                <a:cubicBezTo>
                  <a:pt x="531" y="81"/>
                  <a:pt x="535" y="91"/>
                  <a:pt x="534" y="100"/>
                </a:cubicBezTo>
                <a:cubicBezTo>
                  <a:pt x="534" y="102"/>
                  <a:pt x="533" y="104"/>
                  <a:pt x="533" y="105"/>
                </a:cubicBezTo>
                <a:cubicBezTo>
                  <a:pt x="533" y="106"/>
                  <a:pt x="533" y="106"/>
                  <a:pt x="533" y="106"/>
                </a:cubicBezTo>
                <a:cubicBezTo>
                  <a:pt x="533" y="106"/>
                  <a:pt x="535" y="107"/>
                  <a:pt x="536" y="107"/>
                </a:cubicBezTo>
                <a:cubicBezTo>
                  <a:pt x="544" y="109"/>
                  <a:pt x="550" y="116"/>
                  <a:pt x="554" y="124"/>
                </a:cubicBezTo>
                <a:cubicBezTo>
                  <a:pt x="554" y="125"/>
                  <a:pt x="555" y="126"/>
                  <a:pt x="555" y="127"/>
                </a:cubicBezTo>
                <a:cubicBezTo>
                  <a:pt x="555" y="127"/>
                  <a:pt x="557" y="126"/>
                  <a:pt x="559" y="126"/>
                </a:cubicBezTo>
                <a:cubicBezTo>
                  <a:pt x="566" y="123"/>
                  <a:pt x="573" y="124"/>
                  <a:pt x="578" y="128"/>
                </a:cubicBezTo>
                <a:cubicBezTo>
                  <a:pt x="579" y="128"/>
                  <a:pt x="580" y="129"/>
                  <a:pt x="581" y="129"/>
                </a:cubicBezTo>
                <a:cubicBezTo>
                  <a:pt x="583" y="129"/>
                  <a:pt x="586" y="128"/>
                  <a:pt x="588" y="128"/>
                </a:cubicBezTo>
                <a:cubicBezTo>
                  <a:pt x="611" y="126"/>
                  <a:pt x="626" y="132"/>
                  <a:pt x="631" y="146"/>
                </a:cubicBezTo>
                <a:cubicBezTo>
                  <a:pt x="632" y="149"/>
                  <a:pt x="632" y="157"/>
                  <a:pt x="631" y="160"/>
                </a:cubicBezTo>
                <a:cubicBezTo>
                  <a:pt x="631" y="162"/>
                  <a:pt x="631" y="162"/>
                  <a:pt x="634" y="165"/>
                </a:cubicBezTo>
                <a:cubicBezTo>
                  <a:pt x="635" y="167"/>
                  <a:pt x="637" y="169"/>
                  <a:pt x="638" y="171"/>
                </a:cubicBezTo>
                <a:cubicBezTo>
                  <a:pt x="644" y="181"/>
                  <a:pt x="643" y="191"/>
                  <a:pt x="636" y="199"/>
                </a:cubicBezTo>
                <a:cubicBezTo>
                  <a:pt x="636" y="200"/>
                  <a:pt x="635" y="200"/>
                  <a:pt x="634" y="201"/>
                </a:cubicBezTo>
                <a:cubicBezTo>
                  <a:pt x="634" y="203"/>
                  <a:pt x="634" y="205"/>
                  <a:pt x="634" y="207"/>
                </a:cubicBezTo>
                <a:cubicBezTo>
                  <a:pt x="634" y="234"/>
                  <a:pt x="612" y="252"/>
                  <a:pt x="575" y="254"/>
                </a:cubicBezTo>
                <a:cubicBezTo>
                  <a:pt x="573" y="254"/>
                  <a:pt x="571" y="255"/>
                  <a:pt x="569" y="255"/>
                </a:cubicBezTo>
                <a:cubicBezTo>
                  <a:pt x="568" y="256"/>
                  <a:pt x="567" y="257"/>
                  <a:pt x="566" y="259"/>
                </a:cubicBezTo>
                <a:cubicBezTo>
                  <a:pt x="555" y="269"/>
                  <a:pt x="542" y="274"/>
                  <a:pt x="523" y="273"/>
                </a:cubicBezTo>
                <a:cubicBezTo>
                  <a:pt x="510" y="273"/>
                  <a:pt x="498" y="271"/>
                  <a:pt x="483" y="265"/>
                </a:cubicBezTo>
                <a:cubicBezTo>
                  <a:pt x="480" y="265"/>
                  <a:pt x="478" y="264"/>
                  <a:pt x="475" y="263"/>
                </a:cubicBezTo>
                <a:cubicBezTo>
                  <a:pt x="474" y="264"/>
                  <a:pt x="474" y="264"/>
                  <a:pt x="473" y="265"/>
                </a:cubicBezTo>
                <a:cubicBezTo>
                  <a:pt x="467" y="270"/>
                  <a:pt x="461" y="272"/>
                  <a:pt x="453" y="274"/>
                </a:cubicBezTo>
                <a:cubicBezTo>
                  <a:pt x="440" y="276"/>
                  <a:pt x="422" y="272"/>
                  <a:pt x="406" y="264"/>
                </a:cubicBezTo>
                <a:cubicBezTo>
                  <a:pt x="404" y="263"/>
                  <a:pt x="403" y="262"/>
                  <a:pt x="401" y="261"/>
                </a:cubicBezTo>
                <a:cubicBezTo>
                  <a:pt x="400" y="262"/>
                  <a:pt x="399" y="263"/>
                  <a:pt x="398" y="264"/>
                </a:cubicBezTo>
                <a:cubicBezTo>
                  <a:pt x="391" y="270"/>
                  <a:pt x="385" y="273"/>
                  <a:pt x="377" y="276"/>
                </a:cubicBezTo>
                <a:cubicBezTo>
                  <a:pt x="372" y="277"/>
                  <a:pt x="359" y="277"/>
                  <a:pt x="353" y="276"/>
                </a:cubicBezTo>
                <a:close/>
              </a:path>
            </a:pathLst>
          </a:custGeom>
          <a:blipFill dpi="0" rotWithShape="1">
            <a:blip r:embed="rId7"/>
            <a:srcRect/>
            <a:tile tx="0" ty="0" sx="50000" sy="50000" flip="none" algn="tl"/>
          </a:blipFill>
          <a:ln w="9525">
            <a:noFill/>
            <a:round/>
            <a:headEnd/>
            <a:tailEnd/>
          </a:ln>
          <a:effectLst>
            <a:outerShdw blurRad="304800" algn="ctr" rotWithShape="0">
              <a:schemeClr val="bg2">
                <a:lumMod val="20000"/>
                <a:lumOff val="80000"/>
              </a:schemeClr>
            </a:outerShdw>
          </a:effectLst>
        </p:spPr>
        <p:txBody>
          <a:bodyPr vert="horz" wrap="square" lIns="0" tIns="365760" rIns="0" bIns="0" numCol="1" anchor="t" anchorCtr="0" compatLnSpc="1">
            <a:prstTxWarp prst="textNoShape">
              <a:avLst/>
            </a:prstTxWarp>
          </a:bodyPr>
          <a:lstStyle/>
          <a:p>
            <a:pPr algn="ctr"/>
            <a:r>
              <a:rPr lang="pl-PL" sz="2400" b="1" dirty="0">
                <a:gradFill flip="none" rotWithShape="1">
                  <a:gsLst>
                    <a:gs pos="0">
                      <a:schemeClr val="tx1"/>
                    </a:gs>
                    <a:gs pos="87000">
                      <a:schemeClr val="tx1"/>
                    </a:gs>
                  </a:gsLst>
                  <a:lin ang="5400000" scaled="0"/>
                  <a:tileRect/>
                </a:gradFill>
                <a:latin typeface="+mj-lt"/>
                <a:ea typeface="Tahoma" pitchFamily="34" charset="0"/>
                <a:cs typeface="Tahoma" pitchFamily="34" charset="0"/>
              </a:rPr>
              <a:t>Prywatna chmura</a:t>
            </a:r>
            <a:br>
              <a:rPr lang="pl-PL" sz="2400" b="1" dirty="0">
                <a:gradFill flip="none" rotWithShape="1">
                  <a:gsLst>
                    <a:gs pos="0">
                      <a:schemeClr val="tx1"/>
                    </a:gs>
                    <a:gs pos="87000">
                      <a:schemeClr val="tx1"/>
                    </a:gs>
                  </a:gsLst>
                  <a:lin ang="5400000" scaled="0"/>
                  <a:tileRect/>
                </a:gradFill>
                <a:latin typeface="+mj-lt"/>
                <a:ea typeface="Tahoma" pitchFamily="34" charset="0"/>
                <a:cs typeface="Tahoma" pitchFamily="34" charset="0"/>
              </a:rPr>
            </a:br>
            <a:r>
              <a:rPr lang="pl-PL" sz="1400" dirty="0">
                <a:gradFill flip="none" rotWithShape="1">
                  <a:gsLst>
                    <a:gs pos="0">
                      <a:schemeClr val="tx1"/>
                    </a:gs>
                    <a:gs pos="87000">
                      <a:schemeClr val="tx1"/>
                    </a:gs>
                  </a:gsLst>
                  <a:lin ang="5400000" scaled="0"/>
                  <a:tileRect/>
                </a:gradFill>
                <a:latin typeface="+mj-lt"/>
                <a:ea typeface="Tahoma" pitchFamily="34" charset="0"/>
                <a:cs typeface="Tahoma" pitchFamily="34" charset="0"/>
              </a:rPr>
              <a:t>(Windows Server + System Center)</a:t>
            </a:r>
            <a:endParaRPr lang="en-US" sz="2400" dirty="0">
              <a:gradFill flip="none" rotWithShape="1">
                <a:gsLst>
                  <a:gs pos="0">
                    <a:schemeClr val="tx1"/>
                  </a:gs>
                  <a:gs pos="87000">
                    <a:schemeClr val="tx1"/>
                  </a:gs>
                </a:gsLst>
                <a:lin ang="5400000" scaled="0"/>
                <a:tileRect/>
              </a:gradFill>
              <a:latin typeface="+mj-lt"/>
              <a:ea typeface="Tahoma" pitchFamily="34" charset="0"/>
              <a:cs typeface="Tahoma" pitchFamily="34" charset="0"/>
            </a:endParaRPr>
          </a:p>
        </p:txBody>
      </p:sp>
      <p:pic>
        <p:nvPicPr>
          <p:cNvPr id="21" name="Picture 30" descr="C:\Users\davidg\Pictures\DVD_ART34\Artwork_Imagery\Icons - Illustrations\_WINDOWS SERVER ICONS\Security\Lock locked secure security.png"/>
          <p:cNvPicPr>
            <a:picLocks noChangeAspect="1" noChangeArrowheads="1"/>
          </p:cNvPicPr>
          <p:nvPr/>
        </p:nvPicPr>
        <p:blipFill>
          <a:blip r:embed="rId8"/>
          <a:srcRect/>
          <a:stretch>
            <a:fillRect/>
          </a:stretch>
        </p:blipFill>
        <p:spPr bwMode="auto">
          <a:xfrm>
            <a:off x="7708923" y="4688804"/>
            <a:ext cx="791266" cy="1162775"/>
          </a:xfrm>
          <a:prstGeom prst="rect">
            <a:avLst/>
          </a:prstGeom>
          <a:noFill/>
        </p:spPr>
      </p:pic>
      <p:sp>
        <p:nvSpPr>
          <p:cNvPr id="22" name="TextBox 21"/>
          <p:cNvSpPr txBox="1"/>
          <p:nvPr/>
        </p:nvSpPr>
        <p:spPr>
          <a:xfrm>
            <a:off x="755576" y="5166186"/>
            <a:ext cx="2286000" cy="400110"/>
          </a:xfrm>
          <a:prstGeom prst="rect">
            <a:avLst/>
          </a:prstGeom>
        </p:spPr>
        <p:txBody>
          <a:bodyPr wrap="square" rtlCol="0">
            <a:spAutoFit/>
          </a:bodyPr>
          <a:lstStyle/>
          <a:p>
            <a:pPr algn="ctr" fontAlgn="base">
              <a:spcBef>
                <a:spcPct val="0"/>
              </a:spcBef>
              <a:spcAft>
                <a:spcPct val="0"/>
              </a:spcAft>
            </a:pPr>
            <a:r>
              <a:rPr lang="pl-PL" sz="2000" b="1" dirty="0">
                <a:solidFill>
                  <a:schemeClr val="bg1"/>
                </a:solidFill>
                <a:latin typeface="Tahoma" pitchFamily="34" charset="0"/>
                <a:ea typeface="Tahoma" pitchFamily="34" charset="0"/>
                <a:cs typeface="Tahoma" pitchFamily="34" charset="0"/>
              </a:rPr>
              <a:t>Wewnętrzne IT</a:t>
            </a:r>
            <a:endParaRPr lang="en-US" sz="2000" b="1" dirty="0">
              <a:solidFill>
                <a:schemeClr val="bg1"/>
              </a:solidFill>
              <a:latin typeface="Tahoma" pitchFamily="34" charset="0"/>
              <a:ea typeface="Tahoma" pitchFamily="34" charset="0"/>
              <a:cs typeface="Tahoma" pitchFamily="34" charset="0"/>
            </a:endParaRPr>
          </a:p>
        </p:txBody>
      </p:sp>
      <p:sp>
        <p:nvSpPr>
          <p:cNvPr id="31" name="Freeform 9"/>
          <p:cNvSpPr>
            <a:spLocks/>
          </p:cNvSpPr>
          <p:nvPr/>
        </p:nvSpPr>
        <p:spPr bwMode="auto">
          <a:xfrm flipH="1">
            <a:off x="1186656" y="1112168"/>
            <a:ext cx="3925888" cy="1693863"/>
          </a:xfrm>
          <a:custGeom>
            <a:avLst/>
            <a:gdLst/>
            <a:ahLst/>
            <a:cxnLst>
              <a:cxn ang="0">
                <a:pos x="337" y="272"/>
              </a:cxn>
              <a:cxn ang="0">
                <a:pos x="309" y="258"/>
              </a:cxn>
              <a:cxn ang="0">
                <a:pos x="285" y="263"/>
              </a:cxn>
              <a:cxn ang="0">
                <a:pos x="268" y="254"/>
              </a:cxn>
              <a:cxn ang="0">
                <a:pos x="251" y="264"/>
              </a:cxn>
              <a:cxn ang="0">
                <a:pos x="213" y="263"/>
              </a:cxn>
              <a:cxn ang="0">
                <a:pos x="132" y="260"/>
              </a:cxn>
              <a:cxn ang="0">
                <a:pos x="106" y="272"/>
              </a:cxn>
              <a:cxn ang="0">
                <a:pos x="57" y="260"/>
              </a:cxn>
              <a:cxn ang="0">
                <a:pos x="48" y="258"/>
              </a:cxn>
              <a:cxn ang="0">
                <a:pos x="11" y="197"/>
              </a:cxn>
              <a:cxn ang="0">
                <a:pos x="26" y="188"/>
              </a:cxn>
              <a:cxn ang="0">
                <a:pos x="60" y="157"/>
              </a:cxn>
              <a:cxn ang="0">
                <a:pos x="66" y="154"/>
              </a:cxn>
              <a:cxn ang="0">
                <a:pos x="98" y="136"/>
              </a:cxn>
              <a:cxn ang="0">
                <a:pos x="105" y="132"/>
              </a:cxn>
              <a:cxn ang="0">
                <a:pos x="123" y="116"/>
              </a:cxn>
              <a:cxn ang="0">
                <a:pos x="124" y="88"/>
              </a:cxn>
              <a:cxn ang="0">
                <a:pos x="135" y="78"/>
              </a:cxn>
              <a:cxn ang="0">
                <a:pos x="153" y="39"/>
              </a:cxn>
              <a:cxn ang="0">
                <a:pos x="170" y="29"/>
              </a:cxn>
              <a:cxn ang="0">
                <a:pos x="203" y="19"/>
              </a:cxn>
              <a:cxn ang="0">
                <a:pos x="222" y="35"/>
              </a:cxn>
              <a:cxn ang="0">
                <a:pos x="242" y="57"/>
              </a:cxn>
              <a:cxn ang="0">
                <a:pos x="276" y="43"/>
              </a:cxn>
              <a:cxn ang="0">
                <a:pos x="301" y="12"/>
              </a:cxn>
              <a:cxn ang="0">
                <a:pos x="321" y="12"/>
              </a:cxn>
              <a:cxn ang="0">
                <a:pos x="333" y="18"/>
              </a:cxn>
              <a:cxn ang="0">
                <a:pos x="401" y="25"/>
              </a:cxn>
              <a:cxn ang="0">
                <a:pos x="409" y="31"/>
              </a:cxn>
              <a:cxn ang="0">
                <a:pos x="441" y="66"/>
              </a:cxn>
              <a:cxn ang="0">
                <a:pos x="444" y="66"/>
              </a:cxn>
              <a:cxn ang="0">
                <a:pos x="518" y="70"/>
              </a:cxn>
              <a:cxn ang="0">
                <a:pos x="534" y="100"/>
              </a:cxn>
              <a:cxn ang="0">
                <a:pos x="533" y="106"/>
              </a:cxn>
              <a:cxn ang="0">
                <a:pos x="554" y="124"/>
              </a:cxn>
              <a:cxn ang="0">
                <a:pos x="559" y="126"/>
              </a:cxn>
              <a:cxn ang="0">
                <a:pos x="581" y="129"/>
              </a:cxn>
              <a:cxn ang="0">
                <a:pos x="631" y="146"/>
              </a:cxn>
              <a:cxn ang="0">
                <a:pos x="634" y="165"/>
              </a:cxn>
              <a:cxn ang="0">
                <a:pos x="636" y="199"/>
              </a:cxn>
              <a:cxn ang="0">
                <a:pos x="634" y="207"/>
              </a:cxn>
              <a:cxn ang="0">
                <a:pos x="569" y="255"/>
              </a:cxn>
              <a:cxn ang="0">
                <a:pos x="523" y="273"/>
              </a:cxn>
              <a:cxn ang="0">
                <a:pos x="475" y="263"/>
              </a:cxn>
              <a:cxn ang="0">
                <a:pos x="453" y="274"/>
              </a:cxn>
              <a:cxn ang="0">
                <a:pos x="401" y="261"/>
              </a:cxn>
              <a:cxn ang="0">
                <a:pos x="377" y="276"/>
              </a:cxn>
            </a:cxnLst>
            <a:rect l="0" t="0" r="r" b="b"/>
            <a:pathLst>
              <a:path w="644" h="277">
                <a:moveTo>
                  <a:pt x="353" y="276"/>
                </a:moveTo>
                <a:cubicBezTo>
                  <a:pt x="348" y="275"/>
                  <a:pt x="342" y="274"/>
                  <a:pt x="337" y="272"/>
                </a:cubicBezTo>
                <a:cubicBezTo>
                  <a:pt x="331" y="270"/>
                  <a:pt x="319" y="264"/>
                  <a:pt x="314" y="261"/>
                </a:cubicBezTo>
                <a:cubicBezTo>
                  <a:pt x="312" y="260"/>
                  <a:pt x="311" y="259"/>
                  <a:pt x="309" y="258"/>
                </a:cubicBezTo>
                <a:cubicBezTo>
                  <a:pt x="308" y="259"/>
                  <a:pt x="307" y="260"/>
                  <a:pt x="306" y="260"/>
                </a:cubicBezTo>
                <a:cubicBezTo>
                  <a:pt x="299" y="264"/>
                  <a:pt x="292" y="265"/>
                  <a:pt x="285" y="263"/>
                </a:cubicBezTo>
                <a:cubicBezTo>
                  <a:pt x="281" y="262"/>
                  <a:pt x="274" y="259"/>
                  <a:pt x="271" y="256"/>
                </a:cubicBezTo>
                <a:cubicBezTo>
                  <a:pt x="270" y="255"/>
                  <a:pt x="269" y="254"/>
                  <a:pt x="268" y="254"/>
                </a:cubicBezTo>
                <a:cubicBezTo>
                  <a:pt x="267" y="255"/>
                  <a:pt x="266" y="255"/>
                  <a:pt x="265" y="256"/>
                </a:cubicBezTo>
                <a:cubicBezTo>
                  <a:pt x="262" y="259"/>
                  <a:pt x="256" y="262"/>
                  <a:pt x="251" y="264"/>
                </a:cubicBezTo>
                <a:cubicBezTo>
                  <a:pt x="243" y="266"/>
                  <a:pt x="228" y="265"/>
                  <a:pt x="218" y="262"/>
                </a:cubicBezTo>
                <a:cubicBezTo>
                  <a:pt x="216" y="261"/>
                  <a:pt x="216" y="261"/>
                  <a:pt x="213" y="263"/>
                </a:cubicBezTo>
                <a:cubicBezTo>
                  <a:pt x="193" y="277"/>
                  <a:pt x="165" y="277"/>
                  <a:pt x="138" y="263"/>
                </a:cubicBezTo>
                <a:cubicBezTo>
                  <a:pt x="135" y="262"/>
                  <a:pt x="132" y="260"/>
                  <a:pt x="132" y="260"/>
                </a:cubicBezTo>
                <a:cubicBezTo>
                  <a:pt x="131" y="259"/>
                  <a:pt x="130" y="260"/>
                  <a:pt x="127" y="262"/>
                </a:cubicBezTo>
                <a:cubicBezTo>
                  <a:pt x="121" y="267"/>
                  <a:pt x="114" y="270"/>
                  <a:pt x="106" y="272"/>
                </a:cubicBezTo>
                <a:cubicBezTo>
                  <a:pt x="101" y="273"/>
                  <a:pt x="91" y="273"/>
                  <a:pt x="86" y="272"/>
                </a:cubicBezTo>
                <a:cubicBezTo>
                  <a:pt x="77" y="270"/>
                  <a:pt x="66" y="265"/>
                  <a:pt x="57" y="260"/>
                </a:cubicBezTo>
                <a:cubicBezTo>
                  <a:pt x="56" y="259"/>
                  <a:pt x="55" y="258"/>
                  <a:pt x="53" y="257"/>
                </a:cubicBezTo>
                <a:cubicBezTo>
                  <a:pt x="52" y="257"/>
                  <a:pt x="50" y="257"/>
                  <a:pt x="48" y="258"/>
                </a:cubicBezTo>
                <a:cubicBezTo>
                  <a:pt x="38" y="259"/>
                  <a:pt x="27" y="256"/>
                  <a:pt x="19" y="249"/>
                </a:cubicBezTo>
                <a:cubicBezTo>
                  <a:pt x="4" y="237"/>
                  <a:pt x="0" y="210"/>
                  <a:pt x="11" y="197"/>
                </a:cubicBezTo>
                <a:cubicBezTo>
                  <a:pt x="14" y="194"/>
                  <a:pt x="20" y="191"/>
                  <a:pt x="25" y="191"/>
                </a:cubicBezTo>
                <a:cubicBezTo>
                  <a:pt x="26" y="191"/>
                  <a:pt x="26" y="190"/>
                  <a:pt x="26" y="188"/>
                </a:cubicBezTo>
                <a:cubicBezTo>
                  <a:pt x="26" y="183"/>
                  <a:pt x="27" y="178"/>
                  <a:pt x="29" y="174"/>
                </a:cubicBezTo>
                <a:cubicBezTo>
                  <a:pt x="34" y="164"/>
                  <a:pt x="45" y="158"/>
                  <a:pt x="60" y="157"/>
                </a:cubicBezTo>
                <a:cubicBezTo>
                  <a:pt x="61" y="157"/>
                  <a:pt x="63" y="157"/>
                  <a:pt x="65" y="157"/>
                </a:cubicBezTo>
                <a:cubicBezTo>
                  <a:pt x="65" y="156"/>
                  <a:pt x="66" y="155"/>
                  <a:pt x="66" y="154"/>
                </a:cubicBezTo>
                <a:cubicBezTo>
                  <a:pt x="70" y="148"/>
                  <a:pt x="76" y="141"/>
                  <a:pt x="82" y="138"/>
                </a:cubicBezTo>
                <a:cubicBezTo>
                  <a:pt x="87" y="136"/>
                  <a:pt x="91" y="135"/>
                  <a:pt x="98" y="136"/>
                </a:cubicBezTo>
                <a:cubicBezTo>
                  <a:pt x="99" y="136"/>
                  <a:pt x="101" y="136"/>
                  <a:pt x="103" y="136"/>
                </a:cubicBezTo>
                <a:cubicBezTo>
                  <a:pt x="104" y="134"/>
                  <a:pt x="105" y="133"/>
                  <a:pt x="105" y="132"/>
                </a:cubicBezTo>
                <a:cubicBezTo>
                  <a:pt x="109" y="125"/>
                  <a:pt x="115" y="118"/>
                  <a:pt x="121" y="116"/>
                </a:cubicBezTo>
                <a:cubicBezTo>
                  <a:pt x="122" y="116"/>
                  <a:pt x="123" y="116"/>
                  <a:pt x="123" y="116"/>
                </a:cubicBezTo>
                <a:cubicBezTo>
                  <a:pt x="123" y="116"/>
                  <a:pt x="123" y="114"/>
                  <a:pt x="122" y="111"/>
                </a:cubicBezTo>
                <a:cubicBezTo>
                  <a:pt x="120" y="103"/>
                  <a:pt x="121" y="94"/>
                  <a:pt x="124" y="88"/>
                </a:cubicBezTo>
                <a:cubicBezTo>
                  <a:pt x="125" y="85"/>
                  <a:pt x="130" y="81"/>
                  <a:pt x="132" y="79"/>
                </a:cubicBezTo>
                <a:cubicBezTo>
                  <a:pt x="133" y="79"/>
                  <a:pt x="134" y="79"/>
                  <a:pt x="135" y="78"/>
                </a:cubicBezTo>
                <a:cubicBezTo>
                  <a:pt x="135" y="76"/>
                  <a:pt x="135" y="75"/>
                  <a:pt x="135" y="73"/>
                </a:cubicBezTo>
                <a:cubicBezTo>
                  <a:pt x="136" y="58"/>
                  <a:pt x="142" y="46"/>
                  <a:pt x="153" y="39"/>
                </a:cubicBezTo>
                <a:cubicBezTo>
                  <a:pt x="157" y="36"/>
                  <a:pt x="162" y="33"/>
                  <a:pt x="166" y="32"/>
                </a:cubicBezTo>
                <a:cubicBezTo>
                  <a:pt x="168" y="31"/>
                  <a:pt x="169" y="31"/>
                  <a:pt x="170" y="29"/>
                </a:cubicBezTo>
                <a:cubicBezTo>
                  <a:pt x="175" y="23"/>
                  <a:pt x="185" y="18"/>
                  <a:pt x="195" y="18"/>
                </a:cubicBezTo>
                <a:cubicBezTo>
                  <a:pt x="198" y="18"/>
                  <a:pt x="202" y="19"/>
                  <a:pt x="203" y="19"/>
                </a:cubicBezTo>
                <a:cubicBezTo>
                  <a:pt x="210" y="21"/>
                  <a:pt x="215" y="25"/>
                  <a:pt x="218" y="31"/>
                </a:cubicBezTo>
                <a:cubicBezTo>
                  <a:pt x="219" y="34"/>
                  <a:pt x="220" y="35"/>
                  <a:pt x="222" y="35"/>
                </a:cubicBezTo>
                <a:cubicBezTo>
                  <a:pt x="230" y="37"/>
                  <a:pt x="237" y="44"/>
                  <a:pt x="240" y="53"/>
                </a:cubicBezTo>
                <a:cubicBezTo>
                  <a:pt x="241" y="55"/>
                  <a:pt x="241" y="57"/>
                  <a:pt x="242" y="57"/>
                </a:cubicBezTo>
                <a:cubicBezTo>
                  <a:pt x="242" y="57"/>
                  <a:pt x="243" y="56"/>
                  <a:pt x="244" y="55"/>
                </a:cubicBezTo>
                <a:cubicBezTo>
                  <a:pt x="252" y="49"/>
                  <a:pt x="265" y="44"/>
                  <a:pt x="276" y="43"/>
                </a:cubicBezTo>
                <a:cubicBezTo>
                  <a:pt x="282" y="42"/>
                  <a:pt x="282" y="43"/>
                  <a:pt x="282" y="38"/>
                </a:cubicBezTo>
                <a:cubicBezTo>
                  <a:pt x="281" y="27"/>
                  <a:pt x="289" y="16"/>
                  <a:pt x="301" y="12"/>
                </a:cubicBezTo>
                <a:cubicBezTo>
                  <a:pt x="304" y="11"/>
                  <a:pt x="306" y="10"/>
                  <a:pt x="311" y="10"/>
                </a:cubicBezTo>
                <a:cubicBezTo>
                  <a:pt x="316" y="10"/>
                  <a:pt x="317" y="10"/>
                  <a:pt x="321" y="12"/>
                </a:cubicBezTo>
                <a:cubicBezTo>
                  <a:pt x="324" y="13"/>
                  <a:pt x="327" y="14"/>
                  <a:pt x="329" y="16"/>
                </a:cubicBezTo>
                <a:cubicBezTo>
                  <a:pt x="330" y="17"/>
                  <a:pt x="332" y="18"/>
                  <a:pt x="333" y="18"/>
                </a:cubicBezTo>
                <a:cubicBezTo>
                  <a:pt x="335" y="17"/>
                  <a:pt x="336" y="16"/>
                  <a:pt x="338" y="15"/>
                </a:cubicBezTo>
                <a:cubicBezTo>
                  <a:pt x="362" y="0"/>
                  <a:pt x="385" y="4"/>
                  <a:pt x="401" y="25"/>
                </a:cubicBezTo>
                <a:cubicBezTo>
                  <a:pt x="403" y="27"/>
                  <a:pt x="404" y="29"/>
                  <a:pt x="404" y="29"/>
                </a:cubicBezTo>
                <a:cubicBezTo>
                  <a:pt x="404" y="30"/>
                  <a:pt x="406" y="30"/>
                  <a:pt x="409" y="31"/>
                </a:cubicBezTo>
                <a:cubicBezTo>
                  <a:pt x="421" y="34"/>
                  <a:pt x="431" y="41"/>
                  <a:pt x="436" y="51"/>
                </a:cubicBezTo>
                <a:cubicBezTo>
                  <a:pt x="438" y="55"/>
                  <a:pt x="440" y="62"/>
                  <a:pt x="441" y="66"/>
                </a:cubicBezTo>
                <a:cubicBezTo>
                  <a:pt x="441" y="67"/>
                  <a:pt x="441" y="68"/>
                  <a:pt x="441" y="68"/>
                </a:cubicBezTo>
                <a:cubicBezTo>
                  <a:pt x="442" y="68"/>
                  <a:pt x="443" y="67"/>
                  <a:pt x="444" y="66"/>
                </a:cubicBezTo>
                <a:cubicBezTo>
                  <a:pt x="466" y="49"/>
                  <a:pt x="486" y="45"/>
                  <a:pt x="504" y="57"/>
                </a:cubicBezTo>
                <a:cubicBezTo>
                  <a:pt x="509" y="60"/>
                  <a:pt x="514" y="65"/>
                  <a:pt x="518" y="70"/>
                </a:cubicBezTo>
                <a:cubicBezTo>
                  <a:pt x="519" y="72"/>
                  <a:pt x="521" y="74"/>
                  <a:pt x="523" y="75"/>
                </a:cubicBezTo>
                <a:cubicBezTo>
                  <a:pt x="531" y="81"/>
                  <a:pt x="535" y="91"/>
                  <a:pt x="534" y="100"/>
                </a:cubicBezTo>
                <a:cubicBezTo>
                  <a:pt x="534" y="102"/>
                  <a:pt x="533" y="104"/>
                  <a:pt x="533" y="105"/>
                </a:cubicBezTo>
                <a:cubicBezTo>
                  <a:pt x="533" y="106"/>
                  <a:pt x="533" y="106"/>
                  <a:pt x="533" y="106"/>
                </a:cubicBezTo>
                <a:cubicBezTo>
                  <a:pt x="533" y="106"/>
                  <a:pt x="535" y="107"/>
                  <a:pt x="536" y="107"/>
                </a:cubicBezTo>
                <a:cubicBezTo>
                  <a:pt x="544" y="109"/>
                  <a:pt x="550" y="116"/>
                  <a:pt x="554" y="124"/>
                </a:cubicBezTo>
                <a:cubicBezTo>
                  <a:pt x="554" y="125"/>
                  <a:pt x="555" y="126"/>
                  <a:pt x="555" y="127"/>
                </a:cubicBezTo>
                <a:cubicBezTo>
                  <a:pt x="555" y="127"/>
                  <a:pt x="557" y="126"/>
                  <a:pt x="559" y="126"/>
                </a:cubicBezTo>
                <a:cubicBezTo>
                  <a:pt x="566" y="123"/>
                  <a:pt x="573" y="124"/>
                  <a:pt x="578" y="128"/>
                </a:cubicBezTo>
                <a:cubicBezTo>
                  <a:pt x="579" y="128"/>
                  <a:pt x="580" y="129"/>
                  <a:pt x="581" y="129"/>
                </a:cubicBezTo>
                <a:cubicBezTo>
                  <a:pt x="583" y="129"/>
                  <a:pt x="586" y="128"/>
                  <a:pt x="588" y="128"/>
                </a:cubicBezTo>
                <a:cubicBezTo>
                  <a:pt x="611" y="126"/>
                  <a:pt x="626" y="132"/>
                  <a:pt x="631" y="146"/>
                </a:cubicBezTo>
                <a:cubicBezTo>
                  <a:pt x="632" y="149"/>
                  <a:pt x="632" y="157"/>
                  <a:pt x="631" y="160"/>
                </a:cubicBezTo>
                <a:cubicBezTo>
                  <a:pt x="631" y="162"/>
                  <a:pt x="631" y="162"/>
                  <a:pt x="634" y="165"/>
                </a:cubicBezTo>
                <a:cubicBezTo>
                  <a:pt x="635" y="167"/>
                  <a:pt x="637" y="169"/>
                  <a:pt x="638" y="171"/>
                </a:cubicBezTo>
                <a:cubicBezTo>
                  <a:pt x="644" y="181"/>
                  <a:pt x="643" y="191"/>
                  <a:pt x="636" y="199"/>
                </a:cubicBezTo>
                <a:cubicBezTo>
                  <a:pt x="636" y="200"/>
                  <a:pt x="635" y="200"/>
                  <a:pt x="634" y="201"/>
                </a:cubicBezTo>
                <a:cubicBezTo>
                  <a:pt x="634" y="203"/>
                  <a:pt x="634" y="205"/>
                  <a:pt x="634" y="207"/>
                </a:cubicBezTo>
                <a:cubicBezTo>
                  <a:pt x="634" y="234"/>
                  <a:pt x="612" y="252"/>
                  <a:pt x="575" y="254"/>
                </a:cubicBezTo>
                <a:cubicBezTo>
                  <a:pt x="573" y="254"/>
                  <a:pt x="571" y="255"/>
                  <a:pt x="569" y="255"/>
                </a:cubicBezTo>
                <a:cubicBezTo>
                  <a:pt x="568" y="256"/>
                  <a:pt x="567" y="257"/>
                  <a:pt x="566" y="259"/>
                </a:cubicBezTo>
                <a:cubicBezTo>
                  <a:pt x="555" y="269"/>
                  <a:pt x="542" y="274"/>
                  <a:pt x="523" y="273"/>
                </a:cubicBezTo>
                <a:cubicBezTo>
                  <a:pt x="510" y="273"/>
                  <a:pt x="498" y="271"/>
                  <a:pt x="483" y="265"/>
                </a:cubicBezTo>
                <a:cubicBezTo>
                  <a:pt x="480" y="265"/>
                  <a:pt x="478" y="264"/>
                  <a:pt x="475" y="263"/>
                </a:cubicBezTo>
                <a:cubicBezTo>
                  <a:pt x="474" y="264"/>
                  <a:pt x="474" y="264"/>
                  <a:pt x="473" y="265"/>
                </a:cubicBezTo>
                <a:cubicBezTo>
                  <a:pt x="467" y="270"/>
                  <a:pt x="461" y="272"/>
                  <a:pt x="453" y="274"/>
                </a:cubicBezTo>
                <a:cubicBezTo>
                  <a:pt x="440" y="276"/>
                  <a:pt x="422" y="272"/>
                  <a:pt x="406" y="264"/>
                </a:cubicBezTo>
                <a:cubicBezTo>
                  <a:pt x="404" y="263"/>
                  <a:pt x="403" y="262"/>
                  <a:pt x="401" y="261"/>
                </a:cubicBezTo>
                <a:cubicBezTo>
                  <a:pt x="400" y="262"/>
                  <a:pt x="399" y="263"/>
                  <a:pt x="398" y="264"/>
                </a:cubicBezTo>
                <a:cubicBezTo>
                  <a:pt x="391" y="270"/>
                  <a:pt x="385" y="273"/>
                  <a:pt x="377" y="276"/>
                </a:cubicBezTo>
                <a:cubicBezTo>
                  <a:pt x="372" y="277"/>
                  <a:pt x="359" y="277"/>
                  <a:pt x="353" y="276"/>
                </a:cubicBezTo>
                <a:close/>
              </a:path>
            </a:pathLst>
          </a:custGeom>
          <a:blipFill dpi="0" rotWithShape="1">
            <a:blip r:embed="rId9">
              <a:extLst>
                <a:ext uri="{BEBA8EAE-BF5A-486C-A8C5-ECC9F3942E4B}">
                  <a14:imgProps xmlns:a14="http://schemas.microsoft.com/office/drawing/2010/main">
                    <a14:imgLayer r:embed="rId4">
                      <a14:imgEffect>
                        <a14:brightnessContrast contrast="-40000"/>
                      </a14:imgEffect>
                    </a14:imgLayer>
                  </a14:imgProps>
                </a:ext>
              </a:extLst>
            </a:blip>
            <a:srcRect/>
            <a:tile tx="0" ty="0" sx="62000" sy="62000" flip="none" algn="tl"/>
          </a:blipFill>
          <a:ln w="9525">
            <a:noFill/>
            <a:round/>
            <a:headEnd/>
            <a:tailEnd/>
          </a:ln>
          <a:effectLst>
            <a:outerShdw blurRad="304800" algn="ctr" rotWithShape="0">
              <a:schemeClr val="bg2">
                <a:lumMod val="40000"/>
                <a:lumOff val="60000"/>
              </a:schemeClr>
            </a:outerShdw>
          </a:effectLst>
        </p:spPr>
        <p:txBody>
          <a:bodyPr vert="horz" wrap="square" lIns="0" tIns="274320" rIns="0" bIns="0" numCol="1" anchor="ctr" anchorCtr="0" compatLnSpc="1">
            <a:prstTxWarp prst="textNoShape">
              <a:avLst/>
            </a:prstTxWarp>
          </a:bodyPr>
          <a:lstStyle/>
          <a:p>
            <a:pPr algn="ctr"/>
            <a:r>
              <a:rPr lang="pl-PL" sz="2400" b="1" dirty="0">
                <a:gradFill flip="none" rotWithShape="1">
                  <a:gsLst>
                    <a:gs pos="0">
                      <a:schemeClr val="tx1"/>
                    </a:gs>
                    <a:gs pos="87000">
                      <a:schemeClr val="tx1"/>
                    </a:gs>
                  </a:gsLst>
                  <a:lin ang="5400000" scaled="0"/>
                  <a:tileRect/>
                </a:gradFill>
                <a:latin typeface="+mj-lt"/>
                <a:ea typeface="Tahoma" pitchFamily="34" charset="0"/>
                <a:cs typeface="Tahoma" pitchFamily="34" charset="0"/>
              </a:rPr>
              <a:t>Publiczna chmura</a:t>
            </a:r>
            <a:br>
              <a:rPr lang="pl-PL" sz="2400" b="1" dirty="0">
                <a:gradFill flip="none" rotWithShape="1">
                  <a:gsLst>
                    <a:gs pos="0">
                      <a:schemeClr val="tx1"/>
                    </a:gs>
                    <a:gs pos="87000">
                      <a:schemeClr val="tx1"/>
                    </a:gs>
                  </a:gsLst>
                  <a:lin ang="5400000" scaled="0"/>
                  <a:tileRect/>
                </a:gradFill>
                <a:latin typeface="+mj-lt"/>
                <a:ea typeface="Tahoma" pitchFamily="34" charset="0"/>
                <a:cs typeface="Tahoma" pitchFamily="34" charset="0"/>
              </a:rPr>
            </a:br>
            <a:r>
              <a:rPr lang="pl-PL" sz="1400" dirty="0">
                <a:gradFill flip="none" rotWithShape="1">
                  <a:gsLst>
                    <a:gs pos="0">
                      <a:schemeClr val="tx1"/>
                    </a:gs>
                    <a:gs pos="87000">
                      <a:schemeClr val="tx1"/>
                    </a:gs>
                  </a:gsLst>
                  <a:lin ang="5400000" scaled="0"/>
                  <a:tileRect/>
                </a:gradFill>
                <a:latin typeface="+mj-lt"/>
                <a:ea typeface="Tahoma" pitchFamily="34" charset="0"/>
                <a:cs typeface="Tahoma" pitchFamily="34" charset="0"/>
              </a:rPr>
              <a:t>(</a:t>
            </a:r>
            <a:r>
              <a:rPr lang="pl-PL" sz="1400" dirty="0" err="1">
                <a:gradFill flip="none" rotWithShape="1">
                  <a:gsLst>
                    <a:gs pos="0">
                      <a:schemeClr val="tx1"/>
                    </a:gs>
                    <a:gs pos="87000">
                      <a:schemeClr val="tx1"/>
                    </a:gs>
                  </a:gsLst>
                  <a:lin ang="5400000" scaled="0"/>
                  <a:tileRect/>
                </a:gradFill>
                <a:latin typeface="+mj-lt"/>
                <a:ea typeface="Tahoma" pitchFamily="34" charset="0"/>
                <a:cs typeface="Tahoma" pitchFamily="34" charset="0"/>
              </a:rPr>
              <a:t>Azure</a:t>
            </a:r>
            <a:r>
              <a:rPr lang="pl-PL" sz="1400" dirty="0">
                <a:gradFill flip="none" rotWithShape="1">
                  <a:gsLst>
                    <a:gs pos="0">
                      <a:schemeClr val="tx1"/>
                    </a:gs>
                    <a:gs pos="87000">
                      <a:schemeClr val="tx1"/>
                    </a:gs>
                  </a:gsLst>
                  <a:lin ang="5400000" scaled="0"/>
                  <a:tileRect/>
                </a:gradFill>
                <a:latin typeface="+mj-lt"/>
                <a:ea typeface="Tahoma" pitchFamily="34" charset="0"/>
                <a:cs typeface="Tahoma" pitchFamily="34" charset="0"/>
              </a:rPr>
              <a:t>, Office 365)</a:t>
            </a:r>
            <a:endParaRPr lang="en-US" sz="1400" dirty="0">
              <a:gradFill flip="none" rotWithShape="1">
                <a:gsLst>
                  <a:gs pos="0">
                    <a:schemeClr val="tx1"/>
                  </a:gs>
                  <a:gs pos="87000">
                    <a:schemeClr val="tx1"/>
                  </a:gs>
                </a:gsLst>
                <a:lin ang="5400000" scaled="0"/>
                <a:tileRect/>
              </a:gradFill>
              <a:latin typeface="+mj-lt"/>
              <a:ea typeface="Tahoma" pitchFamily="34" charset="0"/>
              <a:cs typeface="Tahoma" pitchFamily="34" charset="0"/>
            </a:endParaRPr>
          </a:p>
        </p:txBody>
      </p:sp>
      <p:sp>
        <p:nvSpPr>
          <p:cNvPr id="28" name="Title 1"/>
          <p:cNvSpPr>
            <a:spLocks noGrp="1"/>
          </p:cNvSpPr>
          <p:nvPr>
            <p:ph type="title"/>
          </p:nvPr>
        </p:nvSpPr>
        <p:spPr/>
        <p:txBody>
          <a:bodyPr/>
          <a:lstStyle/>
          <a:p>
            <a:r>
              <a:rPr lang="pl-PL" dirty="0"/>
              <a:t>Chmury: publiczne i prywatne</a:t>
            </a:r>
          </a:p>
        </p:txBody>
      </p:sp>
      <p:sp>
        <p:nvSpPr>
          <p:cNvPr id="24" name="Freeform 9"/>
          <p:cNvSpPr>
            <a:spLocks/>
          </p:cNvSpPr>
          <p:nvPr/>
        </p:nvSpPr>
        <p:spPr bwMode="auto">
          <a:xfrm>
            <a:off x="5700467" y="3645916"/>
            <a:ext cx="2759143" cy="1162775"/>
          </a:xfrm>
          <a:custGeom>
            <a:avLst/>
            <a:gdLst/>
            <a:ahLst/>
            <a:cxnLst>
              <a:cxn ang="0">
                <a:pos x="337" y="272"/>
              </a:cxn>
              <a:cxn ang="0">
                <a:pos x="309" y="258"/>
              </a:cxn>
              <a:cxn ang="0">
                <a:pos x="285" y="263"/>
              </a:cxn>
              <a:cxn ang="0">
                <a:pos x="268" y="254"/>
              </a:cxn>
              <a:cxn ang="0">
                <a:pos x="251" y="264"/>
              </a:cxn>
              <a:cxn ang="0">
                <a:pos x="213" y="263"/>
              </a:cxn>
              <a:cxn ang="0">
                <a:pos x="132" y="260"/>
              </a:cxn>
              <a:cxn ang="0">
                <a:pos x="106" y="272"/>
              </a:cxn>
              <a:cxn ang="0">
                <a:pos x="57" y="260"/>
              </a:cxn>
              <a:cxn ang="0">
                <a:pos x="48" y="258"/>
              </a:cxn>
              <a:cxn ang="0">
                <a:pos x="11" y="197"/>
              </a:cxn>
              <a:cxn ang="0">
                <a:pos x="26" y="188"/>
              </a:cxn>
              <a:cxn ang="0">
                <a:pos x="60" y="157"/>
              </a:cxn>
              <a:cxn ang="0">
                <a:pos x="66" y="154"/>
              </a:cxn>
              <a:cxn ang="0">
                <a:pos x="98" y="136"/>
              </a:cxn>
              <a:cxn ang="0">
                <a:pos x="105" y="132"/>
              </a:cxn>
              <a:cxn ang="0">
                <a:pos x="123" y="116"/>
              </a:cxn>
              <a:cxn ang="0">
                <a:pos x="124" y="88"/>
              </a:cxn>
              <a:cxn ang="0">
                <a:pos x="135" y="78"/>
              </a:cxn>
              <a:cxn ang="0">
                <a:pos x="153" y="39"/>
              </a:cxn>
              <a:cxn ang="0">
                <a:pos x="170" y="29"/>
              </a:cxn>
              <a:cxn ang="0">
                <a:pos x="203" y="19"/>
              </a:cxn>
              <a:cxn ang="0">
                <a:pos x="222" y="35"/>
              </a:cxn>
              <a:cxn ang="0">
                <a:pos x="242" y="57"/>
              </a:cxn>
              <a:cxn ang="0">
                <a:pos x="276" y="43"/>
              </a:cxn>
              <a:cxn ang="0">
                <a:pos x="301" y="12"/>
              </a:cxn>
              <a:cxn ang="0">
                <a:pos x="321" y="12"/>
              </a:cxn>
              <a:cxn ang="0">
                <a:pos x="333" y="18"/>
              </a:cxn>
              <a:cxn ang="0">
                <a:pos x="401" y="25"/>
              </a:cxn>
              <a:cxn ang="0">
                <a:pos x="409" y="31"/>
              </a:cxn>
              <a:cxn ang="0">
                <a:pos x="441" y="66"/>
              </a:cxn>
              <a:cxn ang="0">
                <a:pos x="444" y="66"/>
              </a:cxn>
              <a:cxn ang="0">
                <a:pos x="518" y="70"/>
              </a:cxn>
              <a:cxn ang="0">
                <a:pos x="534" y="100"/>
              </a:cxn>
              <a:cxn ang="0">
                <a:pos x="533" y="106"/>
              </a:cxn>
              <a:cxn ang="0">
                <a:pos x="554" y="124"/>
              </a:cxn>
              <a:cxn ang="0">
                <a:pos x="559" y="126"/>
              </a:cxn>
              <a:cxn ang="0">
                <a:pos x="581" y="129"/>
              </a:cxn>
              <a:cxn ang="0">
                <a:pos x="631" y="146"/>
              </a:cxn>
              <a:cxn ang="0">
                <a:pos x="634" y="165"/>
              </a:cxn>
              <a:cxn ang="0">
                <a:pos x="636" y="199"/>
              </a:cxn>
              <a:cxn ang="0">
                <a:pos x="634" y="207"/>
              </a:cxn>
              <a:cxn ang="0">
                <a:pos x="569" y="255"/>
              </a:cxn>
              <a:cxn ang="0">
                <a:pos x="523" y="273"/>
              </a:cxn>
              <a:cxn ang="0">
                <a:pos x="475" y="263"/>
              </a:cxn>
              <a:cxn ang="0">
                <a:pos x="453" y="274"/>
              </a:cxn>
              <a:cxn ang="0">
                <a:pos x="401" y="261"/>
              </a:cxn>
              <a:cxn ang="0">
                <a:pos x="377" y="276"/>
              </a:cxn>
            </a:cxnLst>
            <a:rect l="0" t="0" r="r" b="b"/>
            <a:pathLst>
              <a:path w="644" h="277">
                <a:moveTo>
                  <a:pt x="353" y="276"/>
                </a:moveTo>
                <a:cubicBezTo>
                  <a:pt x="348" y="275"/>
                  <a:pt x="342" y="274"/>
                  <a:pt x="337" y="272"/>
                </a:cubicBezTo>
                <a:cubicBezTo>
                  <a:pt x="331" y="270"/>
                  <a:pt x="319" y="264"/>
                  <a:pt x="314" y="261"/>
                </a:cubicBezTo>
                <a:cubicBezTo>
                  <a:pt x="312" y="260"/>
                  <a:pt x="311" y="259"/>
                  <a:pt x="309" y="258"/>
                </a:cubicBezTo>
                <a:cubicBezTo>
                  <a:pt x="308" y="259"/>
                  <a:pt x="307" y="260"/>
                  <a:pt x="306" y="260"/>
                </a:cubicBezTo>
                <a:cubicBezTo>
                  <a:pt x="299" y="264"/>
                  <a:pt x="292" y="265"/>
                  <a:pt x="285" y="263"/>
                </a:cubicBezTo>
                <a:cubicBezTo>
                  <a:pt x="281" y="262"/>
                  <a:pt x="274" y="259"/>
                  <a:pt x="271" y="256"/>
                </a:cubicBezTo>
                <a:cubicBezTo>
                  <a:pt x="270" y="255"/>
                  <a:pt x="269" y="254"/>
                  <a:pt x="268" y="254"/>
                </a:cubicBezTo>
                <a:cubicBezTo>
                  <a:pt x="267" y="255"/>
                  <a:pt x="266" y="255"/>
                  <a:pt x="265" y="256"/>
                </a:cubicBezTo>
                <a:cubicBezTo>
                  <a:pt x="262" y="259"/>
                  <a:pt x="256" y="262"/>
                  <a:pt x="251" y="264"/>
                </a:cubicBezTo>
                <a:cubicBezTo>
                  <a:pt x="243" y="266"/>
                  <a:pt x="228" y="265"/>
                  <a:pt x="218" y="262"/>
                </a:cubicBezTo>
                <a:cubicBezTo>
                  <a:pt x="216" y="261"/>
                  <a:pt x="216" y="261"/>
                  <a:pt x="213" y="263"/>
                </a:cubicBezTo>
                <a:cubicBezTo>
                  <a:pt x="193" y="277"/>
                  <a:pt x="165" y="277"/>
                  <a:pt x="138" y="263"/>
                </a:cubicBezTo>
                <a:cubicBezTo>
                  <a:pt x="135" y="262"/>
                  <a:pt x="132" y="260"/>
                  <a:pt x="132" y="260"/>
                </a:cubicBezTo>
                <a:cubicBezTo>
                  <a:pt x="131" y="259"/>
                  <a:pt x="130" y="260"/>
                  <a:pt x="127" y="262"/>
                </a:cubicBezTo>
                <a:cubicBezTo>
                  <a:pt x="121" y="267"/>
                  <a:pt x="114" y="270"/>
                  <a:pt x="106" y="272"/>
                </a:cubicBezTo>
                <a:cubicBezTo>
                  <a:pt x="101" y="273"/>
                  <a:pt x="91" y="273"/>
                  <a:pt x="86" y="272"/>
                </a:cubicBezTo>
                <a:cubicBezTo>
                  <a:pt x="77" y="270"/>
                  <a:pt x="66" y="265"/>
                  <a:pt x="57" y="260"/>
                </a:cubicBezTo>
                <a:cubicBezTo>
                  <a:pt x="56" y="259"/>
                  <a:pt x="55" y="258"/>
                  <a:pt x="53" y="257"/>
                </a:cubicBezTo>
                <a:cubicBezTo>
                  <a:pt x="52" y="257"/>
                  <a:pt x="50" y="257"/>
                  <a:pt x="48" y="258"/>
                </a:cubicBezTo>
                <a:cubicBezTo>
                  <a:pt x="38" y="259"/>
                  <a:pt x="27" y="256"/>
                  <a:pt x="19" y="249"/>
                </a:cubicBezTo>
                <a:cubicBezTo>
                  <a:pt x="4" y="237"/>
                  <a:pt x="0" y="210"/>
                  <a:pt x="11" y="197"/>
                </a:cubicBezTo>
                <a:cubicBezTo>
                  <a:pt x="14" y="194"/>
                  <a:pt x="20" y="191"/>
                  <a:pt x="25" y="191"/>
                </a:cubicBezTo>
                <a:cubicBezTo>
                  <a:pt x="26" y="191"/>
                  <a:pt x="26" y="190"/>
                  <a:pt x="26" y="188"/>
                </a:cubicBezTo>
                <a:cubicBezTo>
                  <a:pt x="26" y="183"/>
                  <a:pt x="27" y="178"/>
                  <a:pt x="29" y="174"/>
                </a:cubicBezTo>
                <a:cubicBezTo>
                  <a:pt x="34" y="164"/>
                  <a:pt x="45" y="158"/>
                  <a:pt x="60" y="157"/>
                </a:cubicBezTo>
                <a:cubicBezTo>
                  <a:pt x="61" y="157"/>
                  <a:pt x="63" y="157"/>
                  <a:pt x="65" y="157"/>
                </a:cubicBezTo>
                <a:cubicBezTo>
                  <a:pt x="65" y="156"/>
                  <a:pt x="66" y="155"/>
                  <a:pt x="66" y="154"/>
                </a:cubicBezTo>
                <a:cubicBezTo>
                  <a:pt x="70" y="148"/>
                  <a:pt x="76" y="141"/>
                  <a:pt x="82" y="138"/>
                </a:cubicBezTo>
                <a:cubicBezTo>
                  <a:pt x="87" y="136"/>
                  <a:pt x="91" y="135"/>
                  <a:pt x="98" y="136"/>
                </a:cubicBezTo>
                <a:cubicBezTo>
                  <a:pt x="99" y="136"/>
                  <a:pt x="101" y="136"/>
                  <a:pt x="103" y="136"/>
                </a:cubicBezTo>
                <a:cubicBezTo>
                  <a:pt x="104" y="134"/>
                  <a:pt x="105" y="133"/>
                  <a:pt x="105" y="132"/>
                </a:cubicBezTo>
                <a:cubicBezTo>
                  <a:pt x="109" y="125"/>
                  <a:pt x="115" y="118"/>
                  <a:pt x="121" y="116"/>
                </a:cubicBezTo>
                <a:cubicBezTo>
                  <a:pt x="122" y="116"/>
                  <a:pt x="123" y="116"/>
                  <a:pt x="123" y="116"/>
                </a:cubicBezTo>
                <a:cubicBezTo>
                  <a:pt x="123" y="116"/>
                  <a:pt x="123" y="114"/>
                  <a:pt x="122" y="111"/>
                </a:cubicBezTo>
                <a:cubicBezTo>
                  <a:pt x="120" y="103"/>
                  <a:pt x="121" y="94"/>
                  <a:pt x="124" y="88"/>
                </a:cubicBezTo>
                <a:cubicBezTo>
                  <a:pt x="125" y="85"/>
                  <a:pt x="130" y="81"/>
                  <a:pt x="132" y="79"/>
                </a:cubicBezTo>
                <a:cubicBezTo>
                  <a:pt x="133" y="79"/>
                  <a:pt x="134" y="79"/>
                  <a:pt x="135" y="78"/>
                </a:cubicBezTo>
                <a:cubicBezTo>
                  <a:pt x="135" y="76"/>
                  <a:pt x="135" y="75"/>
                  <a:pt x="135" y="73"/>
                </a:cubicBezTo>
                <a:cubicBezTo>
                  <a:pt x="136" y="58"/>
                  <a:pt x="142" y="46"/>
                  <a:pt x="153" y="39"/>
                </a:cubicBezTo>
                <a:cubicBezTo>
                  <a:pt x="157" y="36"/>
                  <a:pt x="162" y="33"/>
                  <a:pt x="166" y="32"/>
                </a:cubicBezTo>
                <a:cubicBezTo>
                  <a:pt x="168" y="31"/>
                  <a:pt x="169" y="31"/>
                  <a:pt x="170" y="29"/>
                </a:cubicBezTo>
                <a:cubicBezTo>
                  <a:pt x="175" y="23"/>
                  <a:pt x="185" y="18"/>
                  <a:pt x="195" y="18"/>
                </a:cubicBezTo>
                <a:cubicBezTo>
                  <a:pt x="198" y="18"/>
                  <a:pt x="202" y="19"/>
                  <a:pt x="203" y="19"/>
                </a:cubicBezTo>
                <a:cubicBezTo>
                  <a:pt x="210" y="21"/>
                  <a:pt x="215" y="25"/>
                  <a:pt x="218" y="31"/>
                </a:cubicBezTo>
                <a:cubicBezTo>
                  <a:pt x="219" y="34"/>
                  <a:pt x="220" y="35"/>
                  <a:pt x="222" y="35"/>
                </a:cubicBezTo>
                <a:cubicBezTo>
                  <a:pt x="230" y="37"/>
                  <a:pt x="237" y="44"/>
                  <a:pt x="240" y="53"/>
                </a:cubicBezTo>
                <a:cubicBezTo>
                  <a:pt x="241" y="55"/>
                  <a:pt x="241" y="57"/>
                  <a:pt x="242" y="57"/>
                </a:cubicBezTo>
                <a:cubicBezTo>
                  <a:pt x="242" y="57"/>
                  <a:pt x="243" y="56"/>
                  <a:pt x="244" y="55"/>
                </a:cubicBezTo>
                <a:cubicBezTo>
                  <a:pt x="252" y="49"/>
                  <a:pt x="265" y="44"/>
                  <a:pt x="276" y="43"/>
                </a:cubicBezTo>
                <a:cubicBezTo>
                  <a:pt x="282" y="42"/>
                  <a:pt x="282" y="43"/>
                  <a:pt x="282" y="38"/>
                </a:cubicBezTo>
                <a:cubicBezTo>
                  <a:pt x="281" y="27"/>
                  <a:pt x="289" y="16"/>
                  <a:pt x="301" y="12"/>
                </a:cubicBezTo>
                <a:cubicBezTo>
                  <a:pt x="304" y="11"/>
                  <a:pt x="306" y="10"/>
                  <a:pt x="311" y="10"/>
                </a:cubicBezTo>
                <a:cubicBezTo>
                  <a:pt x="316" y="10"/>
                  <a:pt x="317" y="10"/>
                  <a:pt x="321" y="12"/>
                </a:cubicBezTo>
                <a:cubicBezTo>
                  <a:pt x="324" y="13"/>
                  <a:pt x="327" y="14"/>
                  <a:pt x="329" y="16"/>
                </a:cubicBezTo>
                <a:cubicBezTo>
                  <a:pt x="330" y="17"/>
                  <a:pt x="332" y="18"/>
                  <a:pt x="333" y="18"/>
                </a:cubicBezTo>
                <a:cubicBezTo>
                  <a:pt x="335" y="17"/>
                  <a:pt x="336" y="16"/>
                  <a:pt x="338" y="15"/>
                </a:cubicBezTo>
                <a:cubicBezTo>
                  <a:pt x="362" y="0"/>
                  <a:pt x="385" y="4"/>
                  <a:pt x="401" y="25"/>
                </a:cubicBezTo>
                <a:cubicBezTo>
                  <a:pt x="403" y="27"/>
                  <a:pt x="404" y="29"/>
                  <a:pt x="404" y="29"/>
                </a:cubicBezTo>
                <a:cubicBezTo>
                  <a:pt x="404" y="30"/>
                  <a:pt x="406" y="30"/>
                  <a:pt x="409" y="31"/>
                </a:cubicBezTo>
                <a:cubicBezTo>
                  <a:pt x="421" y="34"/>
                  <a:pt x="431" y="41"/>
                  <a:pt x="436" y="51"/>
                </a:cubicBezTo>
                <a:cubicBezTo>
                  <a:pt x="438" y="55"/>
                  <a:pt x="440" y="62"/>
                  <a:pt x="441" y="66"/>
                </a:cubicBezTo>
                <a:cubicBezTo>
                  <a:pt x="441" y="67"/>
                  <a:pt x="441" y="68"/>
                  <a:pt x="441" y="68"/>
                </a:cubicBezTo>
                <a:cubicBezTo>
                  <a:pt x="442" y="68"/>
                  <a:pt x="443" y="67"/>
                  <a:pt x="444" y="66"/>
                </a:cubicBezTo>
                <a:cubicBezTo>
                  <a:pt x="466" y="49"/>
                  <a:pt x="486" y="45"/>
                  <a:pt x="504" y="57"/>
                </a:cubicBezTo>
                <a:cubicBezTo>
                  <a:pt x="509" y="60"/>
                  <a:pt x="514" y="65"/>
                  <a:pt x="518" y="70"/>
                </a:cubicBezTo>
                <a:cubicBezTo>
                  <a:pt x="519" y="72"/>
                  <a:pt x="521" y="74"/>
                  <a:pt x="523" y="75"/>
                </a:cubicBezTo>
                <a:cubicBezTo>
                  <a:pt x="531" y="81"/>
                  <a:pt x="535" y="91"/>
                  <a:pt x="534" y="100"/>
                </a:cubicBezTo>
                <a:cubicBezTo>
                  <a:pt x="534" y="102"/>
                  <a:pt x="533" y="104"/>
                  <a:pt x="533" y="105"/>
                </a:cubicBezTo>
                <a:cubicBezTo>
                  <a:pt x="533" y="106"/>
                  <a:pt x="533" y="106"/>
                  <a:pt x="533" y="106"/>
                </a:cubicBezTo>
                <a:cubicBezTo>
                  <a:pt x="533" y="106"/>
                  <a:pt x="535" y="107"/>
                  <a:pt x="536" y="107"/>
                </a:cubicBezTo>
                <a:cubicBezTo>
                  <a:pt x="544" y="109"/>
                  <a:pt x="550" y="116"/>
                  <a:pt x="554" y="124"/>
                </a:cubicBezTo>
                <a:cubicBezTo>
                  <a:pt x="554" y="125"/>
                  <a:pt x="555" y="126"/>
                  <a:pt x="555" y="127"/>
                </a:cubicBezTo>
                <a:cubicBezTo>
                  <a:pt x="555" y="127"/>
                  <a:pt x="557" y="126"/>
                  <a:pt x="559" y="126"/>
                </a:cubicBezTo>
                <a:cubicBezTo>
                  <a:pt x="566" y="123"/>
                  <a:pt x="573" y="124"/>
                  <a:pt x="578" y="128"/>
                </a:cubicBezTo>
                <a:cubicBezTo>
                  <a:pt x="579" y="128"/>
                  <a:pt x="580" y="129"/>
                  <a:pt x="581" y="129"/>
                </a:cubicBezTo>
                <a:cubicBezTo>
                  <a:pt x="583" y="129"/>
                  <a:pt x="586" y="128"/>
                  <a:pt x="588" y="128"/>
                </a:cubicBezTo>
                <a:cubicBezTo>
                  <a:pt x="611" y="126"/>
                  <a:pt x="626" y="132"/>
                  <a:pt x="631" y="146"/>
                </a:cubicBezTo>
                <a:cubicBezTo>
                  <a:pt x="632" y="149"/>
                  <a:pt x="632" y="157"/>
                  <a:pt x="631" y="160"/>
                </a:cubicBezTo>
                <a:cubicBezTo>
                  <a:pt x="631" y="162"/>
                  <a:pt x="631" y="162"/>
                  <a:pt x="634" y="165"/>
                </a:cubicBezTo>
                <a:cubicBezTo>
                  <a:pt x="635" y="167"/>
                  <a:pt x="637" y="169"/>
                  <a:pt x="638" y="171"/>
                </a:cubicBezTo>
                <a:cubicBezTo>
                  <a:pt x="644" y="181"/>
                  <a:pt x="643" y="191"/>
                  <a:pt x="636" y="199"/>
                </a:cubicBezTo>
                <a:cubicBezTo>
                  <a:pt x="636" y="200"/>
                  <a:pt x="635" y="200"/>
                  <a:pt x="634" y="201"/>
                </a:cubicBezTo>
                <a:cubicBezTo>
                  <a:pt x="634" y="203"/>
                  <a:pt x="634" y="205"/>
                  <a:pt x="634" y="207"/>
                </a:cubicBezTo>
                <a:cubicBezTo>
                  <a:pt x="634" y="234"/>
                  <a:pt x="612" y="252"/>
                  <a:pt x="575" y="254"/>
                </a:cubicBezTo>
                <a:cubicBezTo>
                  <a:pt x="573" y="254"/>
                  <a:pt x="571" y="255"/>
                  <a:pt x="569" y="255"/>
                </a:cubicBezTo>
                <a:cubicBezTo>
                  <a:pt x="568" y="256"/>
                  <a:pt x="567" y="257"/>
                  <a:pt x="566" y="259"/>
                </a:cubicBezTo>
                <a:cubicBezTo>
                  <a:pt x="555" y="269"/>
                  <a:pt x="542" y="274"/>
                  <a:pt x="523" y="273"/>
                </a:cubicBezTo>
                <a:cubicBezTo>
                  <a:pt x="510" y="273"/>
                  <a:pt x="498" y="271"/>
                  <a:pt x="483" y="265"/>
                </a:cubicBezTo>
                <a:cubicBezTo>
                  <a:pt x="480" y="265"/>
                  <a:pt x="478" y="264"/>
                  <a:pt x="475" y="263"/>
                </a:cubicBezTo>
                <a:cubicBezTo>
                  <a:pt x="474" y="264"/>
                  <a:pt x="474" y="264"/>
                  <a:pt x="473" y="265"/>
                </a:cubicBezTo>
                <a:cubicBezTo>
                  <a:pt x="467" y="270"/>
                  <a:pt x="461" y="272"/>
                  <a:pt x="453" y="274"/>
                </a:cubicBezTo>
                <a:cubicBezTo>
                  <a:pt x="440" y="276"/>
                  <a:pt x="422" y="272"/>
                  <a:pt x="406" y="264"/>
                </a:cubicBezTo>
                <a:cubicBezTo>
                  <a:pt x="404" y="263"/>
                  <a:pt x="403" y="262"/>
                  <a:pt x="401" y="261"/>
                </a:cubicBezTo>
                <a:cubicBezTo>
                  <a:pt x="400" y="262"/>
                  <a:pt x="399" y="263"/>
                  <a:pt x="398" y="264"/>
                </a:cubicBezTo>
                <a:cubicBezTo>
                  <a:pt x="391" y="270"/>
                  <a:pt x="385" y="273"/>
                  <a:pt x="377" y="276"/>
                </a:cubicBezTo>
                <a:cubicBezTo>
                  <a:pt x="372" y="277"/>
                  <a:pt x="359" y="277"/>
                  <a:pt x="353" y="276"/>
                </a:cubicBezTo>
                <a:close/>
              </a:path>
            </a:pathLst>
          </a:custGeom>
          <a:blipFill dpi="0" rotWithShape="1">
            <a:blip r:embed="rId7"/>
            <a:srcRect/>
            <a:tile tx="0" ty="0" sx="50000" sy="50000" flip="none" algn="tl"/>
          </a:blipFill>
          <a:ln w="9525">
            <a:noFill/>
            <a:round/>
            <a:headEnd/>
            <a:tailEnd/>
          </a:ln>
          <a:effectLst>
            <a:outerShdw blurRad="304800" algn="ctr" rotWithShape="0">
              <a:schemeClr val="bg2">
                <a:lumMod val="20000"/>
                <a:lumOff val="80000"/>
              </a:schemeClr>
            </a:outerShdw>
          </a:effectLst>
        </p:spPr>
        <p:txBody>
          <a:bodyPr vert="horz" wrap="square" lIns="0" tIns="365760" rIns="0" bIns="0" numCol="1" anchor="ctr" anchorCtr="0" compatLnSpc="1">
            <a:prstTxWarp prst="textNoShape">
              <a:avLst/>
            </a:prstTxWarp>
          </a:bodyPr>
          <a:lstStyle/>
          <a:p>
            <a:pPr algn="ctr"/>
            <a:r>
              <a:rPr lang="pl-PL" sz="2400" b="1" dirty="0">
                <a:gradFill flip="none" rotWithShape="1">
                  <a:gsLst>
                    <a:gs pos="0">
                      <a:schemeClr val="tx1"/>
                    </a:gs>
                    <a:gs pos="87000">
                      <a:schemeClr val="tx1"/>
                    </a:gs>
                  </a:gsLst>
                  <a:lin ang="5400000" scaled="0"/>
                  <a:tileRect/>
                </a:gradFill>
                <a:latin typeface="+mj-lt"/>
                <a:ea typeface="Tahoma" pitchFamily="34" charset="0"/>
                <a:cs typeface="Tahoma" pitchFamily="34" charset="0"/>
              </a:rPr>
              <a:t>Chmura w pudełku</a:t>
            </a:r>
            <a:br>
              <a:rPr lang="pl-PL" sz="2400" b="1" dirty="0">
                <a:gradFill flip="none" rotWithShape="1">
                  <a:gsLst>
                    <a:gs pos="0">
                      <a:schemeClr val="tx1"/>
                    </a:gs>
                    <a:gs pos="87000">
                      <a:schemeClr val="tx1"/>
                    </a:gs>
                  </a:gsLst>
                  <a:lin ang="5400000" scaled="0"/>
                  <a:tileRect/>
                </a:gradFill>
                <a:latin typeface="+mj-lt"/>
                <a:ea typeface="Tahoma" pitchFamily="34" charset="0"/>
                <a:cs typeface="Tahoma" pitchFamily="34" charset="0"/>
              </a:rPr>
            </a:br>
            <a:r>
              <a:rPr lang="pl-PL" sz="1400" dirty="0">
                <a:gradFill flip="none" rotWithShape="1">
                  <a:gsLst>
                    <a:gs pos="0">
                      <a:schemeClr val="tx1"/>
                    </a:gs>
                    <a:gs pos="87000">
                      <a:schemeClr val="tx1"/>
                    </a:gs>
                  </a:gsLst>
                  <a:lin ang="5400000" scaled="0"/>
                  <a:tileRect/>
                </a:gradFill>
                <a:latin typeface="+mj-lt"/>
                <a:ea typeface="Tahoma" pitchFamily="34" charset="0"/>
                <a:cs typeface="Tahoma" pitchFamily="34" charset="0"/>
              </a:rPr>
              <a:t>(</a:t>
            </a:r>
            <a:r>
              <a:rPr lang="pl-PL" sz="1400" dirty="0" err="1">
                <a:gradFill flip="none" rotWithShape="1">
                  <a:gsLst>
                    <a:gs pos="0">
                      <a:schemeClr val="tx1"/>
                    </a:gs>
                    <a:gs pos="87000">
                      <a:schemeClr val="tx1"/>
                    </a:gs>
                  </a:gsLst>
                  <a:lin ang="5400000" scaled="0"/>
                  <a:tileRect/>
                </a:gradFill>
                <a:latin typeface="+mj-lt"/>
                <a:ea typeface="Tahoma" pitchFamily="34" charset="0"/>
                <a:cs typeface="Tahoma" pitchFamily="34" charset="0"/>
              </a:rPr>
              <a:t>Azure</a:t>
            </a:r>
            <a:r>
              <a:rPr lang="pl-PL" sz="1400" dirty="0">
                <a:gradFill flip="none" rotWithShape="1">
                  <a:gsLst>
                    <a:gs pos="0">
                      <a:schemeClr val="tx1"/>
                    </a:gs>
                    <a:gs pos="87000">
                      <a:schemeClr val="tx1"/>
                    </a:gs>
                  </a:gsLst>
                  <a:lin ang="5400000" scaled="0"/>
                  <a:tileRect/>
                </a:gradFill>
                <a:latin typeface="+mj-lt"/>
                <a:ea typeface="Tahoma" pitchFamily="34" charset="0"/>
                <a:cs typeface="Tahoma" pitchFamily="34" charset="0"/>
              </a:rPr>
              <a:t> </a:t>
            </a:r>
            <a:r>
              <a:rPr lang="pl-PL" sz="1400" dirty="0" err="1">
                <a:gradFill flip="none" rotWithShape="1">
                  <a:gsLst>
                    <a:gs pos="0">
                      <a:schemeClr val="tx1"/>
                    </a:gs>
                    <a:gs pos="87000">
                      <a:schemeClr val="tx1"/>
                    </a:gs>
                  </a:gsLst>
                  <a:lin ang="5400000" scaled="0"/>
                  <a:tileRect/>
                </a:gradFill>
                <a:latin typeface="+mj-lt"/>
                <a:ea typeface="Tahoma" pitchFamily="34" charset="0"/>
                <a:cs typeface="Tahoma" pitchFamily="34" charset="0"/>
              </a:rPr>
              <a:t>Stack</a:t>
            </a:r>
            <a:r>
              <a:rPr lang="pl-PL" sz="1400" dirty="0">
                <a:gradFill flip="none" rotWithShape="1">
                  <a:gsLst>
                    <a:gs pos="0">
                      <a:schemeClr val="tx1"/>
                    </a:gs>
                    <a:gs pos="87000">
                      <a:schemeClr val="tx1"/>
                    </a:gs>
                  </a:gsLst>
                  <a:lin ang="5400000" scaled="0"/>
                  <a:tileRect/>
                </a:gradFill>
                <a:latin typeface="+mj-lt"/>
                <a:ea typeface="Tahoma" pitchFamily="34" charset="0"/>
                <a:cs typeface="Tahoma" pitchFamily="34" charset="0"/>
              </a:rPr>
              <a:t>)</a:t>
            </a:r>
            <a:endParaRPr lang="en-US" sz="2400" dirty="0">
              <a:gradFill flip="none" rotWithShape="1">
                <a:gsLst>
                  <a:gs pos="0">
                    <a:schemeClr val="tx1"/>
                  </a:gs>
                  <a:gs pos="87000">
                    <a:schemeClr val="tx1"/>
                  </a:gs>
                </a:gsLst>
                <a:lin ang="5400000" scaled="0"/>
                <a:tileRect/>
              </a:gradFill>
              <a:latin typeface="+mj-lt"/>
              <a:ea typeface="Tahoma" pitchFamily="34" charset="0"/>
              <a:cs typeface="Tahoma" pitchFamily="34" charset="0"/>
            </a:endParaRPr>
          </a:p>
        </p:txBody>
      </p:sp>
      <p:grpSp>
        <p:nvGrpSpPr>
          <p:cNvPr id="7" name="Group 6">
            <a:extLst>
              <a:ext uri="{FF2B5EF4-FFF2-40B4-BE49-F238E27FC236}">
                <a16:creationId xmlns:a16="http://schemas.microsoft.com/office/drawing/2014/main" id="{EF57C51E-3CD3-4818-8C77-498B8F692B4B}"/>
              </a:ext>
            </a:extLst>
          </p:cNvPr>
          <p:cNvGrpSpPr/>
          <p:nvPr/>
        </p:nvGrpSpPr>
        <p:grpSpPr>
          <a:xfrm>
            <a:off x="4486275" y="1697955"/>
            <a:ext cx="3390115" cy="2092326"/>
            <a:chOff x="4486275" y="1697955"/>
            <a:chExt cx="3390115" cy="2092326"/>
          </a:xfrm>
        </p:grpSpPr>
        <p:grpSp>
          <p:nvGrpSpPr>
            <p:cNvPr id="6" name="Group 70"/>
            <p:cNvGrpSpPr/>
            <p:nvPr/>
          </p:nvGrpSpPr>
          <p:grpSpPr>
            <a:xfrm>
              <a:off x="4486275" y="1697955"/>
              <a:ext cx="2740026" cy="2092326"/>
              <a:chOff x="7439025" y="1847850"/>
              <a:chExt cx="2740026" cy="2092326"/>
            </a:xfrm>
            <a:effectLst>
              <a:outerShdw blurRad="152400" dir="5400000" algn="ctr" rotWithShape="0">
                <a:schemeClr val="accent2">
                  <a:lumMod val="20000"/>
                  <a:lumOff val="80000"/>
                </a:schemeClr>
              </a:outerShdw>
            </a:effectLst>
          </p:grpSpPr>
          <p:sp>
            <p:nvSpPr>
              <p:cNvPr id="15" name="Freeform 26"/>
              <p:cNvSpPr>
                <a:spLocks/>
              </p:cNvSpPr>
              <p:nvPr/>
            </p:nvSpPr>
            <p:spPr bwMode="auto">
              <a:xfrm>
                <a:off x="7445375" y="1847850"/>
                <a:ext cx="2733675" cy="2092325"/>
              </a:xfrm>
              <a:custGeom>
                <a:avLst/>
                <a:gdLst/>
                <a:ahLst/>
                <a:cxnLst>
                  <a:cxn ang="0">
                    <a:pos x="0" y="34"/>
                  </a:cxn>
                  <a:cxn ang="0">
                    <a:pos x="72" y="21"/>
                  </a:cxn>
                  <a:cxn ang="0">
                    <a:pos x="252" y="101"/>
                  </a:cxn>
                  <a:cxn ang="0">
                    <a:pos x="267" y="118"/>
                  </a:cxn>
                  <a:cxn ang="0">
                    <a:pos x="270" y="118"/>
                  </a:cxn>
                  <a:cxn ang="0">
                    <a:pos x="286" y="117"/>
                  </a:cxn>
                  <a:cxn ang="0">
                    <a:pos x="337" y="106"/>
                  </a:cxn>
                  <a:cxn ang="0">
                    <a:pos x="436" y="0"/>
                  </a:cxn>
                  <a:cxn ang="0">
                    <a:pos x="448" y="4"/>
                  </a:cxn>
                  <a:cxn ang="0">
                    <a:pos x="341" y="118"/>
                  </a:cxn>
                  <a:cxn ang="0">
                    <a:pos x="287" y="130"/>
                  </a:cxn>
                  <a:cxn ang="0">
                    <a:pos x="277" y="130"/>
                  </a:cxn>
                  <a:cxn ang="0">
                    <a:pos x="317" y="248"/>
                  </a:cxn>
                  <a:cxn ang="0">
                    <a:pos x="288" y="343"/>
                  </a:cxn>
                  <a:cxn ang="0">
                    <a:pos x="278" y="336"/>
                  </a:cxn>
                  <a:cxn ang="0">
                    <a:pos x="304" y="248"/>
                  </a:cxn>
                  <a:cxn ang="0">
                    <a:pos x="243" y="110"/>
                  </a:cxn>
                  <a:cxn ang="0">
                    <a:pos x="72" y="33"/>
                  </a:cxn>
                  <a:cxn ang="0">
                    <a:pos x="4" y="46"/>
                  </a:cxn>
                  <a:cxn ang="0">
                    <a:pos x="0" y="34"/>
                  </a:cxn>
                </a:cxnLst>
                <a:rect l="0" t="0" r="r" b="b"/>
                <a:pathLst>
                  <a:path w="448" h="343">
                    <a:moveTo>
                      <a:pt x="0" y="34"/>
                    </a:moveTo>
                    <a:cubicBezTo>
                      <a:pt x="24" y="25"/>
                      <a:pt x="48" y="21"/>
                      <a:pt x="72" y="21"/>
                    </a:cubicBezTo>
                    <a:cubicBezTo>
                      <a:pt x="141" y="21"/>
                      <a:pt x="206" y="53"/>
                      <a:pt x="252" y="101"/>
                    </a:cubicBezTo>
                    <a:cubicBezTo>
                      <a:pt x="258" y="106"/>
                      <a:pt x="263" y="112"/>
                      <a:pt x="267" y="118"/>
                    </a:cubicBezTo>
                    <a:cubicBezTo>
                      <a:pt x="268" y="118"/>
                      <a:pt x="269" y="118"/>
                      <a:pt x="270" y="118"/>
                    </a:cubicBezTo>
                    <a:cubicBezTo>
                      <a:pt x="274" y="118"/>
                      <a:pt x="280" y="118"/>
                      <a:pt x="286" y="117"/>
                    </a:cubicBezTo>
                    <a:cubicBezTo>
                      <a:pt x="300" y="116"/>
                      <a:pt x="318" y="113"/>
                      <a:pt x="337" y="106"/>
                    </a:cubicBezTo>
                    <a:cubicBezTo>
                      <a:pt x="376" y="93"/>
                      <a:pt x="418" y="64"/>
                      <a:pt x="436" y="0"/>
                    </a:cubicBezTo>
                    <a:cubicBezTo>
                      <a:pt x="436" y="0"/>
                      <a:pt x="448" y="4"/>
                      <a:pt x="448" y="4"/>
                    </a:cubicBezTo>
                    <a:cubicBezTo>
                      <a:pt x="429" y="72"/>
                      <a:pt x="383" y="104"/>
                      <a:pt x="341" y="118"/>
                    </a:cubicBezTo>
                    <a:cubicBezTo>
                      <a:pt x="321" y="125"/>
                      <a:pt x="302" y="128"/>
                      <a:pt x="287" y="130"/>
                    </a:cubicBezTo>
                    <a:cubicBezTo>
                      <a:pt x="283" y="130"/>
                      <a:pt x="280" y="130"/>
                      <a:pt x="277" y="130"/>
                    </a:cubicBezTo>
                    <a:cubicBezTo>
                      <a:pt x="302" y="166"/>
                      <a:pt x="317" y="206"/>
                      <a:pt x="317" y="248"/>
                    </a:cubicBezTo>
                    <a:cubicBezTo>
                      <a:pt x="317" y="280"/>
                      <a:pt x="308" y="312"/>
                      <a:pt x="288" y="343"/>
                    </a:cubicBezTo>
                    <a:cubicBezTo>
                      <a:pt x="288" y="343"/>
                      <a:pt x="278" y="336"/>
                      <a:pt x="278" y="336"/>
                    </a:cubicBezTo>
                    <a:cubicBezTo>
                      <a:pt x="296" y="308"/>
                      <a:pt x="304" y="278"/>
                      <a:pt x="304" y="248"/>
                    </a:cubicBezTo>
                    <a:cubicBezTo>
                      <a:pt x="304" y="198"/>
                      <a:pt x="281" y="148"/>
                      <a:pt x="243" y="110"/>
                    </a:cubicBezTo>
                    <a:cubicBezTo>
                      <a:pt x="199" y="64"/>
                      <a:pt x="137" y="33"/>
                      <a:pt x="72" y="33"/>
                    </a:cubicBezTo>
                    <a:cubicBezTo>
                      <a:pt x="50" y="33"/>
                      <a:pt x="27" y="37"/>
                      <a:pt x="4" y="46"/>
                    </a:cubicBezTo>
                    <a:cubicBezTo>
                      <a:pt x="4" y="46"/>
                      <a:pt x="0" y="34"/>
                      <a:pt x="0" y="34"/>
                    </a:cubicBezTo>
                    <a:close/>
                  </a:path>
                </a:pathLst>
              </a:custGeom>
              <a:gradFill flip="none" rotWithShape="1">
                <a:gsLst>
                  <a:gs pos="0">
                    <a:schemeClr val="accent2">
                      <a:lumMod val="20000"/>
                      <a:lumOff val="80000"/>
                    </a:schemeClr>
                  </a:gs>
                  <a:gs pos="60000">
                    <a:schemeClr val="accent2">
                      <a:lumMod val="20000"/>
                      <a:lumOff val="80000"/>
                      <a:alpha val="0"/>
                    </a:schemeClr>
                  </a:gs>
                </a:gsLst>
                <a:path path="circle">
                  <a:fillToRect l="50000" t="50000" r="50000" b="50000"/>
                </a:path>
                <a:tileRect/>
              </a:gradFill>
              <a:ln w="9525">
                <a:solidFill>
                  <a:srgbClr val="C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27"/>
              <p:cNvSpPr>
                <a:spLocks/>
              </p:cNvSpPr>
              <p:nvPr/>
            </p:nvSpPr>
            <p:spPr bwMode="auto">
              <a:xfrm>
                <a:off x="7469188" y="2049463"/>
                <a:ext cx="1831975" cy="1847850"/>
              </a:xfrm>
              <a:custGeom>
                <a:avLst/>
                <a:gdLst/>
                <a:ahLst/>
                <a:cxnLst>
                  <a:cxn ang="0">
                    <a:pos x="273" y="303"/>
                  </a:cxn>
                  <a:cxn ang="0">
                    <a:pos x="300" y="215"/>
                  </a:cxn>
                  <a:cxn ang="0">
                    <a:pos x="239" y="76"/>
                  </a:cxn>
                  <a:cxn ang="0">
                    <a:pos x="68" y="0"/>
                  </a:cxn>
                  <a:cxn ang="0">
                    <a:pos x="0" y="12"/>
                  </a:cxn>
                </a:cxnLst>
                <a:rect l="0" t="0" r="r" b="b"/>
                <a:pathLst>
                  <a:path w="300" h="303">
                    <a:moveTo>
                      <a:pt x="273" y="303"/>
                    </a:moveTo>
                    <a:cubicBezTo>
                      <a:pt x="292" y="275"/>
                      <a:pt x="300" y="245"/>
                      <a:pt x="300" y="215"/>
                    </a:cubicBezTo>
                    <a:cubicBezTo>
                      <a:pt x="300" y="165"/>
                      <a:pt x="276" y="115"/>
                      <a:pt x="239" y="76"/>
                    </a:cubicBezTo>
                    <a:cubicBezTo>
                      <a:pt x="195" y="31"/>
                      <a:pt x="133" y="0"/>
                      <a:pt x="68" y="0"/>
                    </a:cubicBezTo>
                    <a:cubicBezTo>
                      <a:pt x="45" y="0"/>
                      <a:pt x="22" y="4"/>
                      <a:pt x="0" y="12"/>
                    </a:cubicBezTo>
                  </a:path>
                </a:pathLst>
              </a:custGeom>
              <a:noFill/>
              <a:ln w="1270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28"/>
              <p:cNvSpPr>
                <a:spLocks/>
              </p:cNvSpPr>
              <p:nvPr/>
            </p:nvSpPr>
            <p:spPr bwMode="auto">
              <a:xfrm>
                <a:off x="9129713" y="1871663"/>
                <a:ext cx="1049338" cy="2068513"/>
              </a:xfrm>
              <a:custGeom>
                <a:avLst/>
                <a:gdLst/>
                <a:ahLst/>
                <a:cxnLst>
                  <a:cxn ang="0">
                    <a:pos x="172" y="0"/>
                  </a:cxn>
                  <a:cxn ang="0">
                    <a:pos x="65" y="114"/>
                  </a:cxn>
                  <a:cxn ang="0">
                    <a:pos x="11" y="126"/>
                  </a:cxn>
                  <a:cxn ang="0">
                    <a:pos x="0" y="126"/>
                  </a:cxn>
                  <a:cxn ang="0">
                    <a:pos x="41" y="244"/>
                  </a:cxn>
                  <a:cxn ang="0">
                    <a:pos x="12" y="339"/>
                  </a:cxn>
                </a:cxnLst>
                <a:rect l="0" t="0" r="r" b="b"/>
                <a:pathLst>
                  <a:path w="172" h="339">
                    <a:moveTo>
                      <a:pt x="172" y="0"/>
                    </a:moveTo>
                    <a:cubicBezTo>
                      <a:pt x="153" y="68"/>
                      <a:pt x="106" y="100"/>
                      <a:pt x="65" y="114"/>
                    </a:cubicBezTo>
                    <a:cubicBezTo>
                      <a:pt x="45" y="121"/>
                      <a:pt x="25" y="124"/>
                      <a:pt x="11" y="126"/>
                    </a:cubicBezTo>
                    <a:cubicBezTo>
                      <a:pt x="7" y="126"/>
                      <a:pt x="4" y="126"/>
                      <a:pt x="0" y="126"/>
                    </a:cubicBezTo>
                    <a:cubicBezTo>
                      <a:pt x="26" y="161"/>
                      <a:pt x="41" y="202"/>
                      <a:pt x="41" y="244"/>
                    </a:cubicBezTo>
                    <a:cubicBezTo>
                      <a:pt x="41" y="276"/>
                      <a:pt x="32" y="308"/>
                      <a:pt x="12" y="339"/>
                    </a:cubicBezTo>
                  </a:path>
                </a:pathLst>
              </a:custGeom>
              <a:noFill/>
              <a:ln w="12700" cap="flat">
                <a:gradFill>
                  <a:gsLst>
                    <a:gs pos="0">
                      <a:srgbClr val="FFFFFF">
                        <a:alpha val="0"/>
                      </a:srgbClr>
                    </a:gs>
                    <a:gs pos="30000">
                      <a:srgbClr val="FFFFFF"/>
                    </a:gs>
                    <a:gs pos="70000">
                      <a:schemeClr val="tx1"/>
                    </a:gs>
                    <a:gs pos="100000">
                      <a:srgbClr val="FFFFFF">
                        <a:alpha val="0"/>
                      </a:srgbClr>
                    </a:gs>
                  </a:gsLst>
                  <a:lin ang="5400000" scaled="0"/>
                </a:gra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29"/>
              <p:cNvSpPr>
                <a:spLocks/>
              </p:cNvSpPr>
              <p:nvPr/>
            </p:nvSpPr>
            <p:spPr bwMode="auto">
              <a:xfrm>
                <a:off x="7439025" y="1847850"/>
                <a:ext cx="2667000" cy="720725"/>
              </a:xfrm>
              <a:custGeom>
                <a:avLst/>
                <a:gdLst/>
                <a:ahLst/>
                <a:cxnLst>
                  <a:cxn ang="0">
                    <a:pos x="0" y="34"/>
                  </a:cxn>
                  <a:cxn ang="0">
                    <a:pos x="73" y="21"/>
                  </a:cxn>
                  <a:cxn ang="0">
                    <a:pos x="253" y="101"/>
                  </a:cxn>
                  <a:cxn ang="0">
                    <a:pos x="268" y="118"/>
                  </a:cxn>
                  <a:cxn ang="0">
                    <a:pos x="271" y="118"/>
                  </a:cxn>
                  <a:cxn ang="0">
                    <a:pos x="287" y="117"/>
                  </a:cxn>
                  <a:cxn ang="0">
                    <a:pos x="338" y="106"/>
                  </a:cxn>
                  <a:cxn ang="0">
                    <a:pos x="437" y="0"/>
                  </a:cxn>
                </a:cxnLst>
                <a:rect l="0" t="0" r="r" b="b"/>
                <a:pathLst>
                  <a:path w="437" h="118">
                    <a:moveTo>
                      <a:pt x="0" y="34"/>
                    </a:moveTo>
                    <a:cubicBezTo>
                      <a:pt x="24" y="25"/>
                      <a:pt x="49" y="21"/>
                      <a:pt x="73" y="21"/>
                    </a:cubicBezTo>
                    <a:cubicBezTo>
                      <a:pt x="141" y="21"/>
                      <a:pt x="207" y="53"/>
                      <a:pt x="253" y="101"/>
                    </a:cubicBezTo>
                    <a:cubicBezTo>
                      <a:pt x="258" y="106"/>
                      <a:pt x="263" y="112"/>
                      <a:pt x="268" y="118"/>
                    </a:cubicBezTo>
                    <a:cubicBezTo>
                      <a:pt x="269" y="118"/>
                      <a:pt x="270" y="118"/>
                      <a:pt x="271" y="118"/>
                    </a:cubicBezTo>
                    <a:cubicBezTo>
                      <a:pt x="275" y="118"/>
                      <a:pt x="280" y="118"/>
                      <a:pt x="287" y="117"/>
                    </a:cubicBezTo>
                    <a:cubicBezTo>
                      <a:pt x="300" y="116"/>
                      <a:pt x="319" y="113"/>
                      <a:pt x="338" y="106"/>
                    </a:cubicBezTo>
                    <a:cubicBezTo>
                      <a:pt x="376" y="93"/>
                      <a:pt x="419" y="64"/>
                      <a:pt x="437" y="0"/>
                    </a:cubicBezTo>
                  </a:path>
                </a:pathLst>
              </a:custGeom>
              <a:noFill/>
              <a:ln w="1270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0" name="TextBox 19"/>
            <p:cNvSpPr txBox="1"/>
            <p:nvPr/>
          </p:nvSpPr>
          <p:spPr>
            <a:xfrm>
              <a:off x="6430160" y="2446156"/>
              <a:ext cx="1446230" cy="400110"/>
            </a:xfrm>
            <a:prstGeom prst="rect">
              <a:avLst/>
            </a:prstGeom>
            <a:noFill/>
          </p:spPr>
          <p:txBody>
            <a:bodyPr wrap="none" rtlCol="0">
              <a:spAutoFit/>
            </a:bodyPr>
            <a:lstStyle/>
            <a:p>
              <a:pPr algn="ctr"/>
              <a:r>
                <a:rPr lang="pl-PL" sz="2000" b="1" dirty="0">
                  <a:solidFill>
                    <a:schemeClr val="accent2">
                      <a:lumMod val="75000"/>
                    </a:schemeClr>
                  </a:solidFill>
                  <a:latin typeface="Tahoma" pitchFamily="34" charset="0"/>
                  <a:ea typeface="Tahoma" pitchFamily="34" charset="0"/>
                  <a:cs typeface="Tahoma" pitchFamily="34" charset="0"/>
                </a:rPr>
                <a:t>Federacja</a:t>
              </a:r>
              <a:endParaRPr lang="en-US" sz="2000" b="1" dirty="0">
                <a:solidFill>
                  <a:schemeClr val="accent2">
                    <a:lumMod val="75000"/>
                  </a:schemeClr>
                </a:solidFill>
                <a:latin typeface="Tahoma" pitchFamily="34" charset="0"/>
                <a:ea typeface="Tahoma" pitchFamily="34" charset="0"/>
                <a:cs typeface="Tahoma" pitchFamily="34" charset="0"/>
              </a:endParaRPr>
            </a:p>
          </p:txBody>
        </p:sp>
      </p:grpSp>
      <p:grpSp>
        <p:nvGrpSpPr>
          <p:cNvPr id="3" name="Group 2">
            <a:extLst>
              <a:ext uri="{FF2B5EF4-FFF2-40B4-BE49-F238E27FC236}">
                <a16:creationId xmlns:a16="http://schemas.microsoft.com/office/drawing/2014/main" id="{2F2F28E1-BBB8-4052-8A63-320BFC3C2306}"/>
              </a:ext>
            </a:extLst>
          </p:cNvPr>
          <p:cNvGrpSpPr/>
          <p:nvPr/>
        </p:nvGrpSpPr>
        <p:grpSpPr>
          <a:xfrm>
            <a:off x="1846176" y="2665553"/>
            <a:ext cx="1627271" cy="1650482"/>
            <a:chOff x="1846176" y="2665553"/>
            <a:chExt cx="1627271" cy="1650482"/>
          </a:xfrm>
        </p:grpSpPr>
        <p:sp>
          <p:nvSpPr>
            <p:cNvPr id="19" name="Rectangle 18"/>
            <p:cNvSpPr/>
            <p:nvPr/>
          </p:nvSpPr>
          <p:spPr bwMode="auto">
            <a:xfrm>
              <a:off x="1846176" y="2705502"/>
              <a:ext cx="80024" cy="1610533"/>
            </a:xfrm>
            <a:prstGeom prst="rect">
              <a:avLst/>
            </a:prstGeom>
            <a:solidFill>
              <a:schemeClr val="accent2"/>
            </a:solidFill>
            <a:ln w="22225">
              <a:gradFill>
                <a:gsLst>
                  <a:gs pos="3000">
                    <a:srgbClr val="FFFFFF">
                      <a:alpha val="0"/>
                    </a:srgbClr>
                  </a:gs>
                  <a:gs pos="30000">
                    <a:srgbClr val="FFFFFF"/>
                  </a:gs>
                  <a:gs pos="60000">
                    <a:srgbClr val="FFFFFF"/>
                  </a:gs>
                  <a:gs pos="97000">
                    <a:srgbClr val="FFFFFF">
                      <a:alpha val="0"/>
                    </a:srgbClr>
                  </a:gs>
                </a:gsLst>
                <a:lin ang="5400000" scaled="0"/>
              </a:gradFill>
              <a:prstDash val="sysDash"/>
              <a:headEnd type="none" w="med" len="med"/>
              <a:tailEnd type="none" w="med" len="med"/>
            </a:ln>
            <a:effectLst>
              <a:outerShdw blurRad="152400" rotWithShape="0">
                <a:schemeClr val="accent2"/>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ffectLst>
                  <a:outerShdw blurRad="38100" dist="38100" dir="2700000" algn="tl">
                    <a:srgbClr val="000000">
                      <a:alpha val="43137"/>
                    </a:srgbClr>
                  </a:outerShdw>
                </a:effectLst>
                <a:latin typeface="Arial" pitchFamily="34" charset="0"/>
              </a:endParaRPr>
            </a:p>
          </p:txBody>
        </p:sp>
        <p:sp>
          <p:nvSpPr>
            <p:cNvPr id="26" name="TextBox 25"/>
            <p:cNvSpPr txBox="1"/>
            <p:nvPr/>
          </p:nvSpPr>
          <p:spPr>
            <a:xfrm>
              <a:off x="2027217" y="2665553"/>
              <a:ext cx="1446230" cy="400110"/>
            </a:xfrm>
            <a:prstGeom prst="rect">
              <a:avLst/>
            </a:prstGeom>
            <a:noFill/>
          </p:spPr>
          <p:txBody>
            <a:bodyPr wrap="none" rtlCol="0">
              <a:spAutoFit/>
            </a:bodyPr>
            <a:lstStyle/>
            <a:p>
              <a:pPr algn="ctr"/>
              <a:r>
                <a:rPr lang="pl-PL" sz="2000" b="1" dirty="0">
                  <a:solidFill>
                    <a:schemeClr val="accent2">
                      <a:lumMod val="75000"/>
                    </a:schemeClr>
                  </a:solidFill>
                  <a:latin typeface="Tahoma" pitchFamily="34" charset="0"/>
                  <a:ea typeface="Tahoma" pitchFamily="34" charset="0"/>
                  <a:cs typeface="Tahoma" pitchFamily="34" charset="0"/>
                </a:rPr>
                <a:t>Federacja</a:t>
              </a:r>
              <a:endParaRPr lang="en-US" sz="2000" b="1" dirty="0">
                <a:solidFill>
                  <a:schemeClr val="accent2">
                    <a:lumMod val="75000"/>
                  </a:schemeClr>
                </a:solidFill>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85551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31"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AF975D-2272-40AA-A52E-F7C594E1CAD2}"/>
              </a:ext>
            </a:extLst>
          </p:cNvPr>
          <p:cNvSpPr/>
          <p:nvPr/>
        </p:nvSpPr>
        <p:spPr>
          <a:xfrm>
            <a:off x="0" y="2941688"/>
            <a:ext cx="9144000" cy="2520280"/>
          </a:xfrm>
          <a:prstGeom prst="rect">
            <a:avLst/>
          </a:prstGeom>
          <a:solidFill>
            <a:srgbClr val="183169"/>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pl-PL" sz="3200" dirty="0">
                <a:latin typeface="Segoe UI Black" panose="020B0A02040204020203" pitchFamily="34" charset="0"/>
                <a:ea typeface="Segoe UI Black" panose="020B0A02040204020203" pitchFamily="34" charset="0"/>
              </a:rPr>
              <a:t>CHMURA</a:t>
            </a:r>
            <a:endParaRPr lang="en-US" sz="3200" dirty="0">
              <a:latin typeface="Segoe UI Black" panose="020B0A02040204020203" pitchFamily="34" charset="0"/>
              <a:ea typeface="Segoe UI Black" panose="020B0A02040204020203" pitchFamily="34" charset="0"/>
            </a:endParaRPr>
          </a:p>
        </p:txBody>
      </p:sp>
      <p:sp>
        <p:nvSpPr>
          <p:cNvPr id="2" name="Title 1"/>
          <p:cNvSpPr>
            <a:spLocks noGrp="1"/>
          </p:cNvSpPr>
          <p:nvPr>
            <p:ph type="title"/>
          </p:nvPr>
        </p:nvSpPr>
        <p:spPr/>
        <p:txBody>
          <a:bodyPr/>
          <a:lstStyle/>
          <a:p>
            <a:r>
              <a:rPr lang="pl-PL" dirty="0"/>
              <a:t>Odmiany chmury</a:t>
            </a:r>
          </a:p>
        </p:txBody>
      </p:sp>
      <p:sp>
        <p:nvSpPr>
          <p:cNvPr id="5" name="Content Placeholder 4">
            <a:extLst>
              <a:ext uri="{FF2B5EF4-FFF2-40B4-BE49-F238E27FC236}">
                <a16:creationId xmlns:a16="http://schemas.microsoft.com/office/drawing/2014/main" id="{B8C63F30-BDDA-4B6F-BCC7-D9E0062A3371}"/>
              </a:ext>
            </a:extLst>
          </p:cNvPr>
          <p:cNvSpPr>
            <a:spLocks noGrp="1"/>
          </p:cNvSpPr>
          <p:nvPr>
            <p:ph idx="1"/>
          </p:nvPr>
        </p:nvSpPr>
        <p:spPr/>
        <p:txBody>
          <a:bodyPr/>
          <a:lstStyle/>
          <a:p>
            <a:endParaRPr lang="en-US"/>
          </a:p>
        </p:txBody>
      </p:sp>
      <p:sp>
        <p:nvSpPr>
          <p:cNvPr id="25" name="Freeform 24"/>
          <p:cNvSpPr/>
          <p:nvPr/>
        </p:nvSpPr>
        <p:spPr>
          <a:xfrm>
            <a:off x="361023" y="5536847"/>
            <a:ext cx="2772000" cy="723943"/>
          </a:xfrm>
          <a:custGeom>
            <a:avLst/>
            <a:gdLst>
              <a:gd name="connsiteX0" fmla="*/ 0 w 2772308"/>
              <a:gd name="connsiteY0" fmla="*/ 72394 h 723943"/>
              <a:gd name="connsiteX1" fmla="*/ 72394 w 2772308"/>
              <a:gd name="connsiteY1" fmla="*/ 0 h 723943"/>
              <a:gd name="connsiteX2" fmla="*/ 2699914 w 2772308"/>
              <a:gd name="connsiteY2" fmla="*/ 0 h 723943"/>
              <a:gd name="connsiteX3" fmla="*/ 2772308 w 2772308"/>
              <a:gd name="connsiteY3" fmla="*/ 72394 h 723943"/>
              <a:gd name="connsiteX4" fmla="*/ 2772308 w 2772308"/>
              <a:gd name="connsiteY4" fmla="*/ 651549 h 723943"/>
              <a:gd name="connsiteX5" fmla="*/ 2699914 w 2772308"/>
              <a:gd name="connsiteY5" fmla="*/ 723943 h 723943"/>
              <a:gd name="connsiteX6" fmla="*/ 72394 w 2772308"/>
              <a:gd name="connsiteY6" fmla="*/ 723943 h 723943"/>
              <a:gd name="connsiteX7" fmla="*/ 0 w 2772308"/>
              <a:gd name="connsiteY7" fmla="*/ 651549 h 723943"/>
              <a:gd name="connsiteX8" fmla="*/ 0 w 2772308"/>
              <a:gd name="connsiteY8" fmla="*/ 72394 h 72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2308" h="723943">
                <a:moveTo>
                  <a:pt x="0" y="72394"/>
                </a:moveTo>
                <a:cubicBezTo>
                  <a:pt x="0" y="32412"/>
                  <a:pt x="32412" y="0"/>
                  <a:pt x="72394" y="0"/>
                </a:cubicBezTo>
                <a:lnTo>
                  <a:pt x="2699914" y="0"/>
                </a:lnTo>
                <a:cubicBezTo>
                  <a:pt x="2739896" y="0"/>
                  <a:pt x="2772308" y="32412"/>
                  <a:pt x="2772308" y="72394"/>
                </a:cubicBezTo>
                <a:lnTo>
                  <a:pt x="2772308" y="651549"/>
                </a:lnTo>
                <a:cubicBezTo>
                  <a:pt x="2772308" y="691531"/>
                  <a:pt x="2739896" y="723943"/>
                  <a:pt x="2699914" y="723943"/>
                </a:cubicBezTo>
                <a:lnTo>
                  <a:pt x="72394" y="723943"/>
                </a:lnTo>
                <a:cubicBezTo>
                  <a:pt x="32412" y="723943"/>
                  <a:pt x="0" y="691531"/>
                  <a:pt x="0" y="651549"/>
                </a:cubicBezTo>
                <a:lnTo>
                  <a:pt x="0" y="72394"/>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39314" tIns="139314" rIns="140400" bIns="139314" numCol="1" spcCol="1270" anchor="ctr" anchorCtr="0">
            <a:noAutofit/>
          </a:bodyPr>
          <a:lstStyle/>
          <a:p>
            <a:pPr lvl="0" algn="l" defTabSz="1377950">
              <a:lnSpc>
                <a:spcPct val="90000"/>
              </a:lnSpc>
              <a:spcBef>
                <a:spcPct val="0"/>
              </a:spcBef>
              <a:spcAft>
                <a:spcPct val="35000"/>
              </a:spcAft>
            </a:pPr>
            <a:r>
              <a:rPr lang="pl-PL" sz="3100" b="1" kern="1200" dirty="0">
                <a:solidFill>
                  <a:schemeClr val="tx1"/>
                </a:solidFill>
                <a:latin typeface="Segoe UI" pitchFamily="34" charset="0"/>
                <a:ea typeface="Segoe UI" pitchFamily="34" charset="0"/>
                <a:cs typeface="Segoe UI" pitchFamily="34" charset="0"/>
              </a:rPr>
              <a:t>Kolokacja</a:t>
            </a:r>
          </a:p>
        </p:txBody>
      </p:sp>
      <p:sp>
        <p:nvSpPr>
          <p:cNvPr id="26" name="Freeform 25"/>
          <p:cNvSpPr/>
          <p:nvPr/>
        </p:nvSpPr>
        <p:spPr>
          <a:xfrm>
            <a:off x="578290" y="4667443"/>
            <a:ext cx="2772308" cy="723943"/>
          </a:xfrm>
          <a:custGeom>
            <a:avLst/>
            <a:gdLst>
              <a:gd name="connsiteX0" fmla="*/ 0 w 2772308"/>
              <a:gd name="connsiteY0" fmla="*/ 72394 h 723943"/>
              <a:gd name="connsiteX1" fmla="*/ 72394 w 2772308"/>
              <a:gd name="connsiteY1" fmla="*/ 0 h 723943"/>
              <a:gd name="connsiteX2" fmla="*/ 2699914 w 2772308"/>
              <a:gd name="connsiteY2" fmla="*/ 0 h 723943"/>
              <a:gd name="connsiteX3" fmla="*/ 2772308 w 2772308"/>
              <a:gd name="connsiteY3" fmla="*/ 72394 h 723943"/>
              <a:gd name="connsiteX4" fmla="*/ 2772308 w 2772308"/>
              <a:gd name="connsiteY4" fmla="*/ 651549 h 723943"/>
              <a:gd name="connsiteX5" fmla="*/ 2699914 w 2772308"/>
              <a:gd name="connsiteY5" fmla="*/ 723943 h 723943"/>
              <a:gd name="connsiteX6" fmla="*/ 72394 w 2772308"/>
              <a:gd name="connsiteY6" fmla="*/ 723943 h 723943"/>
              <a:gd name="connsiteX7" fmla="*/ 0 w 2772308"/>
              <a:gd name="connsiteY7" fmla="*/ 651549 h 723943"/>
              <a:gd name="connsiteX8" fmla="*/ 0 w 2772308"/>
              <a:gd name="connsiteY8" fmla="*/ 72394 h 72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2308" h="723943">
                <a:moveTo>
                  <a:pt x="0" y="72394"/>
                </a:moveTo>
                <a:cubicBezTo>
                  <a:pt x="0" y="32412"/>
                  <a:pt x="32412" y="0"/>
                  <a:pt x="72394" y="0"/>
                </a:cubicBezTo>
                <a:lnTo>
                  <a:pt x="2699914" y="0"/>
                </a:lnTo>
                <a:cubicBezTo>
                  <a:pt x="2739896" y="0"/>
                  <a:pt x="2772308" y="32412"/>
                  <a:pt x="2772308" y="72394"/>
                </a:cubicBezTo>
                <a:lnTo>
                  <a:pt x="2772308" y="651549"/>
                </a:lnTo>
                <a:cubicBezTo>
                  <a:pt x="2772308" y="691531"/>
                  <a:pt x="2739896" y="723943"/>
                  <a:pt x="2699914" y="723943"/>
                </a:cubicBezTo>
                <a:lnTo>
                  <a:pt x="72394" y="723943"/>
                </a:lnTo>
                <a:cubicBezTo>
                  <a:pt x="32412" y="723943"/>
                  <a:pt x="0" y="691531"/>
                  <a:pt x="0" y="651549"/>
                </a:cubicBezTo>
                <a:lnTo>
                  <a:pt x="0" y="72394"/>
                </a:lnTo>
                <a:close/>
              </a:path>
            </a:pathLst>
          </a:custGeom>
        </p:spPr>
        <p:style>
          <a:lnRef idx="0">
            <a:schemeClr val="lt1">
              <a:hueOff val="0"/>
              <a:satOff val="0"/>
              <a:lumOff val="0"/>
              <a:alphaOff val="0"/>
            </a:schemeClr>
          </a:lnRef>
          <a:fillRef idx="3">
            <a:schemeClr val="accent2">
              <a:hueOff val="1170380"/>
              <a:satOff val="-1460"/>
              <a:lumOff val="343"/>
              <a:alphaOff val="0"/>
            </a:schemeClr>
          </a:fillRef>
          <a:effectRef idx="3">
            <a:schemeClr val="accent2">
              <a:hueOff val="1170380"/>
              <a:satOff val="-1460"/>
              <a:lumOff val="343"/>
              <a:alphaOff val="0"/>
            </a:schemeClr>
          </a:effectRef>
          <a:fontRef idx="minor">
            <a:schemeClr val="lt1"/>
          </a:fontRef>
        </p:style>
        <p:txBody>
          <a:bodyPr spcFirstLastPara="0" vert="horz" wrap="square" lIns="139314" tIns="139314" rIns="816901" bIns="139314" numCol="1" spcCol="1270" anchor="ctr" anchorCtr="0">
            <a:noAutofit/>
          </a:bodyPr>
          <a:lstStyle/>
          <a:p>
            <a:pPr lvl="0" algn="l" defTabSz="1377950">
              <a:lnSpc>
                <a:spcPct val="90000"/>
              </a:lnSpc>
              <a:spcBef>
                <a:spcPct val="0"/>
              </a:spcBef>
              <a:spcAft>
                <a:spcPct val="35000"/>
              </a:spcAft>
            </a:pPr>
            <a:r>
              <a:rPr lang="pl-PL" sz="3100" b="1" kern="1200" dirty="0" err="1">
                <a:solidFill>
                  <a:schemeClr val="tx1"/>
                </a:solidFill>
                <a:latin typeface="Segoe UI" pitchFamily="34" charset="0"/>
                <a:ea typeface="Segoe UI" pitchFamily="34" charset="0"/>
                <a:cs typeface="Segoe UI" pitchFamily="34" charset="0"/>
              </a:rPr>
              <a:t>IaaS</a:t>
            </a:r>
            <a:endParaRPr lang="pl-PL" sz="3100" b="1" kern="1200" dirty="0">
              <a:solidFill>
                <a:schemeClr val="tx1"/>
              </a:solidFill>
              <a:latin typeface="Segoe UI" pitchFamily="34" charset="0"/>
              <a:ea typeface="Segoe UI" pitchFamily="34" charset="0"/>
              <a:cs typeface="Segoe UI" pitchFamily="34" charset="0"/>
            </a:endParaRPr>
          </a:p>
        </p:txBody>
      </p:sp>
      <p:sp>
        <p:nvSpPr>
          <p:cNvPr id="27" name="Freeform 26"/>
          <p:cNvSpPr/>
          <p:nvPr/>
        </p:nvSpPr>
        <p:spPr>
          <a:xfrm>
            <a:off x="737574" y="3834230"/>
            <a:ext cx="2772308" cy="723943"/>
          </a:xfrm>
          <a:custGeom>
            <a:avLst/>
            <a:gdLst>
              <a:gd name="connsiteX0" fmla="*/ 0 w 2772308"/>
              <a:gd name="connsiteY0" fmla="*/ 72394 h 723943"/>
              <a:gd name="connsiteX1" fmla="*/ 72394 w 2772308"/>
              <a:gd name="connsiteY1" fmla="*/ 0 h 723943"/>
              <a:gd name="connsiteX2" fmla="*/ 2699914 w 2772308"/>
              <a:gd name="connsiteY2" fmla="*/ 0 h 723943"/>
              <a:gd name="connsiteX3" fmla="*/ 2772308 w 2772308"/>
              <a:gd name="connsiteY3" fmla="*/ 72394 h 723943"/>
              <a:gd name="connsiteX4" fmla="*/ 2772308 w 2772308"/>
              <a:gd name="connsiteY4" fmla="*/ 651549 h 723943"/>
              <a:gd name="connsiteX5" fmla="*/ 2699914 w 2772308"/>
              <a:gd name="connsiteY5" fmla="*/ 723943 h 723943"/>
              <a:gd name="connsiteX6" fmla="*/ 72394 w 2772308"/>
              <a:gd name="connsiteY6" fmla="*/ 723943 h 723943"/>
              <a:gd name="connsiteX7" fmla="*/ 0 w 2772308"/>
              <a:gd name="connsiteY7" fmla="*/ 651549 h 723943"/>
              <a:gd name="connsiteX8" fmla="*/ 0 w 2772308"/>
              <a:gd name="connsiteY8" fmla="*/ 72394 h 72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2308" h="723943">
                <a:moveTo>
                  <a:pt x="0" y="72394"/>
                </a:moveTo>
                <a:cubicBezTo>
                  <a:pt x="0" y="32412"/>
                  <a:pt x="32412" y="0"/>
                  <a:pt x="72394" y="0"/>
                </a:cubicBezTo>
                <a:lnTo>
                  <a:pt x="2699914" y="0"/>
                </a:lnTo>
                <a:cubicBezTo>
                  <a:pt x="2739896" y="0"/>
                  <a:pt x="2772308" y="32412"/>
                  <a:pt x="2772308" y="72394"/>
                </a:cubicBezTo>
                <a:lnTo>
                  <a:pt x="2772308" y="651549"/>
                </a:lnTo>
                <a:cubicBezTo>
                  <a:pt x="2772308" y="691531"/>
                  <a:pt x="2739896" y="723943"/>
                  <a:pt x="2699914" y="723943"/>
                </a:cubicBezTo>
                <a:lnTo>
                  <a:pt x="72394" y="723943"/>
                </a:lnTo>
                <a:cubicBezTo>
                  <a:pt x="32412" y="723943"/>
                  <a:pt x="0" y="691531"/>
                  <a:pt x="0" y="651549"/>
                </a:cubicBezTo>
                <a:lnTo>
                  <a:pt x="0" y="72394"/>
                </a:lnTo>
                <a:close/>
              </a:path>
            </a:pathLst>
          </a:custGeom>
        </p:spPr>
        <p:style>
          <a:lnRef idx="0">
            <a:schemeClr val="lt1">
              <a:hueOff val="0"/>
              <a:satOff val="0"/>
              <a:lumOff val="0"/>
              <a:alphaOff val="0"/>
            </a:schemeClr>
          </a:lnRef>
          <a:fillRef idx="3">
            <a:schemeClr val="accent2">
              <a:hueOff val="2340759"/>
              <a:satOff val="-2919"/>
              <a:lumOff val="686"/>
              <a:alphaOff val="0"/>
            </a:schemeClr>
          </a:fillRef>
          <a:effectRef idx="3">
            <a:schemeClr val="accent2">
              <a:hueOff val="2340759"/>
              <a:satOff val="-2919"/>
              <a:lumOff val="686"/>
              <a:alphaOff val="0"/>
            </a:schemeClr>
          </a:effectRef>
          <a:fontRef idx="minor">
            <a:schemeClr val="lt1"/>
          </a:fontRef>
        </p:style>
        <p:txBody>
          <a:bodyPr spcFirstLastPara="0" vert="horz" wrap="square" lIns="139314" tIns="139314" rIns="816901" bIns="139314" numCol="1" spcCol="1270" anchor="ctr" anchorCtr="0">
            <a:noAutofit/>
          </a:bodyPr>
          <a:lstStyle/>
          <a:p>
            <a:pPr lvl="0" algn="l" defTabSz="1377950">
              <a:lnSpc>
                <a:spcPct val="90000"/>
              </a:lnSpc>
              <a:spcBef>
                <a:spcPct val="0"/>
              </a:spcBef>
              <a:spcAft>
                <a:spcPct val="35000"/>
              </a:spcAft>
            </a:pPr>
            <a:r>
              <a:rPr lang="pl-PL" sz="3100" b="1" kern="1200" dirty="0" err="1">
                <a:solidFill>
                  <a:schemeClr val="tx1"/>
                </a:solidFill>
                <a:latin typeface="Segoe UI" pitchFamily="34" charset="0"/>
                <a:ea typeface="Segoe UI" pitchFamily="34" charset="0"/>
                <a:cs typeface="Segoe UI" pitchFamily="34" charset="0"/>
              </a:rPr>
              <a:t>PaaS</a:t>
            </a:r>
            <a:endParaRPr lang="pl-PL" sz="3100" b="1" kern="1200" dirty="0">
              <a:solidFill>
                <a:schemeClr val="tx1"/>
              </a:solidFill>
              <a:latin typeface="Segoe UI" pitchFamily="34" charset="0"/>
              <a:ea typeface="Segoe UI" pitchFamily="34" charset="0"/>
              <a:cs typeface="Segoe UI" pitchFamily="34" charset="0"/>
            </a:endParaRPr>
          </a:p>
        </p:txBody>
      </p:sp>
      <p:sp>
        <p:nvSpPr>
          <p:cNvPr id="28" name="Freeform 27"/>
          <p:cNvSpPr/>
          <p:nvPr/>
        </p:nvSpPr>
        <p:spPr>
          <a:xfrm>
            <a:off x="881657" y="2997265"/>
            <a:ext cx="2772308" cy="723943"/>
          </a:xfrm>
          <a:custGeom>
            <a:avLst/>
            <a:gdLst>
              <a:gd name="connsiteX0" fmla="*/ 0 w 2772308"/>
              <a:gd name="connsiteY0" fmla="*/ 72394 h 723943"/>
              <a:gd name="connsiteX1" fmla="*/ 72394 w 2772308"/>
              <a:gd name="connsiteY1" fmla="*/ 0 h 723943"/>
              <a:gd name="connsiteX2" fmla="*/ 2699914 w 2772308"/>
              <a:gd name="connsiteY2" fmla="*/ 0 h 723943"/>
              <a:gd name="connsiteX3" fmla="*/ 2772308 w 2772308"/>
              <a:gd name="connsiteY3" fmla="*/ 72394 h 723943"/>
              <a:gd name="connsiteX4" fmla="*/ 2772308 w 2772308"/>
              <a:gd name="connsiteY4" fmla="*/ 651549 h 723943"/>
              <a:gd name="connsiteX5" fmla="*/ 2699914 w 2772308"/>
              <a:gd name="connsiteY5" fmla="*/ 723943 h 723943"/>
              <a:gd name="connsiteX6" fmla="*/ 72394 w 2772308"/>
              <a:gd name="connsiteY6" fmla="*/ 723943 h 723943"/>
              <a:gd name="connsiteX7" fmla="*/ 0 w 2772308"/>
              <a:gd name="connsiteY7" fmla="*/ 651549 h 723943"/>
              <a:gd name="connsiteX8" fmla="*/ 0 w 2772308"/>
              <a:gd name="connsiteY8" fmla="*/ 72394 h 72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2308" h="723943">
                <a:moveTo>
                  <a:pt x="0" y="72394"/>
                </a:moveTo>
                <a:cubicBezTo>
                  <a:pt x="0" y="32412"/>
                  <a:pt x="32412" y="0"/>
                  <a:pt x="72394" y="0"/>
                </a:cubicBezTo>
                <a:lnTo>
                  <a:pt x="2699914" y="0"/>
                </a:lnTo>
                <a:cubicBezTo>
                  <a:pt x="2739896" y="0"/>
                  <a:pt x="2772308" y="32412"/>
                  <a:pt x="2772308" y="72394"/>
                </a:cubicBezTo>
                <a:lnTo>
                  <a:pt x="2772308" y="651549"/>
                </a:lnTo>
                <a:cubicBezTo>
                  <a:pt x="2772308" y="691531"/>
                  <a:pt x="2739896" y="723943"/>
                  <a:pt x="2699914" y="723943"/>
                </a:cubicBezTo>
                <a:lnTo>
                  <a:pt x="72394" y="723943"/>
                </a:lnTo>
                <a:cubicBezTo>
                  <a:pt x="32412" y="723943"/>
                  <a:pt x="0" y="691531"/>
                  <a:pt x="0" y="651549"/>
                </a:cubicBezTo>
                <a:lnTo>
                  <a:pt x="0" y="72394"/>
                </a:lnTo>
                <a:close/>
              </a:path>
            </a:pathLst>
          </a:custGeom>
        </p:spPr>
        <p:style>
          <a:lnRef idx="0">
            <a:schemeClr val="lt1">
              <a:hueOff val="0"/>
              <a:satOff val="0"/>
              <a:lumOff val="0"/>
              <a:alphaOff val="0"/>
            </a:schemeClr>
          </a:lnRef>
          <a:fillRef idx="3">
            <a:schemeClr val="accent2">
              <a:hueOff val="3511139"/>
              <a:satOff val="-4379"/>
              <a:lumOff val="1030"/>
              <a:alphaOff val="0"/>
            </a:schemeClr>
          </a:fillRef>
          <a:effectRef idx="3">
            <a:schemeClr val="accent2">
              <a:hueOff val="3511139"/>
              <a:satOff val="-4379"/>
              <a:lumOff val="1030"/>
              <a:alphaOff val="0"/>
            </a:schemeClr>
          </a:effectRef>
          <a:fontRef idx="minor">
            <a:schemeClr val="lt1"/>
          </a:fontRef>
        </p:style>
        <p:txBody>
          <a:bodyPr spcFirstLastPara="0" vert="horz" wrap="square" lIns="139314" tIns="139314" rIns="816901" bIns="139314" numCol="1" spcCol="1270" anchor="ctr" anchorCtr="0">
            <a:noAutofit/>
          </a:bodyPr>
          <a:lstStyle/>
          <a:p>
            <a:pPr lvl="0" algn="l" defTabSz="1377950">
              <a:lnSpc>
                <a:spcPct val="90000"/>
              </a:lnSpc>
              <a:spcBef>
                <a:spcPct val="0"/>
              </a:spcBef>
              <a:spcAft>
                <a:spcPct val="35000"/>
              </a:spcAft>
            </a:pPr>
            <a:r>
              <a:rPr lang="pl-PL" sz="3100" b="1" kern="1200" dirty="0" err="1">
                <a:solidFill>
                  <a:schemeClr val="tx1"/>
                </a:solidFill>
                <a:latin typeface="Segoe UI" pitchFamily="34" charset="0"/>
                <a:ea typeface="Segoe UI" pitchFamily="34" charset="0"/>
                <a:cs typeface="Segoe UI" pitchFamily="34" charset="0"/>
              </a:rPr>
              <a:t>SaaS</a:t>
            </a:r>
            <a:endParaRPr lang="pl-PL" sz="3100" b="1" kern="1200" dirty="0">
              <a:solidFill>
                <a:schemeClr val="tx1"/>
              </a:solidFill>
              <a:latin typeface="Segoe UI" pitchFamily="34" charset="0"/>
              <a:ea typeface="Segoe UI" pitchFamily="34" charset="0"/>
              <a:cs typeface="Segoe UI" pitchFamily="34" charset="0"/>
            </a:endParaRPr>
          </a:p>
        </p:txBody>
      </p:sp>
      <p:sp>
        <p:nvSpPr>
          <p:cNvPr id="30" name="Freeform 29"/>
          <p:cNvSpPr/>
          <p:nvPr/>
        </p:nvSpPr>
        <p:spPr>
          <a:xfrm>
            <a:off x="1088680" y="2132856"/>
            <a:ext cx="2772308" cy="723943"/>
          </a:xfrm>
          <a:custGeom>
            <a:avLst/>
            <a:gdLst>
              <a:gd name="connsiteX0" fmla="*/ 0 w 2772308"/>
              <a:gd name="connsiteY0" fmla="*/ 72394 h 723943"/>
              <a:gd name="connsiteX1" fmla="*/ 72394 w 2772308"/>
              <a:gd name="connsiteY1" fmla="*/ 0 h 723943"/>
              <a:gd name="connsiteX2" fmla="*/ 2699914 w 2772308"/>
              <a:gd name="connsiteY2" fmla="*/ 0 h 723943"/>
              <a:gd name="connsiteX3" fmla="*/ 2772308 w 2772308"/>
              <a:gd name="connsiteY3" fmla="*/ 72394 h 723943"/>
              <a:gd name="connsiteX4" fmla="*/ 2772308 w 2772308"/>
              <a:gd name="connsiteY4" fmla="*/ 651549 h 723943"/>
              <a:gd name="connsiteX5" fmla="*/ 2699914 w 2772308"/>
              <a:gd name="connsiteY5" fmla="*/ 723943 h 723943"/>
              <a:gd name="connsiteX6" fmla="*/ 72394 w 2772308"/>
              <a:gd name="connsiteY6" fmla="*/ 723943 h 723943"/>
              <a:gd name="connsiteX7" fmla="*/ 0 w 2772308"/>
              <a:gd name="connsiteY7" fmla="*/ 651549 h 723943"/>
              <a:gd name="connsiteX8" fmla="*/ 0 w 2772308"/>
              <a:gd name="connsiteY8" fmla="*/ 72394 h 72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2308" h="723943">
                <a:moveTo>
                  <a:pt x="0" y="72394"/>
                </a:moveTo>
                <a:cubicBezTo>
                  <a:pt x="0" y="32412"/>
                  <a:pt x="32412" y="0"/>
                  <a:pt x="72394" y="0"/>
                </a:cubicBezTo>
                <a:lnTo>
                  <a:pt x="2699914" y="0"/>
                </a:lnTo>
                <a:cubicBezTo>
                  <a:pt x="2739896" y="0"/>
                  <a:pt x="2772308" y="32412"/>
                  <a:pt x="2772308" y="72394"/>
                </a:cubicBezTo>
                <a:lnTo>
                  <a:pt x="2772308" y="651549"/>
                </a:lnTo>
                <a:cubicBezTo>
                  <a:pt x="2772308" y="691531"/>
                  <a:pt x="2739896" y="723943"/>
                  <a:pt x="2699914" y="723943"/>
                </a:cubicBezTo>
                <a:lnTo>
                  <a:pt x="72394" y="723943"/>
                </a:lnTo>
                <a:cubicBezTo>
                  <a:pt x="32412" y="723943"/>
                  <a:pt x="0" y="691531"/>
                  <a:pt x="0" y="651549"/>
                </a:cubicBezTo>
                <a:lnTo>
                  <a:pt x="0" y="72394"/>
                </a:lnTo>
                <a:close/>
              </a:path>
            </a:pathLst>
          </a:custGeom>
        </p:spPr>
        <p:style>
          <a:lnRef idx="0">
            <a:schemeClr val="lt1">
              <a:hueOff val="0"/>
              <a:satOff val="0"/>
              <a:lumOff val="0"/>
              <a:alphaOff val="0"/>
            </a:schemeClr>
          </a:lnRef>
          <a:fillRef idx="3">
            <a:schemeClr val="accent2">
              <a:hueOff val="4681519"/>
              <a:satOff val="-5839"/>
              <a:lumOff val="1373"/>
              <a:alphaOff val="0"/>
            </a:schemeClr>
          </a:fillRef>
          <a:effectRef idx="3">
            <a:schemeClr val="accent2">
              <a:hueOff val="4681519"/>
              <a:satOff val="-5839"/>
              <a:lumOff val="1373"/>
              <a:alphaOff val="0"/>
            </a:schemeClr>
          </a:effectRef>
          <a:fontRef idx="minor">
            <a:schemeClr val="lt1"/>
          </a:fontRef>
        </p:style>
        <p:txBody>
          <a:bodyPr spcFirstLastPara="0" vert="horz" wrap="square" lIns="139314" tIns="139314" rIns="816901" bIns="139314" numCol="1" spcCol="1270" anchor="ctr" anchorCtr="0">
            <a:noAutofit/>
          </a:bodyPr>
          <a:lstStyle/>
          <a:p>
            <a:pPr lvl="0" algn="l" defTabSz="1377950">
              <a:lnSpc>
                <a:spcPct val="90000"/>
              </a:lnSpc>
              <a:spcBef>
                <a:spcPct val="0"/>
              </a:spcBef>
              <a:spcAft>
                <a:spcPct val="35000"/>
              </a:spcAft>
            </a:pPr>
            <a:r>
              <a:rPr lang="pl-PL" sz="3100" b="1" kern="1200" dirty="0">
                <a:solidFill>
                  <a:schemeClr val="tx1"/>
                </a:solidFill>
                <a:latin typeface="Segoe UI" pitchFamily="34" charset="0"/>
                <a:ea typeface="Segoe UI" pitchFamily="34" charset="0"/>
                <a:cs typeface="Segoe UI" pitchFamily="34" charset="0"/>
              </a:rPr>
              <a:t>S+S</a:t>
            </a:r>
          </a:p>
        </p:txBody>
      </p:sp>
      <p:sp>
        <p:nvSpPr>
          <p:cNvPr id="32" name="Freeform 31"/>
          <p:cNvSpPr/>
          <p:nvPr/>
        </p:nvSpPr>
        <p:spPr>
          <a:xfrm>
            <a:off x="7351714" y="1486162"/>
            <a:ext cx="1540766" cy="530968"/>
          </a:xfrm>
          <a:custGeom>
            <a:avLst/>
            <a:gdLst>
              <a:gd name="connsiteX0" fmla="*/ 0 w 2331118"/>
              <a:gd name="connsiteY0" fmla="*/ 74562 h 745615"/>
              <a:gd name="connsiteX1" fmla="*/ 74562 w 2331118"/>
              <a:gd name="connsiteY1" fmla="*/ 0 h 745615"/>
              <a:gd name="connsiteX2" fmla="*/ 2256557 w 2331118"/>
              <a:gd name="connsiteY2" fmla="*/ 0 h 745615"/>
              <a:gd name="connsiteX3" fmla="*/ 2331119 w 2331118"/>
              <a:gd name="connsiteY3" fmla="*/ 74562 h 745615"/>
              <a:gd name="connsiteX4" fmla="*/ 2331118 w 2331118"/>
              <a:gd name="connsiteY4" fmla="*/ 671054 h 745615"/>
              <a:gd name="connsiteX5" fmla="*/ 2256556 w 2331118"/>
              <a:gd name="connsiteY5" fmla="*/ 745616 h 745615"/>
              <a:gd name="connsiteX6" fmla="*/ 74562 w 2331118"/>
              <a:gd name="connsiteY6" fmla="*/ 745615 h 745615"/>
              <a:gd name="connsiteX7" fmla="*/ 0 w 2331118"/>
              <a:gd name="connsiteY7" fmla="*/ 671053 h 745615"/>
              <a:gd name="connsiteX8" fmla="*/ 0 w 2331118"/>
              <a:gd name="connsiteY8" fmla="*/ 74562 h 74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118" h="745615">
                <a:moveTo>
                  <a:pt x="0" y="74562"/>
                </a:moveTo>
                <a:cubicBezTo>
                  <a:pt x="0" y="33383"/>
                  <a:pt x="33383" y="0"/>
                  <a:pt x="74562" y="0"/>
                </a:cubicBezTo>
                <a:lnTo>
                  <a:pt x="2256557" y="0"/>
                </a:lnTo>
                <a:cubicBezTo>
                  <a:pt x="2297736" y="0"/>
                  <a:pt x="2331119" y="33383"/>
                  <a:pt x="2331119" y="74562"/>
                </a:cubicBezTo>
                <a:cubicBezTo>
                  <a:pt x="2331119" y="273393"/>
                  <a:pt x="2331118" y="472223"/>
                  <a:pt x="2331118" y="671054"/>
                </a:cubicBezTo>
                <a:cubicBezTo>
                  <a:pt x="2331118" y="712233"/>
                  <a:pt x="2297735" y="745616"/>
                  <a:pt x="2256556" y="745616"/>
                </a:cubicBezTo>
                <a:lnTo>
                  <a:pt x="74562" y="745615"/>
                </a:lnTo>
                <a:cubicBezTo>
                  <a:pt x="33383" y="745615"/>
                  <a:pt x="0" y="712232"/>
                  <a:pt x="0" y="671053"/>
                </a:cubicBezTo>
                <a:lnTo>
                  <a:pt x="0" y="74562"/>
                </a:lnTo>
                <a:close/>
              </a:path>
            </a:pathLst>
          </a:custGeom>
        </p:spPr>
        <p:style>
          <a:lnRef idx="1">
            <a:schemeClr val="dk1"/>
          </a:lnRef>
          <a:fillRef idx="2">
            <a:schemeClr val="dk1"/>
          </a:fillRef>
          <a:effectRef idx="1">
            <a:schemeClr val="dk1"/>
          </a:effectRef>
          <a:fontRef idx="minor">
            <a:schemeClr val="dk1">
              <a:hueOff val="0"/>
              <a:satOff val="0"/>
              <a:lumOff val="0"/>
              <a:alphaOff val="0"/>
            </a:schemeClr>
          </a:fontRef>
        </p:style>
        <p:txBody>
          <a:bodyPr spcFirstLastPara="0" vert="horz" wrap="square" lIns="75178" tIns="57398" rIns="75178" bIns="57398" numCol="1" spcCol="1270" anchor="ctr" anchorCtr="0">
            <a:noAutofit/>
          </a:bodyPr>
          <a:lstStyle/>
          <a:p>
            <a:pPr lvl="0" algn="ctr" defTabSz="1244600">
              <a:lnSpc>
                <a:spcPct val="90000"/>
              </a:lnSpc>
              <a:spcBef>
                <a:spcPct val="0"/>
              </a:spcBef>
              <a:spcAft>
                <a:spcPct val="35000"/>
              </a:spcAft>
            </a:pPr>
            <a:r>
              <a:rPr lang="pl-PL" sz="2800" dirty="0">
                <a:latin typeface="Segoe UI" pitchFamily="34" charset="0"/>
                <a:ea typeface="Segoe UI" pitchFamily="34" charset="0"/>
                <a:cs typeface="Segoe UI" pitchFamily="34" charset="0"/>
              </a:rPr>
              <a:t>Przykład</a:t>
            </a:r>
            <a:endParaRPr lang="pl-PL" sz="6500" kern="1200" dirty="0">
              <a:latin typeface="Segoe UI" pitchFamily="34" charset="0"/>
              <a:ea typeface="Segoe UI" pitchFamily="34" charset="0"/>
              <a:cs typeface="Segoe UI" pitchFamily="34" charset="0"/>
            </a:endParaRPr>
          </a:p>
        </p:txBody>
      </p:sp>
      <p:sp>
        <p:nvSpPr>
          <p:cNvPr id="34" name="Freeform 33"/>
          <p:cNvSpPr/>
          <p:nvPr/>
        </p:nvSpPr>
        <p:spPr>
          <a:xfrm>
            <a:off x="7351714" y="2132856"/>
            <a:ext cx="1540766" cy="745615"/>
          </a:xfrm>
          <a:custGeom>
            <a:avLst/>
            <a:gdLst>
              <a:gd name="connsiteX0" fmla="*/ 0 w 1540766"/>
              <a:gd name="connsiteY0" fmla="*/ 124294 h 745615"/>
              <a:gd name="connsiteX1" fmla="*/ 124294 w 1540766"/>
              <a:gd name="connsiteY1" fmla="*/ 0 h 745615"/>
              <a:gd name="connsiteX2" fmla="*/ 1416472 w 1540766"/>
              <a:gd name="connsiteY2" fmla="*/ 0 h 745615"/>
              <a:gd name="connsiteX3" fmla="*/ 1540766 w 1540766"/>
              <a:gd name="connsiteY3" fmla="*/ 124294 h 745615"/>
              <a:gd name="connsiteX4" fmla="*/ 1540766 w 1540766"/>
              <a:gd name="connsiteY4" fmla="*/ 621321 h 745615"/>
              <a:gd name="connsiteX5" fmla="*/ 1416472 w 1540766"/>
              <a:gd name="connsiteY5" fmla="*/ 745615 h 745615"/>
              <a:gd name="connsiteX6" fmla="*/ 124294 w 1540766"/>
              <a:gd name="connsiteY6" fmla="*/ 745615 h 745615"/>
              <a:gd name="connsiteX7" fmla="*/ 0 w 1540766"/>
              <a:gd name="connsiteY7" fmla="*/ 621321 h 745615"/>
              <a:gd name="connsiteX8" fmla="*/ 0 w 1540766"/>
              <a:gd name="connsiteY8" fmla="*/ 124294 h 74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766" h="745615">
                <a:moveTo>
                  <a:pt x="0" y="124294"/>
                </a:moveTo>
                <a:cubicBezTo>
                  <a:pt x="0" y="55648"/>
                  <a:pt x="55648" y="0"/>
                  <a:pt x="124294" y="0"/>
                </a:cubicBezTo>
                <a:lnTo>
                  <a:pt x="1416472" y="0"/>
                </a:lnTo>
                <a:cubicBezTo>
                  <a:pt x="1485118" y="0"/>
                  <a:pt x="1540766" y="55648"/>
                  <a:pt x="1540766" y="124294"/>
                </a:cubicBezTo>
                <a:lnTo>
                  <a:pt x="1540766" y="621321"/>
                </a:lnTo>
                <a:cubicBezTo>
                  <a:pt x="1540766" y="689967"/>
                  <a:pt x="1485118" y="745615"/>
                  <a:pt x="1416472" y="745615"/>
                </a:cubicBezTo>
                <a:lnTo>
                  <a:pt x="124294" y="745615"/>
                </a:lnTo>
                <a:cubicBezTo>
                  <a:pt x="55648" y="745615"/>
                  <a:pt x="0" y="689967"/>
                  <a:pt x="0" y="621321"/>
                </a:cubicBezTo>
                <a:lnTo>
                  <a:pt x="0" y="124294"/>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164420" tIns="164420" rIns="164420" bIns="164420" numCol="1" spcCol="1270" anchor="ctr" anchorCtr="0">
            <a:noAutofit/>
          </a:bodyPr>
          <a:lstStyle/>
          <a:p>
            <a:pPr algn="ctr" defTabSz="800100">
              <a:lnSpc>
                <a:spcPct val="90000"/>
              </a:lnSpc>
              <a:spcBef>
                <a:spcPct val="0"/>
              </a:spcBef>
              <a:spcAft>
                <a:spcPct val="35000"/>
              </a:spcAft>
            </a:pPr>
            <a:endParaRPr lang="pl-PL" sz="1400" dirty="0">
              <a:latin typeface="Segoe UI" pitchFamily="34" charset="0"/>
              <a:ea typeface="Segoe UI" pitchFamily="34" charset="0"/>
              <a:cs typeface="Segoe UI" pitchFamily="34" charset="0"/>
            </a:endParaRPr>
          </a:p>
        </p:txBody>
      </p:sp>
      <p:sp>
        <p:nvSpPr>
          <p:cNvPr id="36" name="Freeform 35"/>
          <p:cNvSpPr/>
          <p:nvPr/>
        </p:nvSpPr>
        <p:spPr>
          <a:xfrm>
            <a:off x="7351714" y="4685850"/>
            <a:ext cx="1540766" cy="745615"/>
          </a:xfrm>
          <a:custGeom>
            <a:avLst/>
            <a:gdLst>
              <a:gd name="connsiteX0" fmla="*/ 0 w 1540766"/>
              <a:gd name="connsiteY0" fmla="*/ 124294 h 745615"/>
              <a:gd name="connsiteX1" fmla="*/ 124294 w 1540766"/>
              <a:gd name="connsiteY1" fmla="*/ 0 h 745615"/>
              <a:gd name="connsiteX2" fmla="*/ 1416472 w 1540766"/>
              <a:gd name="connsiteY2" fmla="*/ 0 h 745615"/>
              <a:gd name="connsiteX3" fmla="*/ 1540766 w 1540766"/>
              <a:gd name="connsiteY3" fmla="*/ 124294 h 745615"/>
              <a:gd name="connsiteX4" fmla="*/ 1540766 w 1540766"/>
              <a:gd name="connsiteY4" fmla="*/ 621321 h 745615"/>
              <a:gd name="connsiteX5" fmla="*/ 1416472 w 1540766"/>
              <a:gd name="connsiteY5" fmla="*/ 745615 h 745615"/>
              <a:gd name="connsiteX6" fmla="*/ 124294 w 1540766"/>
              <a:gd name="connsiteY6" fmla="*/ 745615 h 745615"/>
              <a:gd name="connsiteX7" fmla="*/ 0 w 1540766"/>
              <a:gd name="connsiteY7" fmla="*/ 621321 h 745615"/>
              <a:gd name="connsiteX8" fmla="*/ 0 w 1540766"/>
              <a:gd name="connsiteY8" fmla="*/ 124294 h 74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766" h="745615">
                <a:moveTo>
                  <a:pt x="0" y="124294"/>
                </a:moveTo>
                <a:cubicBezTo>
                  <a:pt x="0" y="55648"/>
                  <a:pt x="55648" y="0"/>
                  <a:pt x="124294" y="0"/>
                </a:cubicBezTo>
                <a:lnTo>
                  <a:pt x="1416472" y="0"/>
                </a:lnTo>
                <a:cubicBezTo>
                  <a:pt x="1485118" y="0"/>
                  <a:pt x="1540766" y="55648"/>
                  <a:pt x="1540766" y="124294"/>
                </a:cubicBezTo>
                <a:lnTo>
                  <a:pt x="1540766" y="621321"/>
                </a:lnTo>
                <a:cubicBezTo>
                  <a:pt x="1540766" y="689967"/>
                  <a:pt x="1485118" y="745615"/>
                  <a:pt x="1416472" y="745615"/>
                </a:cubicBezTo>
                <a:lnTo>
                  <a:pt x="124294" y="745615"/>
                </a:lnTo>
                <a:cubicBezTo>
                  <a:pt x="55648" y="745615"/>
                  <a:pt x="0" y="689967"/>
                  <a:pt x="0" y="621321"/>
                </a:cubicBezTo>
                <a:lnTo>
                  <a:pt x="0" y="124294"/>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164420" tIns="164420" rIns="164420" bIns="164420" numCol="1" spcCol="1270" anchor="ctr" anchorCtr="0">
            <a:noAutofit/>
          </a:bodyPr>
          <a:lstStyle/>
          <a:p>
            <a:pPr lvl="0" algn="ctr" defTabSz="800100">
              <a:lnSpc>
                <a:spcPct val="90000"/>
              </a:lnSpc>
              <a:spcBef>
                <a:spcPct val="0"/>
              </a:spcBef>
              <a:spcAft>
                <a:spcPct val="35000"/>
              </a:spcAft>
            </a:pPr>
            <a:r>
              <a:rPr lang="pl-PL" sz="1400" kern="1200" dirty="0" err="1">
                <a:latin typeface="Segoe UI" pitchFamily="34" charset="0"/>
                <a:ea typeface="Segoe UI" pitchFamily="34" charset="0"/>
                <a:cs typeface="Segoe UI" pitchFamily="34" charset="0"/>
              </a:rPr>
              <a:t>Azure</a:t>
            </a:r>
            <a:r>
              <a:rPr lang="pl-PL" sz="1400" kern="1200" dirty="0">
                <a:latin typeface="Segoe UI" pitchFamily="34" charset="0"/>
                <a:ea typeface="Segoe UI" pitchFamily="34" charset="0"/>
                <a:cs typeface="Segoe UI" pitchFamily="34" charset="0"/>
              </a:rPr>
              <a:t> (VM)</a:t>
            </a:r>
          </a:p>
        </p:txBody>
      </p:sp>
      <p:sp>
        <p:nvSpPr>
          <p:cNvPr id="38" name="Freeform 37"/>
          <p:cNvSpPr/>
          <p:nvPr/>
        </p:nvSpPr>
        <p:spPr>
          <a:xfrm>
            <a:off x="7351714" y="3824016"/>
            <a:ext cx="1540766" cy="745615"/>
          </a:xfrm>
          <a:custGeom>
            <a:avLst/>
            <a:gdLst>
              <a:gd name="connsiteX0" fmla="*/ 0 w 1540766"/>
              <a:gd name="connsiteY0" fmla="*/ 124294 h 745615"/>
              <a:gd name="connsiteX1" fmla="*/ 124294 w 1540766"/>
              <a:gd name="connsiteY1" fmla="*/ 0 h 745615"/>
              <a:gd name="connsiteX2" fmla="*/ 1416472 w 1540766"/>
              <a:gd name="connsiteY2" fmla="*/ 0 h 745615"/>
              <a:gd name="connsiteX3" fmla="*/ 1540766 w 1540766"/>
              <a:gd name="connsiteY3" fmla="*/ 124294 h 745615"/>
              <a:gd name="connsiteX4" fmla="*/ 1540766 w 1540766"/>
              <a:gd name="connsiteY4" fmla="*/ 621321 h 745615"/>
              <a:gd name="connsiteX5" fmla="*/ 1416472 w 1540766"/>
              <a:gd name="connsiteY5" fmla="*/ 745615 h 745615"/>
              <a:gd name="connsiteX6" fmla="*/ 124294 w 1540766"/>
              <a:gd name="connsiteY6" fmla="*/ 745615 h 745615"/>
              <a:gd name="connsiteX7" fmla="*/ 0 w 1540766"/>
              <a:gd name="connsiteY7" fmla="*/ 621321 h 745615"/>
              <a:gd name="connsiteX8" fmla="*/ 0 w 1540766"/>
              <a:gd name="connsiteY8" fmla="*/ 124294 h 74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766" h="745615">
                <a:moveTo>
                  <a:pt x="0" y="124294"/>
                </a:moveTo>
                <a:cubicBezTo>
                  <a:pt x="0" y="55648"/>
                  <a:pt x="55648" y="0"/>
                  <a:pt x="124294" y="0"/>
                </a:cubicBezTo>
                <a:lnTo>
                  <a:pt x="1416472" y="0"/>
                </a:lnTo>
                <a:cubicBezTo>
                  <a:pt x="1485118" y="0"/>
                  <a:pt x="1540766" y="55648"/>
                  <a:pt x="1540766" y="124294"/>
                </a:cubicBezTo>
                <a:lnTo>
                  <a:pt x="1540766" y="621321"/>
                </a:lnTo>
                <a:cubicBezTo>
                  <a:pt x="1540766" y="689967"/>
                  <a:pt x="1485118" y="745615"/>
                  <a:pt x="1416472" y="745615"/>
                </a:cubicBezTo>
                <a:lnTo>
                  <a:pt x="124294" y="745615"/>
                </a:lnTo>
                <a:cubicBezTo>
                  <a:pt x="55648" y="745615"/>
                  <a:pt x="0" y="689967"/>
                  <a:pt x="0" y="621321"/>
                </a:cubicBezTo>
                <a:lnTo>
                  <a:pt x="0" y="124294"/>
                </a:lnTo>
                <a:close/>
              </a:path>
            </a:pathLst>
          </a:custGeom>
        </p:spPr>
        <p:style>
          <a:lnRef idx="1">
            <a:schemeClr val="accent5"/>
          </a:lnRef>
          <a:fillRef idx="2">
            <a:schemeClr val="accent5"/>
          </a:fillRef>
          <a:effectRef idx="1">
            <a:schemeClr val="accent5"/>
          </a:effectRef>
          <a:fontRef idx="minor">
            <a:schemeClr val="dk1"/>
          </a:fontRef>
        </p:style>
        <p:txBody>
          <a:bodyPr spcFirstLastPara="0" vert="horz" wrap="square" lIns="164420" tIns="164420" rIns="164420" bIns="164420" numCol="1" spcCol="1270" anchor="ctr" anchorCtr="0">
            <a:noAutofit/>
          </a:bodyPr>
          <a:lstStyle/>
          <a:p>
            <a:pPr lvl="0" algn="ctr" defTabSz="800100">
              <a:lnSpc>
                <a:spcPct val="90000"/>
              </a:lnSpc>
              <a:spcBef>
                <a:spcPct val="0"/>
              </a:spcBef>
              <a:spcAft>
                <a:spcPct val="35000"/>
              </a:spcAft>
            </a:pPr>
            <a:r>
              <a:rPr lang="pl-PL" sz="1400" kern="1200" dirty="0" err="1">
                <a:latin typeface="Segoe UI" pitchFamily="34" charset="0"/>
                <a:ea typeface="Segoe UI" pitchFamily="34" charset="0"/>
                <a:cs typeface="Segoe UI" pitchFamily="34" charset="0"/>
              </a:rPr>
              <a:t>Azure</a:t>
            </a:r>
            <a:endParaRPr lang="pl-PL" sz="1400" kern="1200" dirty="0">
              <a:latin typeface="Segoe UI" pitchFamily="34" charset="0"/>
              <a:ea typeface="Segoe UI" pitchFamily="34" charset="0"/>
              <a:cs typeface="Segoe UI" pitchFamily="34" charset="0"/>
            </a:endParaRPr>
          </a:p>
        </p:txBody>
      </p:sp>
      <p:sp>
        <p:nvSpPr>
          <p:cNvPr id="46" name="Freeform 45"/>
          <p:cNvSpPr/>
          <p:nvPr/>
        </p:nvSpPr>
        <p:spPr>
          <a:xfrm>
            <a:off x="7351714" y="2986428"/>
            <a:ext cx="1540766" cy="745615"/>
          </a:xfrm>
          <a:custGeom>
            <a:avLst/>
            <a:gdLst>
              <a:gd name="connsiteX0" fmla="*/ 0 w 1540766"/>
              <a:gd name="connsiteY0" fmla="*/ 124294 h 745615"/>
              <a:gd name="connsiteX1" fmla="*/ 124294 w 1540766"/>
              <a:gd name="connsiteY1" fmla="*/ 0 h 745615"/>
              <a:gd name="connsiteX2" fmla="*/ 1416472 w 1540766"/>
              <a:gd name="connsiteY2" fmla="*/ 0 h 745615"/>
              <a:gd name="connsiteX3" fmla="*/ 1540766 w 1540766"/>
              <a:gd name="connsiteY3" fmla="*/ 124294 h 745615"/>
              <a:gd name="connsiteX4" fmla="*/ 1540766 w 1540766"/>
              <a:gd name="connsiteY4" fmla="*/ 621321 h 745615"/>
              <a:gd name="connsiteX5" fmla="*/ 1416472 w 1540766"/>
              <a:gd name="connsiteY5" fmla="*/ 745615 h 745615"/>
              <a:gd name="connsiteX6" fmla="*/ 124294 w 1540766"/>
              <a:gd name="connsiteY6" fmla="*/ 745615 h 745615"/>
              <a:gd name="connsiteX7" fmla="*/ 0 w 1540766"/>
              <a:gd name="connsiteY7" fmla="*/ 621321 h 745615"/>
              <a:gd name="connsiteX8" fmla="*/ 0 w 1540766"/>
              <a:gd name="connsiteY8" fmla="*/ 124294 h 74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766" h="745615">
                <a:moveTo>
                  <a:pt x="0" y="124294"/>
                </a:moveTo>
                <a:cubicBezTo>
                  <a:pt x="0" y="55648"/>
                  <a:pt x="55648" y="0"/>
                  <a:pt x="124294" y="0"/>
                </a:cubicBezTo>
                <a:lnTo>
                  <a:pt x="1416472" y="0"/>
                </a:lnTo>
                <a:cubicBezTo>
                  <a:pt x="1485118" y="0"/>
                  <a:pt x="1540766" y="55648"/>
                  <a:pt x="1540766" y="124294"/>
                </a:cubicBezTo>
                <a:lnTo>
                  <a:pt x="1540766" y="621321"/>
                </a:lnTo>
                <a:cubicBezTo>
                  <a:pt x="1540766" y="689967"/>
                  <a:pt x="1485118" y="745615"/>
                  <a:pt x="1416472" y="745615"/>
                </a:cubicBezTo>
                <a:lnTo>
                  <a:pt x="124294" y="745615"/>
                </a:lnTo>
                <a:cubicBezTo>
                  <a:pt x="55648" y="745615"/>
                  <a:pt x="0" y="689967"/>
                  <a:pt x="0" y="621321"/>
                </a:cubicBezTo>
                <a:lnTo>
                  <a:pt x="0" y="124294"/>
                </a:lnTo>
                <a:close/>
              </a:path>
            </a:pathLst>
          </a:custGeom>
        </p:spPr>
        <p:style>
          <a:lnRef idx="1">
            <a:schemeClr val="accent2"/>
          </a:lnRef>
          <a:fillRef idx="2">
            <a:schemeClr val="accent2"/>
          </a:fillRef>
          <a:effectRef idx="1">
            <a:schemeClr val="accent2"/>
          </a:effectRef>
          <a:fontRef idx="minor">
            <a:schemeClr val="dk1"/>
          </a:fontRef>
        </p:style>
        <p:txBody>
          <a:bodyPr spcFirstLastPara="0" vert="horz" wrap="square" lIns="164420" tIns="164420" rIns="164420" bIns="164420" numCol="1" spcCol="1270" anchor="ctr" anchorCtr="0">
            <a:noAutofit/>
          </a:bodyPr>
          <a:lstStyle/>
          <a:p>
            <a:pPr lvl="0" algn="ctr" defTabSz="800100">
              <a:lnSpc>
                <a:spcPct val="90000"/>
              </a:lnSpc>
              <a:spcBef>
                <a:spcPct val="0"/>
              </a:spcBef>
              <a:spcAft>
                <a:spcPct val="35000"/>
              </a:spcAft>
            </a:pPr>
            <a:r>
              <a:rPr lang="pl-PL" sz="1400" kern="1200" dirty="0">
                <a:latin typeface="Segoe UI" pitchFamily="34" charset="0"/>
                <a:ea typeface="Segoe UI" pitchFamily="34" charset="0"/>
                <a:cs typeface="Segoe UI" pitchFamily="34" charset="0"/>
              </a:rPr>
              <a:t>Office 365</a:t>
            </a:r>
          </a:p>
        </p:txBody>
      </p:sp>
      <p:sp>
        <p:nvSpPr>
          <p:cNvPr id="47" name="Freeform 46"/>
          <p:cNvSpPr/>
          <p:nvPr/>
        </p:nvSpPr>
        <p:spPr>
          <a:xfrm>
            <a:off x="7351714" y="5526010"/>
            <a:ext cx="1540766" cy="745615"/>
          </a:xfrm>
          <a:custGeom>
            <a:avLst/>
            <a:gdLst>
              <a:gd name="connsiteX0" fmla="*/ 0 w 1540766"/>
              <a:gd name="connsiteY0" fmla="*/ 124294 h 745615"/>
              <a:gd name="connsiteX1" fmla="*/ 124294 w 1540766"/>
              <a:gd name="connsiteY1" fmla="*/ 0 h 745615"/>
              <a:gd name="connsiteX2" fmla="*/ 1416472 w 1540766"/>
              <a:gd name="connsiteY2" fmla="*/ 0 h 745615"/>
              <a:gd name="connsiteX3" fmla="*/ 1540766 w 1540766"/>
              <a:gd name="connsiteY3" fmla="*/ 124294 h 745615"/>
              <a:gd name="connsiteX4" fmla="*/ 1540766 w 1540766"/>
              <a:gd name="connsiteY4" fmla="*/ 621321 h 745615"/>
              <a:gd name="connsiteX5" fmla="*/ 1416472 w 1540766"/>
              <a:gd name="connsiteY5" fmla="*/ 745615 h 745615"/>
              <a:gd name="connsiteX6" fmla="*/ 124294 w 1540766"/>
              <a:gd name="connsiteY6" fmla="*/ 745615 h 745615"/>
              <a:gd name="connsiteX7" fmla="*/ 0 w 1540766"/>
              <a:gd name="connsiteY7" fmla="*/ 621321 h 745615"/>
              <a:gd name="connsiteX8" fmla="*/ 0 w 1540766"/>
              <a:gd name="connsiteY8" fmla="*/ 124294 h 74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766" h="745615">
                <a:moveTo>
                  <a:pt x="0" y="124294"/>
                </a:moveTo>
                <a:cubicBezTo>
                  <a:pt x="0" y="55648"/>
                  <a:pt x="55648" y="0"/>
                  <a:pt x="124294" y="0"/>
                </a:cubicBezTo>
                <a:lnTo>
                  <a:pt x="1416472" y="0"/>
                </a:lnTo>
                <a:cubicBezTo>
                  <a:pt x="1485118" y="0"/>
                  <a:pt x="1540766" y="55648"/>
                  <a:pt x="1540766" y="124294"/>
                </a:cubicBezTo>
                <a:lnTo>
                  <a:pt x="1540766" y="621321"/>
                </a:lnTo>
                <a:cubicBezTo>
                  <a:pt x="1540766" y="689967"/>
                  <a:pt x="1485118" y="745615"/>
                  <a:pt x="1416472" y="745615"/>
                </a:cubicBezTo>
                <a:lnTo>
                  <a:pt x="124294" y="745615"/>
                </a:lnTo>
                <a:cubicBezTo>
                  <a:pt x="55648" y="745615"/>
                  <a:pt x="0" y="689967"/>
                  <a:pt x="0" y="621321"/>
                </a:cubicBezTo>
                <a:lnTo>
                  <a:pt x="0" y="124294"/>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164420" tIns="164420" rIns="164420" bIns="164420" numCol="1" spcCol="1270" anchor="ctr" anchorCtr="0">
            <a:noAutofit/>
          </a:bodyPr>
          <a:lstStyle/>
          <a:p>
            <a:pPr lvl="0" algn="ctr" defTabSz="800100">
              <a:lnSpc>
                <a:spcPct val="90000"/>
              </a:lnSpc>
              <a:spcBef>
                <a:spcPct val="0"/>
              </a:spcBef>
              <a:spcAft>
                <a:spcPct val="35000"/>
              </a:spcAft>
            </a:pPr>
            <a:endParaRPr lang="pl-PL" sz="1400" kern="1200" dirty="0">
              <a:latin typeface="Segoe UI" pitchFamily="34" charset="0"/>
              <a:ea typeface="Segoe UI" pitchFamily="34" charset="0"/>
              <a:cs typeface="Segoe UI" pitchFamily="34" charset="0"/>
            </a:endParaRPr>
          </a:p>
        </p:txBody>
      </p:sp>
      <p:sp>
        <p:nvSpPr>
          <p:cNvPr id="48" name="Freeform 47"/>
          <p:cNvSpPr/>
          <p:nvPr/>
        </p:nvSpPr>
        <p:spPr>
          <a:xfrm>
            <a:off x="323528" y="1486162"/>
            <a:ext cx="3600399" cy="530968"/>
          </a:xfrm>
          <a:custGeom>
            <a:avLst/>
            <a:gdLst>
              <a:gd name="connsiteX0" fmla="*/ 0 w 2331118"/>
              <a:gd name="connsiteY0" fmla="*/ 74562 h 745615"/>
              <a:gd name="connsiteX1" fmla="*/ 74562 w 2331118"/>
              <a:gd name="connsiteY1" fmla="*/ 0 h 745615"/>
              <a:gd name="connsiteX2" fmla="*/ 2256557 w 2331118"/>
              <a:gd name="connsiteY2" fmla="*/ 0 h 745615"/>
              <a:gd name="connsiteX3" fmla="*/ 2331119 w 2331118"/>
              <a:gd name="connsiteY3" fmla="*/ 74562 h 745615"/>
              <a:gd name="connsiteX4" fmla="*/ 2331118 w 2331118"/>
              <a:gd name="connsiteY4" fmla="*/ 671054 h 745615"/>
              <a:gd name="connsiteX5" fmla="*/ 2256556 w 2331118"/>
              <a:gd name="connsiteY5" fmla="*/ 745616 h 745615"/>
              <a:gd name="connsiteX6" fmla="*/ 74562 w 2331118"/>
              <a:gd name="connsiteY6" fmla="*/ 745615 h 745615"/>
              <a:gd name="connsiteX7" fmla="*/ 0 w 2331118"/>
              <a:gd name="connsiteY7" fmla="*/ 671053 h 745615"/>
              <a:gd name="connsiteX8" fmla="*/ 0 w 2331118"/>
              <a:gd name="connsiteY8" fmla="*/ 74562 h 74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118" h="745615">
                <a:moveTo>
                  <a:pt x="0" y="74562"/>
                </a:moveTo>
                <a:cubicBezTo>
                  <a:pt x="0" y="33383"/>
                  <a:pt x="33383" y="0"/>
                  <a:pt x="74562" y="0"/>
                </a:cubicBezTo>
                <a:lnTo>
                  <a:pt x="2256557" y="0"/>
                </a:lnTo>
                <a:cubicBezTo>
                  <a:pt x="2297736" y="0"/>
                  <a:pt x="2331119" y="33383"/>
                  <a:pt x="2331119" y="74562"/>
                </a:cubicBezTo>
                <a:cubicBezTo>
                  <a:pt x="2331119" y="273393"/>
                  <a:pt x="2331118" y="472223"/>
                  <a:pt x="2331118" y="671054"/>
                </a:cubicBezTo>
                <a:cubicBezTo>
                  <a:pt x="2331118" y="712233"/>
                  <a:pt x="2297735" y="745616"/>
                  <a:pt x="2256556" y="745616"/>
                </a:cubicBezTo>
                <a:lnTo>
                  <a:pt x="74562" y="745615"/>
                </a:lnTo>
                <a:cubicBezTo>
                  <a:pt x="33383" y="745615"/>
                  <a:pt x="0" y="712232"/>
                  <a:pt x="0" y="671053"/>
                </a:cubicBezTo>
                <a:lnTo>
                  <a:pt x="0" y="74562"/>
                </a:lnTo>
                <a:close/>
              </a:path>
            </a:pathLst>
          </a:custGeom>
        </p:spPr>
        <p:style>
          <a:lnRef idx="1">
            <a:schemeClr val="dk1"/>
          </a:lnRef>
          <a:fillRef idx="2">
            <a:schemeClr val="dk1"/>
          </a:fillRef>
          <a:effectRef idx="1">
            <a:schemeClr val="dk1"/>
          </a:effectRef>
          <a:fontRef idx="minor">
            <a:schemeClr val="dk1">
              <a:hueOff val="0"/>
              <a:satOff val="0"/>
              <a:lumOff val="0"/>
              <a:alphaOff val="0"/>
            </a:schemeClr>
          </a:fontRef>
        </p:style>
        <p:txBody>
          <a:bodyPr spcFirstLastPara="0" vert="horz" wrap="square" lIns="75178" tIns="57398" rIns="75178" bIns="57398" numCol="1" spcCol="1270" anchor="ctr" anchorCtr="0">
            <a:noAutofit/>
          </a:bodyPr>
          <a:lstStyle/>
          <a:p>
            <a:pPr lvl="0" algn="ctr" defTabSz="1244600">
              <a:lnSpc>
                <a:spcPct val="90000"/>
              </a:lnSpc>
              <a:spcBef>
                <a:spcPct val="0"/>
              </a:spcBef>
              <a:spcAft>
                <a:spcPct val="35000"/>
              </a:spcAft>
            </a:pPr>
            <a:r>
              <a:rPr lang="pl-PL" sz="2800" kern="1200" dirty="0">
                <a:latin typeface="Segoe UI" pitchFamily="34" charset="0"/>
                <a:ea typeface="Segoe UI" pitchFamily="34" charset="0"/>
                <a:cs typeface="Segoe UI" pitchFamily="34" charset="0"/>
              </a:rPr>
              <a:t>Typ</a:t>
            </a:r>
          </a:p>
        </p:txBody>
      </p:sp>
      <p:sp>
        <p:nvSpPr>
          <p:cNvPr id="49" name="Freeform 48"/>
          <p:cNvSpPr/>
          <p:nvPr/>
        </p:nvSpPr>
        <p:spPr>
          <a:xfrm>
            <a:off x="4230149" y="5536847"/>
            <a:ext cx="2772308" cy="723943"/>
          </a:xfrm>
          <a:custGeom>
            <a:avLst/>
            <a:gdLst>
              <a:gd name="connsiteX0" fmla="*/ 0 w 2772308"/>
              <a:gd name="connsiteY0" fmla="*/ 72394 h 723943"/>
              <a:gd name="connsiteX1" fmla="*/ 72394 w 2772308"/>
              <a:gd name="connsiteY1" fmla="*/ 0 h 723943"/>
              <a:gd name="connsiteX2" fmla="*/ 2699914 w 2772308"/>
              <a:gd name="connsiteY2" fmla="*/ 0 h 723943"/>
              <a:gd name="connsiteX3" fmla="*/ 2772308 w 2772308"/>
              <a:gd name="connsiteY3" fmla="*/ 72394 h 723943"/>
              <a:gd name="connsiteX4" fmla="*/ 2772308 w 2772308"/>
              <a:gd name="connsiteY4" fmla="*/ 651549 h 723943"/>
              <a:gd name="connsiteX5" fmla="*/ 2699914 w 2772308"/>
              <a:gd name="connsiteY5" fmla="*/ 723943 h 723943"/>
              <a:gd name="connsiteX6" fmla="*/ 72394 w 2772308"/>
              <a:gd name="connsiteY6" fmla="*/ 723943 h 723943"/>
              <a:gd name="connsiteX7" fmla="*/ 0 w 2772308"/>
              <a:gd name="connsiteY7" fmla="*/ 651549 h 723943"/>
              <a:gd name="connsiteX8" fmla="*/ 0 w 2772308"/>
              <a:gd name="connsiteY8" fmla="*/ 72394 h 72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2308" h="723943">
                <a:moveTo>
                  <a:pt x="0" y="72394"/>
                </a:moveTo>
                <a:cubicBezTo>
                  <a:pt x="0" y="32412"/>
                  <a:pt x="32412" y="0"/>
                  <a:pt x="72394" y="0"/>
                </a:cubicBezTo>
                <a:lnTo>
                  <a:pt x="2699914" y="0"/>
                </a:lnTo>
                <a:cubicBezTo>
                  <a:pt x="2739896" y="0"/>
                  <a:pt x="2772308" y="32412"/>
                  <a:pt x="2772308" y="72394"/>
                </a:cubicBezTo>
                <a:lnTo>
                  <a:pt x="2772308" y="651549"/>
                </a:lnTo>
                <a:cubicBezTo>
                  <a:pt x="2772308" y="691531"/>
                  <a:pt x="2739896" y="723943"/>
                  <a:pt x="2699914" y="723943"/>
                </a:cubicBezTo>
                <a:lnTo>
                  <a:pt x="72394" y="723943"/>
                </a:lnTo>
                <a:cubicBezTo>
                  <a:pt x="32412" y="723943"/>
                  <a:pt x="0" y="691531"/>
                  <a:pt x="0" y="651549"/>
                </a:cubicBezTo>
                <a:lnTo>
                  <a:pt x="0" y="72394"/>
                </a:ln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139314" tIns="139314" rIns="140400" bIns="139314" numCol="1" spcCol="1270" anchor="ctr" anchorCtr="0">
            <a:noAutofit/>
          </a:bodyPr>
          <a:lstStyle/>
          <a:p>
            <a:pPr algn="ctr" defTabSz="1377950">
              <a:lnSpc>
                <a:spcPct val="90000"/>
              </a:lnSpc>
              <a:spcBef>
                <a:spcPct val="0"/>
              </a:spcBef>
              <a:spcAft>
                <a:spcPct val="35000"/>
              </a:spcAft>
            </a:pPr>
            <a:r>
              <a:rPr lang="pl-PL" sz="2400" dirty="0">
                <a:solidFill>
                  <a:schemeClr val="tx1"/>
                </a:solidFill>
                <a:latin typeface="Segoe UI" pitchFamily="34" charset="0"/>
                <a:ea typeface="Segoe UI" pitchFamily="34" charset="0"/>
                <a:cs typeface="Segoe UI" pitchFamily="34" charset="0"/>
              </a:rPr>
              <a:t>Datacenter</a:t>
            </a:r>
          </a:p>
        </p:txBody>
      </p:sp>
      <p:sp>
        <p:nvSpPr>
          <p:cNvPr id="50" name="Freeform 49"/>
          <p:cNvSpPr/>
          <p:nvPr/>
        </p:nvSpPr>
        <p:spPr>
          <a:xfrm>
            <a:off x="4230149" y="4685850"/>
            <a:ext cx="2772308" cy="723943"/>
          </a:xfrm>
          <a:custGeom>
            <a:avLst/>
            <a:gdLst>
              <a:gd name="connsiteX0" fmla="*/ 0 w 2772308"/>
              <a:gd name="connsiteY0" fmla="*/ 72394 h 723943"/>
              <a:gd name="connsiteX1" fmla="*/ 72394 w 2772308"/>
              <a:gd name="connsiteY1" fmla="*/ 0 h 723943"/>
              <a:gd name="connsiteX2" fmla="*/ 2699914 w 2772308"/>
              <a:gd name="connsiteY2" fmla="*/ 0 h 723943"/>
              <a:gd name="connsiteX3" fmla="*/ 2772308 w 2772308"/>
              <a:gd name="connsiteY3" fmla="*/ 72394 h 723943"/>
              <a:gd name="connsiteX4" fmla="*/ 2772308 w 2772308"/>
              <a:gd name="connsiteY4" fmla="*/ 651549 h 723943"/>
              <a:gd name="connsiteX5" fmla="*/ 2699914 w 2772308"/>
              <a:gd name="connsiteY5" fmla="*/ 723943 h 723943"/>
              <a:gd name="connsiteX6" fmla="*/ 72394 w 2772308"/>
              <a:gd name="connsiteY6" fmla="*/ 723943 h 723943"/>
              <a:gd name="connsiteX7" fmla="*/ 0 w 2772308"/>
              <a:gd name="connsiteY7" fmla="*/ 651549 h 723943"/>
              <a:gd name="connsiteX8" fmla="*/ 0 w 2772308"/>
              <a:gd name="connsiteY8" fmla="*/ 72394 h 72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2308" h="723943">
                <a:moveTo>
                  <a:pt x="0" y="72394"/>
                </a:moveTo>
                <a:cubicBezTo>
                  <a:pt x="0" y="32412"/>
                  <a:pt x="32412" y="0"/>
                  <a:pt x="72394" y="0"/>
                </a:cubicBezTo>
                <a:lnTo>
                  <a:pt x="2699914" y="0"/>
                </a:lnTo>
                <a:cubicBezTo>
                  <a:pt x="2739896" y="0"/>
                  <a:pt x="2772308" y="32412"/>
                  <a:pt x="2772308" y="72394"/>
                </a:cubicBezTo>
                <a:lnTo>
                  <a:pt x="2772308" y="651549"/>
                </a:lnTo>
                <a:cubicBezTo>
                  <a:pt x="2772308" y="691531"/>
                  <a:pt x="2739896" y="723943"/>
                  <a:pt x="2699914" y="723943"/>
                </a:cubicBezTo>
                <a:lnTo>
                  <a:pt x="72394" y="723943"/>
                </a:lnTo>
                <a:cubicBezTo>
                  <a:pt x="32412" y="723943"/>
                  <a:pt x="0" y="691531"/>
                  <a:pt x="0" y="651549"/>
                </a:cubicBezTo>
                <a:lnTo>
                  <a:pt x="0" y="72394"/>
                </a:lnTo>
                <a:close/>
              </a:path>
            </a:pathLst>
          </a:custGeom>
        </p:spPr>
        <p:style>
          <a:lnRef idx="0">
            <a:schemeClr val="lt1">
              <a:hueOff val="0"/>
              <a:satOff val="0"/>
              <a:lumOff val="0"/>
              <a:alphaOff val="0"/>
            </a:schemeClr>
          </a:lnRef>
          <a:fillRef idx="3">
            <a:schemeClr val="accent2">
              <a:hueOff val="1170380"/>
              <a:satOff val="-1460"/>
              <a:lumOff val="343"/>
              <a:alphaOff val="0"/>
            </a:schemeClr>
          </a:fillRef>
          <a:effectRef idx="3">
            <a:schemeClr val="accent2">
              <a:hueOff val="1170380"/>
              <a:satOff val="-1460"/>
              <a:lumOff val="343"/>
              <a:alphaOff val="0"/>
            </a:schemeClr>
          </a:effectRef>
          <a:fontRef idx="minor">
            <a:schemeClr val="lt1"/>
          </a:fontRef>
        </p:style>
        <p:txBody>
          <a:bodyPr spcFirstLastPara="0" vert="horz" wrap="square" lIns="139314" tIns="139314" rIns="140400" bIns="139314" numCol="1" spcCol="1270" anchor="ctr" anchorCtr="0">
            <a:noAutofit/>
          </a:bodyPr>
          <a:lstStyle/>
          <a:p>
            <a:pPr lvl="0" algn="ctr" defTabSz="1377950">
              <a:lnSpc>
                <a:spcPct val="90000"/>
              </a:lnSpc>
              <a:spcBef>
                <a:spcPct val="0"/>
              </a:spcBef>
              <a:spcAft>
                <a:spcPct val="35000"/>
              </a:spcAft>
            </a:pPr>
            <a:r>
              <a:rPr lang="pl-PL" sz="2400" kern="1200" dirty="0">
                <a:solidFill>
                  <a:schemeClr val="tx1"/>
                </a:solidFill>
                <a:latin typeface="Segoe UI" pitchFamily="34" charset="0"/>
                <a:ea typeface="Segoe UI" pitchFamily="34" charset="0"/>
                <a:cs typeface="Segoe UI" pitchFamily="34" charset="0"/>
              </a:rPr>
              <a:t>Sprzęt (serwery)</a:t>
            </a:r>
          </a:p>
        </p:txBody>
      </p:sp>
      <p:sp>
        <p:nvSpPr>
          <p:cNvPr id="51" name="Freeform 50"/>
          <p:cNvSpPr/>
          <p:nvPr/>
        </p:nvSpPr>
        <p:spPr>
          <a:xfrm>
            <a:off x="4230149" y="3834852"/>
            <a:ext cx="2772308" cy="723943"/>
          </a:xfrm>
          <a:custGeom>
            <a:avLst/>
            <a:gdLst>
              <a:gd name="connsiteX0" fmla="*/ 0 w 2772308"/>
              <a:gd name="connsiteY0" fmla="*/ 72394 h 723943"/>
              <a:gd name="connsiteX1" fmla="*/ 72394 w 2772308"/>
              <a:gd name="connsiteY1" fmla="*/ 0 h 723943"/>
              <a:gd name="connsiteX2" fmla="*/ 2699914 w 2772308"/>
              <a:gd name="connsiteY2" fmla="*/ 0 h 723943"/>
              <a:gd name="connsiteX3" fmla="*/ 2772308 w 2772308"/>
              <a:gd name="connsiteY3" fmla="*/ 72394 h 723943"/>
              <a:gd name="connsiteX4" fmla="*/ 2772308 w 2772308"/>
              <a:gd name="connsiteY4" fmla="*/ 651549 h 723943"/>
              <a:gd name="connsiteX5" fmla="*/ 2699914 w 2772308"/>
              <a:gd name="connsiteY5" fmla="*/ 723943 h 723943"/>
              <a:gd name="connsiteX6" fmla="*/ 72394 w 2772308"/>
              <a:gd name="connsiteY6" fmla="*/ 723943 h 723943"/>
              <a:gd name="connsiteX7" fmla="*/ 0 w 2772308"/>
              <a:gd name="connsiteY7" fmla="*/ 651549 h 723943"/>
              <a:gd name="connsiteX8" fmla="*/ 0 w 2772308"/>
              <a:gd name="connsiteY8" fmla="*/ 72394 h 72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2308" h="723943">
                <a:moveTo>
                  <a:pt x="0" y="72394"/>
                </a:moveTo>
                <a:cubicBezTo>
                  <a:pt x="0" y="32412"/>
                  <a:pt x="32412" y="0"/>
                  <a:pt x="72394" y="0"/>
                </a:cubicBezTo>
                <a:lnTo>
                  <a:pt x="2699914" y="0"/>
                </a:lnTo>
                <a:cubicBezTo>
                  <a:pt x="2739896" y="0"/>
                  <a:pt x="2772308" y="32412"/>
                  <a:pt x="2772308" y="72394"/>
                </a:cubicBezTo>
                <a:lnTo>
                  <a:pt x="2772308" y="651549"/>
                </a:lnTo>
                <a:cubicBezTo>
                  <a:pt x="2772308" y="691531"/>
                  <a:pt x="2739896" y="723943"/>
                  <a:pt x="2699914" y="723943"/>
                </a:cubicBezTo>
                <a:lnTo>
                  <a:pt x="72394" y="723943"/>
                </a:lnTo>
                <a:cubicBezTo>
                  <a:pt x="32412" y="723943"/>
                  <a:pt x="0" y="691531"/>
                  <a:pt x="0" y="651549"/>
                </a:cubicBezTo>
                <a:lnTo>
                  <a:pt x="0" y="72394"/>
                </a:lnTo>
                <a:close/>
              </a:path>
            </a:pathLst>
          </a:custGeom>
        </p:spPr>
        <p:style>
          <a:lnRef idx="0">
            <a:schemeClr val="lt1">
              <a:hueOff val="0"/>
              <a:satOff val="0"/>
              <a:lumOff val="0"/>
              <a:alphaOff val="0"/>
            </a:schemeClr>
          </a:lnRef>
          <a:fillRef idx="3">
            <a:schemeClr val="accent2">
              <a:hueOff val="2340759"/>
              <a:satOff val="-2919"/>
              <a:lumOff val="686"/>
              <a:alphaOff val="0"/>
            </a:schemeClr>
          </a:fillRef>
          <a:effectRef idx="3">
            <a:schemeClr val="accent2">
              <a:hueOff val="2340759"/>
              <a:satOff val="-2919"/>
              <a:lumOff val="686"/>
              <a:alphaOff val="0"/>
            </a:schemeClr>
          </a:effectRef>
          <a:fontRef idx="minor">
            <a:schemeClr val="lt1"/>
          </a:fontRef>
        </p:style>
        <p:txBody>
          <a:bodyPr spcFirstLastPara="0" vert="horz" wrap="square" lIns="139314" tIns="139314" rIns="140400" bIns="139314" numCol="1" spcCol="1270" anchor="ctr" anchorCtr="0">
            <a:noAutofit/>
          </a:bodyPr>
          <a:lstStyle/>
          <a:p>
            <a:pPr lvl="0" algn="ctr" defTabSz="1377950">
              <a:lnSpc>
                <a:spcPct val="90000"/>
              </a:lnSpc>
              <a:spcBef>
                <a:spcPct val="0"/>
              </a:spcBef>
              <a:spcAft>
                <a:spcPct val="35000"/>
              </a:spcAft>
            </a:pPr>
            <a:r>
              <a:rPr lang="pl-PL" sz="2400" kern="1200" dirty="0">
                <a:solidFill>
                  <a:schemeClr val="tx1"/>
                </a:solidFill>
                <a:latin typeface="Segoe UI" pitchFamily="34" charset="0"/>
                <a:ea typeface="Segoe UI" pitchFamily="34" charset="0"/>
                <a:cs typeface="Segoe UI" pitchFamily="34" charset="0"/>
              </a:rPr>
              <a:t>OS + Platforma</a:t>
            </a:r>
          </a:p>
        </p:txBody>
      </p:sp>
      <p:sp>
        <p:nvSpPr>
          <p:cNvPr id="52" name="Freeform 51"/>
          <p:cNvSpPr/>
          <p:nvPr/>
        </p:nvSpPr>
        <p:spPr>
          <a:xfrm>
            <a:off x="4230149" y="2983854"/>
            <a:ext cx="2772308" cy="723943"/>
          </a:xfrm>
          <a:custGeom>
            <a:avLst/>
            <a:gdLst>
              <a:gd name="connsiteX0" fmla="*/ 0 w 2772308"/>
              <a:gd name="connsiteY0" fmla="*/ 72394 h 723943"/>
              <a:gd name="connsiteX1" fmla="*/ 72394 w 2772308"/>
              <a:gd name="connsiteY1" fmla="*/ 0 h 723943"/>
              <a:gd name="connsiteX2" fmla="*/ 2699914 w 2772308"/>
              <a:gd name="connsiteY2" fmla="*/ 0 h 723943"/>
              <a:gd name="connsiteX3" fmla="*/ 2772308 w 2772308"/>
              <a:gd name="connsiteY3" fmla="*/ 72394 h 723943"/>
              <a:gd name="connsiteX4" fmla="*/ 2772308 w 2772308"/>
              <a:gd name="connsiteY4" fmla="*/ 651549 h 723943"/>
              <a:gd name="connsiteX5" fmla="*/ 2699914 w 2772308"/>
              <a:gd name="connsiteY5" fmla="*/ 723943 h 723943"/>
              <a:gd name="connsiteX6" fmla="*/ 72394 w 2772308"/>
              <a:gd name="connsiteY6" fmla="*/ 723943 h 723943"/>
              <a:gd name="connsiteX7" fmla="*/ 0 w 2772308"/>
              <a:gd name="connsiteY7" fmla="*/ 651549 h 723943"/>
              <a:gd name="connsiteX8" fmla="*/ 0 w 2772308"/>
              <a:gd name="connsiteY8" fmla="*/ 72394 h 72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2308" h="723943">
                <a:moveTo>
                  <a:pt x="0" y="72394"/>
                </a:moveTo>
                <a:cubicBezTo>
                  <a:pt x="0" y="32412"/>
                  <a:pt x="32412" y="0"/>
                  <a:pt x="72394" y="0"/>
                </a:cubicBezTo>
                <a:lnTo>
                  <a:pt x="2699914" y="0"/>
                </a:lnTo>
                <a:cubicBezTo>
                  <a:pt x="2739896" y="0"/>
                  <a:pt x="2772308" y="32412"/>
                  <a:pt x="2772308" y="72394"/>
                </a:cubicBezTo>
                <a:lnTo>
                  <a:pt x="2772308" y="651549"/>
                </a:lnTo>
                <a:cubicBezTo>
                  <a:pt x="2772308" y="691531"/>
                  <a:pt x="2739896" y="723943"/>
                  <a:pt x="2699914" y="723943"/>
                </a:cubicBezTo>
                <a:lnTo>
                  <a:pt x="72394" y="723943"/>
                </a:lnTo>
                <a:cubicBezTo>
                  <a:pt x="32412" y="723943"/>
                  <a:pt x="0" y="691531"/>
                  <a:pt x="0" y="651549"/>
                </a:cubicBezTo>
                <a:lnTo>
                  <a:pt x="0" y="72394"/>
                </a:lnTo>
                <a:close/>
              </a:path>
            </a:pathLst>
          </a:custGeom>
        </p:spPr>
        <p:style>
          <a:lnRef idx="0">
            <a:schemeClr val="lt1">
              <a:hueOff val="0"/>
              <a:satOff val="0"/>
              <a:lumOff val="0"/>
              <a:alphaOff val="0"/>
            </a:schemeClr>
          </a:lnRef>
          <a:fillRef idx="3">
            <a:schemeClr val="accent2">
              <a:hueOff val="3511139"/>
              <a:satOff val="-4379"/>
              <a:lumOff val="1030"/>
              <a:alphaOff val="0"/>
            </a:schemeClr>
          </a:fillRef>
          <a:effectRef idx="3">
            <a:schemeClr val="accent2">
              <a:hueOff val="3511139"/>
              <a:satOff val="-4379"/>
              <a:lumOff val="1030"/>
              <a:alphaOff val="0"/>
            </a:schemeClr>
          </a:effectRef>
          <a:fontRef idx="minor">
            <a:schemeClr val="lt1"/>
          </a:fontRef>
        </p:style>
        <p:txBody>
          <a:bodyPr spcFirstLastPara="0" vert="horz" wrap="square" lIns="139314" tIns="139314" rIns="140400" bIns="139314" numCol="1" spcCol="1270" anchor="ctr" anchorCtr="0">
            <a:noAutofit/>
          </a:bodyPr>
          <a:lstStyle/>
          <a:p>
            <a:pPr lvl="0" algn="ctr" defTabSz="1377950">
              <a:lnSpc>
                <a:spcPct val="90000"/>
              </a:lnSpc>
              <a:spcBef>
                <a:spcPct val="0"/>
              </a:spcBef>
              <a:spcAft>
                <a:spcPct val="35000"/>
              </a:spcAft>
            </a:pPr>
            <a:r>
              <a:rPr lang="pl-PL" sz="2400" kern="1200" dirty="0">
                <a:solidFill>
                  <a:schemeClr val="tx1"/>
                </a:solidFill>
                <a:latin typeface="Segoe UI" pitchFamily="34" charset="0"/>
                <a:ea typeface="Segoe UI" pitchFamily="34" charset="0"/>
                <a:cs typeface="Segoe UI" pitchFamily="34" charset="0"/>
              </a:rPr>
              <a:t>Aplikacje</a:t>
            </a:r>
          </a:p>
        </p:txBody>
      </p:sp>
      <p:sp>
        <p:nvSpPr>
          <p:cNvPr id="53" name="Freeform 52"/>
          <p:cNvSpPr/>
          <p:nvPr/>
        </p:nvSpPr>
        <p:spPr>
          <a:xfrm>
            <a:off x="4211960" y="2132856"/>
            <a:ext cx="2772308" cy="723943"/>
          </a:xfrm>
          <a:custGeom>
            <a:avLst/>
            <a:gdLst>
              <a:gd name="connsiteX0" fmla="*/ 0 w 2772308"/>
              <a:gd name="connsiteY0" fmla="*/ 72394 h 723943"/>
              <a:gd name="connsiteX1" fmla="*/ 72394 w 2772308"/>
              <a:gd name="connsiteY1" fmla="*/ 0 h 723943"/>
              <a:gd name="connsiteX2" fmla="*/ 2699914 w 2772308"/>
              <a:gd name="connsiteY2" fmla="*/ 0 h 723943"/>
              <a:gd name="connsiteX3" fmla="*/ 2772308 w 2772308"/>
              <a:gd name="connsiteY3" fmla="*/ 72394 h 723943"/>
              <a:gd name="connsiteX4" fmla="*/ 2772308 w 2772308"/>
              <a:gd name="connsiteY4" fmla="*/ 651549 h 723943"/>
              <a:gd name="connsiteX5" fmla="*/ 2699914 w 2772308"/>
              <a:gd name="connsiteY5" fmla="*/ 723943 h 723943"/>
              <a:gd name="connsiteX6" fmla="*/ 72394 w 2772308"/>
              <a:gd name="connsiteY6" fmla="*/ 723943 h 723943"/>
              <a:gd name="connsiteX7" fmla="*/ 0 w 2772308"/>
              <a:gd name="connsiteY7" fmla="*/ 651549 h 723943"/>
              <a:gd name="connsiteX8" fmla="*/ 0 w 2772308"/>
              <a:gd name="connsiteY8" fmla="*/ 72394 h 72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2308" h="723943">
                <a:moveTo>
                  <a:pt x="0" y="72394"/>
                </a:moveTo>
                <a:cubicBezTo>
                  <a:pt x="0" y="32412"/>
                  <a:pt x="32412" y="0"/>
                  <a:pt x="72394" y="0"/>
                </a:cubicBezTo>
                <a:lnTo>
                  <a:pt x="2699914" y="0"/>
                </a:lnTo>
                <a:cubicBezTo>
                  <a:pt x="2739896" y="0"/>
                  <a:pt x="2772308" y="32412"/>
                  <a:pt x="2772308" y="72394"/>
                </a:cubicBezTo>
                <a:lnTo>
                  <a:pt x="2772308" y="651549"/>
                </a:lnTo>
                <a:cubicBezTo>
                  <a:pt x="2772308" y="691531"/>
                  <a:pt x="2739896" y="723943"/>
                  <a:pt x="2699914" y="723943"/>
                </a:cubicBezTo>
                <a:lnTo>
                  <a:pt x="72394" y="723943"/>
                </a:lnTo>
                <a:cubicBezTo>
                  <a:pt x="32412" y="723943"/>
                  <a:pt x="0" y="691531"/>
                  <a:pt x="0" y="651549"/>
                </a:cubicBezTo>
                <a:lnTo>
                  <a:pt x="0" y="72394"/>
                </a:lnTo>
                <a:close/>
              </a:path>
            </a:pathLst>
          </a:custGeom>
        </p:spPr>
        <p:style>
          <a:lnRef idx="0">
            <a:schemeClr val="lt1">
              <a:hueOff val="0"/>
              <a:satOff val="0"/>
              <a:lumOff val="0"/>
              <a:alphaOff val="0"/>
            </a:schemeClr>
          </a:lnRef>
          <a:fillRef idx="3">
            <a:schemeClr val="accent2">
              <a:hueOff val="4681519"/>
              <a:satOff val="-5839"/>
              <a:lumOff val="1373"/>
              <a:alphaOff val="0"/>
            </a:schemeClr>
          </a:fillRef>
          <a:effectRef idx="3">
            <a:schemeClr val="accent2">
              <a:hueOff val="4681519"/>
              <a:satOff val="-5839"/>
              <a:lumOff val="1373"/>
              <a:alphaOff val="0"/>
            </a:schemeClr>
          </a:effectRef>
          <a:fontRef idx="minor">
            <a:schemeClr val="lt1"/>
          </a:fontRef>
        </p:style>
        <p:txBody>
          <a:bodyPr spcFirstLastPara="0" vert="horz" wrap="square" lIns="139314" tIns="139314" rIns="140400" bIns="139314" numCol="1" spcCol="1270" anchor="ctr" anchorCtr="0">
            <a:noAutofit/>
          </a:bodyPr>
          <a:lstStyle/>
          <a:p>
            <a:pPr lvl="0" algn="ctr" defTabSz="1377950">
              <a:lnSpc>
                <a:spcPct val="90000"/>
              </a:lnSpc>
              <a:spcBef>
                <a:spcPct val="0"/>
              </a:spcBef>
              <a:spcAft>
                <a:spcPct val="35000"/>
              </a:spcAft>
            </a:pPr>
            <a:r>
              <a:rPr lang="pl-PL" sz="2400" kern="1200" dirty="0">
                <a:solidFill>
                  <a:schemeClr val="tx1"/>
                </a:solidFill>
                <a:latin typeface="Segoe UI" pitchFamily="34" charset="0"/>
                <a:ea typeface="Segoe UI" pitchFamily="34" charset="0"/>
                <a:cs typeface="Segoe UI" pitchFamily="34" charset="0"/>
              </a:rPr>
              <a:t>Aplikacje lokalne</a:t>
            </a:r>
          </a:p>
        </p:txBody>
      </p:sp>
      <p:sp>
        <p:nvSpPr>
          <p:cNvPr id="54" name="Freeform 53"/>
          <p:cNvSpPr/>
          <p:nvPr/>
        </p:nvSpPr>
        <p:spPr>
          <a:xfrm>
            <a:off x="4230148" y="1486162"/>
            <a:ext cx="2754119" cy="530968"/>
          </a:xfrm>
          <a:custGeom>
            <a:avLst/>
            <a:gdLst>
              <a:gd name="connsiteX0" fmla="*/ 0 w 2331118"/>
              <a:gd name="connsiteY0" fmla="*/ 74562 h 745615"/>
              <a:gd name="connsiteX1" fmla="*/ 74562 w 2331118"/>
              <a:gd name="connsiteY1" fmla="*/ 0 h 745615"/>
              <a:gd name="connsiteX2" fmla="*/ 2256557 w 2331118"/>
              <a:gd name="connsiteY2" fmla="*/ 0 h 745615"/>
              <a:gd name="connsiteX3" fmla="*/ 2331119 w 2331118"/>
              <a:gd name="connsiteY3" fmla="*/ 74562 h 745615"/>
              <a:gd name="connsiteX4" fmla="*/ 2331118 w 2331118"/>
              <a:gd name="connsiteY4" fmla="*/ 671054 h 745615"/>
              <a:gd name="connsiteX5" fmla="*/ 2256556 w 2331118"/>
              <a:gd name="connsiteY5" fmla="*/ 745616 h 745615"/>
              <a:gd name="connsiteX6" fmla="*/ 74562 w 2331118"/>
              <a:gd name="connsiteY6" fmla="*/ 745615 h 745615"/>
              <a:gd name="connsiteX7" fmla="*/ 0 w 2331118"/>
              <a:gd name="connsiteY7" fmla="*/ 671053 h 745615"/>
              <a:gd name="connsiteX8" fmla="*/ 0 w 2331118"/>
              <a:gd name="connsiteY8" fmla="*/ 74562 h 74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118" h="745615">
                <a:moveTo>
                  <a:pt x="0" y="74562"/>
                </a:moveTo>
                <a:cubicBezTo>
                  <a:pt x="0" y="33383"/>
                  <a:pt x="33383" y="0"/>
                  <a:pt x="74562" y="0"/>
                </a:cubicBezTo>
                <a:lnTo>
                  <a:pt x="2256557" y="0"/>
                </a:lnTo>
                <a:cubicBezTo>
                  <a:pt x="2297736" y="0"/>
                  <a:pt x="2331119" y="33383"/>
                  <a:pt x="2331119" y="74562"/>
                </a:cubicBezTo>
                <a:cubicBezTo>
                  <a:pt x="2331119" y="273393"/>
                  <a:pt x="2331118" y="472223"/>
                  <a:pt x="2331118" y="671054"/>
                </a:cubicBezTo>
                <a:cubicBezTo>
                  <a:pt x="2331118" y="712233"/>
                  <a:pt x="2297735" y="745616"/>
                  <a:pt x="2256556" y="745616"/>
                </a:cubicBezTo>
                <a:lnTo>
                  <a:pt x="74562" y="745615"/>
                </a:lnTo>
                <a:cubicBezTo>
                  <a:pt x="33383" y="745615"/>
                  <a:pt x="0" y="712232"/>
                  <a:pt x="0" y="671053"/>
                </a:cubicBezTo>
                <a:lnTo>
                  <a:pt x="0" y="74562"/>
                </a:lnTo>
                <a:close/>
              </a:path>
            </a:pathLst>
          </a:custGeom>
        </p:spPr>
        <p:style>
          <a:lnRef idx="1">
            <a:schemeClr val="dk1"/>
          </a:lnRef>
          <a:fillRef idx="2">
            <a:schemeClr val="dk1"/>
          </a:fillRef>
          <a:effectRef idx="1">
            <a:schemeClr val="dk1"/>
          </a:effectRef>
          <a:fontRef idx="minor">
            <a:schemeClr val="dk1">
              <a:hueOff val="0"/>
              <a:satOff val="0"/>
              <a:lumOff val="0"/>
              <a:alphaOff val="0"/>
            </a:schemeClr>
          </a:fontRef>
        </p:style>
        <p:txBody>
          <a:bodyPr spcFirstLastPara="0" vert="horz" wrap="square" lIns="75178" tIns="57398" rIns="75178" bIns="57398" numCol="1" spcCol="1270" anchor="ctr" anchorCtr="0">
            <a:noAutofit/>
          </a:bodyPr>
          <a:lstStyle/>
          <a:p>
            <a:pPr lvl="0" algn="ctr" defTabSz="1244600">
              <a:lnSpc>
                <a:spcPct val="90000"/>
              </a:lnSpc>
              <a:spcBef>
                <a:spcPct val="0"/>
              </a:spcBef>
              <a:spcAft>
                <a:spcPct val="35000"/>
              </a:spcAft>
            </a:pPr>
            <a:r>
              <a:rPr lang="pl-PL" sz="2800" kern="1200" dirty="0">
                <a:latin typeface="Segoe UI" pitchFamily="34" charset="0"/>
                <a:ea typeface="Segoe UI" pitchFamily="34" charset="0"/>
                <a:cs typeface="Segoe UI" pitchFamily="34" charset="0"/>
              </a:rPr>
              <a:t>Fizycznie</a:t>
            </a:r>
            <a:endParaRPr lang="pl-PL" sz="6500" kern="1200" dirty="0">
              <a:latin typeface="Segoe UI" pitchFamily="34" charset="0"/>
              <a:ea typeface="Segoe UI" pitchFamily="34" charset="0"/>
              <a:cs typeface="Segoe UI" pitchFamily="34" charset="0"/>
            </a:endParaRPr>
          </a:p>
        </p:txBody>
      </p:sp>
      <p:sp>
        <p:nvSpPr>
          <p:cNvPr id="55" name="Up Arrow 54"/>
          <p:cNvSpPr/>
          <p:nvPr/>
        </p:nvSpPr>
        <p:spPr bwMode="auto">
          <a:xfrm>
            <a:off x="2461186" y="2707110"/>
            <a:ext cx="1598400" cy="471600"/>
          </a:xfrm>
          <a:prstGeom prst="upArrow">
            <a:avLst/>
          </a:prstGeom>
        </p:spPr>
        <p:style>
          <a:lnRef idx="1">
            <a:schemeClr val="accent2">
              <a:tint val="40000"/>
              <a:alpha val="90000"/>
              <a:hueOff val="5025821"/>
              <a:satOff val="-4378"/>
              <a:lumOff val="-6"/>
              <a:alphaOff val="0"/>
            </a:schemeClr>
          </a:lnRef>
          <a:fillRef idx="1">
            <a:schemeClr val="accent2">
              <a:tint val="40000"/>
              <a:alpha val="90000"/>
              <a:hueOff val="5025821"/>
              <a:satOff val="-4378"/>
              <a:lumOff val="-6"/>
              <a:alphaOff val="0"/>
            </a:schemeClr>
          </a:fillRef>
          <a:effectRef idx="2">
            <a:schemeClr val="accent2">
              <a:tint val="40000"/>
              <a:alpha val="90000"/>
              <a:hueOff val="5025821"/>
              <a:satOff val="-4378"/>
              <a:lumOff val="-6"/>
              <a:alphaOff val="0"/>
            </a:schemeClr>
          </a:effectRef>
          <a:fontRef idx="minor">
            <a:schemeClr val="dk1">
              <a:hueOff val="0"/>
              <a:satOff val="0"/>
              <a:lumOff val="0"/>
              <a:alphaOff val="0"/>
            </a:schemeClr>
          </a:fontRef>
        </p:style>
        <p:txBody>
          <a:bodyPr spcFirstLastPara="0" vert="horz" wrap="none" lIns="377675" tIns="17780" rIns="377675" bIns="134244" numCol="1" spcCol="1270" anchor="ctr" anchorCtr="0">
            <a:noAutofit/>
          </a:bodyPr>
          <a:lstStyle/>
          <a:p>
            <a:pPr algn="ctr" defTabSz="622300">
              <a:lnSpc>
                <a:spcPct val="90000"/>
              </a:lnSpc>
              <a:spcBef>
                <a:spcPct val="0"/>
              </a:spcBef>
              <a:spcAft>
                <a:spcPct val="35000"/>
              </a:spcAft>
            </a:pPr>
            <a:r>
              <a:rPr lang="pl-PL" sz="1400" dirty="0">
                <a:latin typeface="Segoe UI" pitchFamily="34" charset="0"/>
                <a:ea typeface="Segoe UI" pitchFamily="34" charset="0"/>
                <a:cs typeface="Segoe UI" pitchFamily="34" charset="0"/>
              </a:rPr>
              <a:t>+</a:t>
            </a:r>
            <a:br>
              <a:rPr lang="pl-PL" sz="1400" dirty="0">
                <a:latin typeface="Segoe UI" pitchFamily="34" charset="0"/>
                <a:ea typeface="Segoe UI" pitchFamily="34" charset="0"/>
                <a:cs typeface="Segoe UI" pitchFamily="34" charset="0"/>
              </a:rPr>
            </a:br>
            <a:r>
              <a:rPr lang="pl-PL" sz="1400" dirty="0">
                <a:latin typeface="Segoe UI" pitchFamily="34" charset="0"/>
                <a:ea typeface="Segoe UI" pitchFamily="34" charset="0"/>
                <a:cs typeface="Segoe UI" pitchFamily="34" charset="0"/>
              </a:rPr>
              <a:t>pudełko</a:t>
            </a:r>
          </a:p>
        </p:txBody>
      </p:sp>
      <p:sp>
        <p:nvSpPr>
          <p:cNvPr id="56" name="Up Arrow 55"/>
          <p:cNvSpPr/>
          <p:nvPr/>
        </p:nvSpPr>
        <p:spPr bwMode="auto">
          <a:xfrm>
            <a:off x="2306718" y="3578176"/>
            <a:ext cx="1598400" cy="471600"/>
          </a:xfrm>
          <a:prstGeom prst="upArrow">
            <a:avLst/>
          </a:prstGeom>
        </p:spPr>
        <p:style>
          <a:lnRef idx="1">
            <a:schemeClr val="accent2">
              <a:tint val="40000"/>
              <a:alpha val="90000"/>
              <a:hueOff val="3350547"/>
              <a:satOff val="-2919"/>
              <a:lumOff val="-4"/>
              <a:alphaOff val="0"/>
            </a:schemeClr>
          </a:lnRef>
          <a:fillRef idx="1">
            <a:schemeClr val="accent2">
              <a:tint val="40000"/>
              <a:alpha val="90000"/>
              <a:hueOff val="3350547"/>
              <a:satOff val="-2919"/>
              <a:lumOff val="-4"/>
              <a:alphaOff val="0"/>
            </a:schemeClr>
          </a:fillRef>
          <a:effectRef idx="2">
            <a:schemeClr val="accent2">
              <a:tint val="40000"/>
              <a:alpha val="90000"/>
              <a:hueOff val="3350547"/>
              <a:satOff val="-2919"/>
              <a:lumOff val="-4"/>
              <a:alphaOff val="0"/>
            </a:schemeClr>
          </a:effectRef>
          <a:fontRef idx="minor">
            <a:schemeClr val="dk1">
              <a:hueOff val="0"/>
              <a:satOff val="0"/>
              <a:lumOff val="0"/>
              <a:alphaOff val="0"/>
            </a:schemeClr>
          </a:fontRef>
        </p:style>
        <p:txBody>
          <a:bodyPr spcFirstLastPara="0" vert="horz" wrap="none" lIns="377675" tIns="17780" rIns="377675" bIns="134244" numCol="1" spcCol="1270" anchor="ctr" anchorCtr="0">
            <a:noAutofit/>
          </a:bodyPr>
          <a:lstStyle/>
          <a:p>
            <a:pPr algn="ctr" defTabSz="622300">
              <a:lnSpc>
                <a:spcPct val="90000"/>
              </a:lnSpc>
              <a:spcBef>
                <a:spcPct val="0"/>
              </a:spcBef>
              <a:spcAft>
                <a:spcPct val="35000"/>
              </a:spcAft>
            </a:pPr>
            <a:r>
              <a:rPr lang="pl-PL" sz="1400" dirty="0">
                <a:latin typeface="Segoe UI" pitchFamily="34" charset="0"/>
                <a:ea typeface="Segoe UI" pitchFamily="34" charset="0"/>
                <a:cs typeface="Segoe UI" pitchFamily="34" charset="0"/>
              </a:rPr>
              <a:t>+</a:t>
            </a:r>
            <a:br>
              <a:rPr lang="pl-PL" sz="1400" dirty="0">
                <a:latin typeface="Segoe UI" pitchFamily="34" charset="0"/>
                <a:ea typeface="Segoe UI" pitchFamily="34" charset="0"/>
                <a:cs typeface="Segoe UI" pitchFamily="34" charset="0"/>
              </a:rPr>
            </a:br>
            <a:r>
              <a:rPr lang="pl-PL" sz="1400" dirty="0">
                <a:latin typeface="Segoe UI" pitchFamily="34" charset="0"/>
                <a:ea typeface="Segoe UI" pitchFamily="34" charset="0"/>
                <a:cs typeface="Segoe UI" pitchFamily="34" charset="0"/>
              </a:rPr>
              <a:t>aplikacja</a:t>
            </a:r>
          </a:p>
        </p:txBody>
      </p:sp>
      <p:sp>
        <p:nvSpPr>
          <p:cNvPr id="57" name="Up Arrow 56"/>
          <p:cNvSpPr/>
          <p:nvPr/>
        </p:nvSpPr>
        <p:spPr bwMode="auto">
          <a:xfrm>
            <a:off x="2153430" y="4420808"/>
            <a:ext cx="1598400" cy="471600"/>
          </a:xfrm>
          <a:prstGeom prst="upArrow">
            <a:avLst/>
          </a:prstGeom>
        </p:spPr>
        <p:style>
          <a:lnRef idx="1">
            <a:schemeClr val="accent2">
              <a:tint val="40000"/>
              <a:alpha val="90000"/>
              <a:hueOff val="1675274"/>
              <a:satOff val="-1459"/>
              <a:lumOff val="-2"/>
              <a:alphaOff val="0"/>
            </a:schemeClr>
          </a:lnRef>
          <a:fillRef idx="1">
            <a:schemeClr val="accent2">
              <a:tint val="40000"/>
              <a:alpha val="90000"/>
              <a:hueOff val="1675274"/>
              <a:satOff val="-1459"/>
              <a:lumOff val="-2"/>
              <a:alphaOff val="0"/>
            </a:schemeClr>
          </a:fillRef>
          <a:effectRef idx="2">
            <a:schemeClr val="accent2">
              <a:tint val="40000"/>
              <a:alpha val="90000"/>
              <a:hueOff val="1675274"/>
              <a:satOff val="-1459"/>
              <a:lumOff val="-2"/>
              <a:alphaOff val="0"/>
            </a:schemeClr>
          </a:effectRef>
          <a:fontRef idx="minor">
            <a:schemeClr val="dk1">
              <a:hueOff val="0"/>
              <a:satOff val="0"/>
              <a:lumOff val="0"/>
              <a:alphaOff val="0"/>
            </a:schemeClr>
          </a:fontRef>
        </p:style>
        <p:txBody>
          <a:bodyPr spcFirstLastPara="0" vert="horz" wrap="none" lIns="376405" tIns="16510" rIns="376405" bIns="132974" numCol="1" spcCol="1270" anchor="ctr" anchorCtr="0">
            <a:noAutofit/>
          </a:bodyPr>
          <a:lstStyle/>
          <a:p>
            <a:pPr algn="ctr" defTabSz="577850">
              <a:lnSpc>
                <a:spcPct val="90000"/>
              </a:lnSpc>
              <a:spcBef>
                <a:spcPct val="0"/>
              </a:spcBef>
              <a:spcAft>
                <a:spcPct val="35000"/>
              </a:spcAft>
            </a:pPr>
            <a:r>
              <a:rPr lang="pl-PL" sz="1400" dirty="0">
                <a:latin typeface="Segoe UI" pitchFamily="34" charset="0"/>
                <a:ea typeface="Segoe UI" pitchFamily="34" charset="0"/>
                <a:cs typeface="Segoe UI" pitchFamily="34" charset="0"/>
              </a:rPr>
              <a:t>+</a:t>
            </a:r>
            <a:br>
              <a:rPr lang="pl-PL" sz="1400" dirty="0">
                <a:latin typeface="Segoe UI" pitchFamily="34" charset="0"/>
                <a:ea typeface="Segoe UI" pitchFamily="34" charset="0"/>
                <a:cs typeface="Segoe UI" pitchFamily="34" charset="0"/>
              </a:rPr>
            </a:br>
            <a:r>
              <a:rPr lang="pl-PL" sz="1400" dirty="0">
                <a:latin typeface="Segoe UI" pitchFamily="34" charset="0"/>
                <a:ea typeface="Segoe UI" pitchFamily="34" charset="0"/>
                <a:cs typeface="Segoe UI" pitchFamily="34" charset="0"/>
              </a:rPr>
              <a:t>platforma</a:t>
            </a:r>
          </a:p>
        </p:txBody>
      </p:sp>
      <p:sp>
        <p:nvSpPr>
          <p:cNvPr id="58" name="Up Arrow 57"/>
          <p:cNvSpPr/>
          <p:nvPr/>
        </p:nvSpPr>
        <p:spPr bwMode="auto">
          <a:xfrm>
            <a:off x="1935062" y="5250257"/>
            <a:ext cx="1598400" cy="471600"/>
          </a:xfrm>
          <a:prstGeom prst="upArrow">
            <a:avLst/>
          </a:prstGeom>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2">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none" lIns="377675" tIns="17780" rIns="377675" bIns="134244" numCol="1" spcCol="1270" anchor="ctr" anchorCtr="0">
            <a:noAutofit/>
          </a:bodyPr>
          <a:lstStyle/>
          <a:p>
            <a:pPr algn="ctr" defTabSz="622300">
              <a:lnSpc>
                <a:spcPct val="90000"/>
              </a:lnSpc>
              <a:spcBef>
                <a:spcPct val="0"/>
              </a:spcBef>
              <a:spcAft>
                <a:spcPct val="35000"/>
              </a:spcAft>
            </a:pPr>
            <a:r>
              <a:rPr lang="pl-PL" sz="1400" dirty="0">
                <a:latin typeface="Segoe UI" pitchFamily="34" charset="0"/>
                <a:ea typeface="Segoe UI" pitchFamily="34" charset="0"/>
                <a:cs typeface="Segoe UI" pitchFamily="34" charset="0"/>
              </a:rPr>
              <a:t>+</a:t>
            </a:r>
            <a:br>
              <a:rPr lang="pl-PL" sz="1400" dirty="0">
                <a:latin typeface="Segoe UI" pitchFamily="34" charset="0"/>
                <a:ea typeface="Segoe UI" pitchFamily="34" charset="0"/>
                <a:cs typeface="Segoe UI" pitchFamily="34" charset="0"/>
              </a:rPr>
            </a:br>
            <a:r>
              <a:rPr lang="pl-PL" sz="1400" dirty="0">
                <a:latin typeface="Segoe UI" pitchFamily="34" charset="0"/>
                <a:ea typeface="Segoe UI" pitchFamily="34" charset="0"/>
                <a:cs typeface="Segoe UI" pitchFamily="34" charset="0"/>
              </a:rPr>
              <a:t>sprzęt</a:t>
            </a:r>
          </a:p>
        </p:txBody>
      </p:sp>
    </p:spTree>
    <p:extLst>
      <p:ext uri="{BB962C8B-B14F-4D97-AF65-F5344CB8AC3E}">
        <p14:creationId xmlns:p14="http://schemas.microsoft.com/office/powerpoint/2010/main" val="323431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childTnLst>
                          </p:cTn>
                        </p:par>
                        <p:par>
                          <p:cTn id="30" fill="hold">
                            <p:stCondLst>
                              <p:cond delay="0"/>
                            </p:stCondLst>
                            <p:childTnLst>
                              <p:par>
                                <p:cTn id="31" presetID="10"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26" grpId="0" animBg="1"/>
      <p:bldP spid="27" grpId="0" animBg="1"/>
      <p:bldP spid="28" grpId="0" animBg="1"/>
      <p:bldP spid="30" grpId="0" animBg="1"/>
      <p:bldP spid="32" grpId="0" animBg="1"/>
      <p:bldP spid="34" grpId="0" animBg="1"/>
      <p:bldP spid="36" grpId="0" animBg="1"/>
      <p:bldP spid="38"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4EAE-5466-40AE-98CC-90896B62FFA0}"/>
              </a:ext>
            </a:extLst>
          </p:cNvPr>
          <p:cNvSpPr>
            <a:spLocks noGrp="1"/>
          </p:cNvSpPr>
          <p:nvPr>
            <p:ph type="title"/>
          </p:nvPr>
        </p:nvSpPr>
        <p:spPr/>
        <p:txBody>
          <a:bodyPr/>
          <a:lstStyle/>
          <a:p>
            <a:r>
              <a:rPr lang="pl-PL" dirty="0"/>
              <a:t>Mariusz Kędziora</a:t>
            </a:r>
            <a:endParaRPr lang="en-US" dirty="0"/>
          </a:p>
        </p:txBody>
      </p:sp>
      <p:sp>
        <p:nvSpPr>
          <p:cNvPr id="3" name="Content Placeholder 2">
            <a:extLst>
              <a:ext uri="{FF2B5EF4-FFF2-40B4-BE49-F238E27FC236}">
                <a16:creationId xmlns:a16="http://schemas.microsoft.com/office/drawing/2014/main" id="{44B81703-B046-4839-A637-6BF6EBFD3735}"/>
              </a:ext>
            </a:extLst>
          </p:cNvPr>
          <p:cNvSpPr>
            <a:spLocks noGrp="1"/>
          </p:cNvSpPr>
          <p:nvPr>
            <p:ph idx="1"/>
          </p:nvPr>
        </p:nvSpPr>
        <p:spPr/>
        <p:txBody>
          <a:bodyPr/>
          <a:lstStyle/>
          <a:p>
            <a:r>
              <a:rPr lang="pl-PL" dirty="0">
                <a:solidFill>
                  <a:schemeClr val="accent2"/>
                </a:solidFill>
              </a:rPr>
              <a:t>21 lat w IT </a:t>
            </a:r>
            <a:r>
              <a:rPr lang="pl-PL" dirty="0"/>
              <a:t>(od 2000)</a:t>
            </a:r>
          </a:p>
          <a:p>
            <a:r>
              <a:rPr lang="pl-PL" dirty="0"/>
              <a:t>14 lat w Microsoft (od 2007)</a:t>
            </a:r>
          </a:p>
          <a:p>
            <a:endParaRPr lang="pl-PL" dirty="0"/>
          </a:p>
          <a:p>
            <a:r>
              <a:rPr lang="pl-PL"/>
              <a:t>Popularyzator wiedzy IT</a:t>
            </a:r>
            <a:endParaRPr lang="pl-PL" dirty="0"/>
          </a:p>
          <a:p>
            <a:r>
              <a:rPr lang="pl-PL" dirty="0" err="1"/>
              <a:t>Bloger</a:t>
            </a:r>
            <a:r>
              <a:rPr lang="pl-PL" dirty="0"/>
              <a:t>: ewangelista.it</a:t>
            </a:r>
          </a:p>
          <a:p>
            <a:r>
              <a:rPr lang="pl-PL" dirty="0"/>
              <a:t>Opowiadam o chmurze od początku</a:t>
            </a:r>
          </a:p>
          <a:p>
            <a:pPr lvl="1"/>
            <a:r>
              <a:rPr lang="pl-PL" dirty="0"/>
              <a:t>Pierwsze sesje </a:t>
            </a:r>
            <a:r>
              <a:rPr lang="pl-PL" dirty="0">
                <a:solidFill>
                  <a:schemeClr val="accent2"/>
                </a:solidFill>
              </a:rPr>
              <a:t>w 2010</a:t>
            </a:r>
          </a:p>
          <a:p>
            <a:pPr lvl="1"/>
            <a:r>
              <a:rPr lang="pl-PL" dirty="0"/>
              <a:t>Wtedy jeszcze ludzie byli przerażeni chmurą ;)</a:t>
            </a:r>
          </a:p>
        </p:txBody>
      </p:sp>
      <p:pic>
        <p:nvPicPr>
          <p:cNvPr id="5" name="Picture 4">
            <a:extLst>
              <a:ext uri="{FF2B5EF4-FFF2-40B4-BE49-F238E27FC236}">
                <a16:creationId xmlns:a16="http://schemas.microsoft.com/office/drawing/2014/main" id="{39DAF371-5965-4A70-B81F-8473C09D7A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216" y="1052736"/>
            <a:ext cx="2492896" cy="2492896"/>
          </a:xfrm>
          <a:prstGeom prst="rect">
            <a:avLst/>
          </a:prstGeom>
        </p:spPr>
      </p:pic>
    </p:spTree>
    <p:extLst>
      <p:ext uri="{BB962C8B-B14F-4D97-AF65-F5344CB8AC3E}">
        <p14:creationId xmlns:p14="http://schemas.microsoft.com/office/powerpoint/2010/main" val="502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AC246-97CD-45CA-8CAC-1C93DD8B23E8}"/>
              </a:ext>
            </a:extLst>
          </p:cNvPr>
          <p:cNvSpPr>
            <a:spLocks noGrp="1"/>
          </p:cNvSpPr>
          <p:nvPr>
            <p:ph type="title"/>
          </p:nvPr>
        </p:nvSpPr>
        <p:spPr/>
        <p:txBody>
          <a:bodyPr/>
          <a:lstStyle/>
          <a:p>
            <a:r>
              <a:rPr lang="pl-PL" dirty="0"/>
              <a:t>Podsumowując</a:t>
            </a:r>
            <a:endParaRPr lang="en-US" dirty="0"/>
          </a:p>
        </p:txBody>
      </p:sp>
      <p:sp>
        <p:nvSpPr>
          <p:cNvPr id="3" name="Content Placeholder 2">
            <a:extLst>
              <a:ext uri="{FF2B5EF4-FFF2-40B4-BE49-F238E27FC236}">
                <a16:creationId xmlns:a16="http://schemas.microsoft.com/office/drawing/2014/main" id="{DDB9FD0B-B0C6-49FA-B41C-9592F6BEA7B0}"/>
              </a:ext>
            </a:extLst>
          </p:cNvPr>
          <p:cNvSpPr>
            <a:spLocks noGrp="1"/>
          </p:cNvSpPr>
          <p:nvPr>
            <p:ph idx="1"/>
          </p:nvPr>
        </p:nvSpPr>
        <p:spPr/>
        <p:txBody>
          <a:bodyPr/>
          <a:lstStyle/>
          <a:p>
            <a:r>
              <a:rPr lang="pl-PL" dirty="0"/>
              <a:t>IaaS</a:t>
            </a:r>
          </a:p>
          <a:p>
            <a:pPr lvl="1"/>
            <a:r>
              <a:rPr lang="pl-PL" dirty="0" err="1"/>
              <a:t>Infrastructure</a:t>
            </a:r>
            <a:r>
              <a:rPr lang="pl-PL" dirty="0"/>
              <a:t> as a Service</a:t>
            </a:r>
          </a:p>
          <a:p>
            <a:pPr lvl="1"/>
            <a:r>
              <a:rPr lang="pl-PL" dirty="0"/>
              <a:t>Infrastruktura dostarczona, my uruchamiamy VM</a:t>
            </a:r>
          </a:p>
          <a:p>
            <a:r>
              <a:rPr lang="pl-PL" dirty="0"/>
              <a:t>PaaS</a:t>
            </a:r>
          </a:p>
          <a:p>
            <a:pPr lvl="1"/>
            <a:r>
              <a:rPr lang="pl-PL" dirty="0"/>
              <a:t>Platform as a Service</a:t>
            </a:r>
          </a:p>
          <a:p>
            <a:pPr lvl="1"/>
            <a:r>
              <a:rPr lang="pl-PL" dirty="0"/>
              <a:t>Platforma dostarczona, my piszemy aplikacje</a:t>
            </a:r>
          </a:p>
          <a:p>
            <a:r>
              <a:rPr lang="pl-PL" dirty="0"/>
              <a:t>SaaS</a:t>
            </a:r>
          </a:p>
          <a:p>
            <a:pPr lvl="1"/>
            <a:r>
              <a:rPr lang="pl-PL" dirty="0"/>
              <a:t>Software as a Service</a:t>
            </a:r>
          </a:p>
          <a:p>
            <a:pPr lvl="1"/>
            <a:r>
              <a:rPr lang="pl-PL" dirty="0"/>
              <a:t>Aplikacja dostarczona, my z niej korzystamy</a:t>
            </a:r>
            <a:endParaRPr lang="en-US" dirty="0"/>
          </a:p>
        </p:txBody>
      </p:sp>
    </p:spTree>
    <p:extLst>
      <p:ext uri="{BB962C8B-B14F-4D97-AF65-F5344CB8AC3E}">
        <p14:creationId xmlns:p14="http://schemas.microsoft.com/office/powerpoint/2010/main" val="196600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28249" y="1844824"/>
            <a:ext cx="1372200" cy="3521278"/>
            <a:chOff x="1225894" y="1583373"/>
            <a:chExt cx="1866772" cy="4790431"/>
          </a:xfrm>
        </p:grpSpPr>
        <p:sp>
          <p:nvSpPr>
            <p:cNvPr id="4" name="Rectangle 3"/>
            <p:cNvSpPr/>
            <p:nvPr/>
          </p:nvSpPr>
          <p:spPr>
            <a:xfrm>
              <a:off x="1225894"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895704">
                <a:defRPr/>
              </a:pPr>
              <a:r>
                <a:rPr lang="pl-PL" sz="1600" dirty="0">
                  <a:solidFill>
                    <a:srgbClr val="3D3D3D">
                      <a:alpha val="99000"/>
                    </a:srgbClr>
                  </a:solidFill>
                  <a:latin typeface="+mj-lt"/>
                  <a:ea typeface="Kozuka Gothic Pro R" pitchFamily="34" charset="-128"/>
                </a:rPr>
                <a:t>Twoja</a:t>
              </a:r>
            </a:p>
            <a:p>
              <a:pPr marL="0" lvl="1" algn="ctr" defTabSz="895704">
                <a:defRPr/>
              </a:pPr>
              <a:r>
                <a:rPr lang="pl-PL" sz="1600" dirty="0">
                  <a:solidFill>
                    <a:srgbClr val="3D3D3D">
                      <a:alpha val="99000"/>
                    </a:srgbClr>
                  </a:solidFill>
                  <a:latin typeface="+mj-lt"/>
                  <a:ea typeface="Kozuka Gothic Pro R" pitchFamily="34" charset="-128"/>
                </a:rPr>
                <a:t>Serwerownia</a:t>
              </a:r>
            </a:p>
          </p:txBody>
        </p:sp>
        <p:sp>
          <p:nvSpPr>
            <p:cNvPr id="5" name="Rectangle 4"/>
            <p:cNvSpPr/>
            <p:nvPr/>
          </p:nvSpPr>
          <p:spPr>
            <a:xfrm>
              <a:off x="1396458" y="5537987"/>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Storage</a:t>
              </a:r>
            </a:p>
          </p:txBody>
        </p:sp>
        <p:sp>
          <p:nvSpPr>
            <p:cNvPr id="6" name="Rectangle 5"/>
            <p:cNvSpPr/>
            <p:nvPr/>
          </p:nvSpPr>
          <p:spPr>
            <a:xfrm>
              <a:off x="1396458" y="5083168"/>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Servers</a:t>
              </a:r>
            </a:p>
          </p:txBody>
        </p:sp>
        <p:sp>
          <p:nvSpPr>
            <p:cNvPr id="7" name="Rectangle 6"/>
            <p:cNvSpPr/>
            <p:nvPr/>
          </p:nvSpPr>
          <p:spPr>
            <a:xfrm>
              <a:off x="1396458" y="5992804"/>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Networking</a:t>
              </a:r>
            </a:p>
          </p:txBody>
        </p:sp>
        <p:sp>
          <p:nvSpPr>
            <p:cNvPr id="8" name="Rectangle 7"/>
            <p:cNvSpPr/>
            <p:nvPr/>
          </p:nvSpPr>
          <p:spPr>
            <a:xfrm>
              <a:off x="1396458" y="4173530"/>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O/S</a:t>
              </a:r>
            </a:p>
          </p:txBody>
        </p:sp>
        <p:sp>
          <p:nvSpPr>
            <p:cNvPr id="9" name="Rectangle 8"/>
            <p:cNvSpPr/>
            <p:nvPr/>
          </p:nvSpPr>
          <p:spPr>
            <a:xfrm>
              <a:off x="1396458" y="3718711"/>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Middleware</a:t>
              </a:r>
            </a:p>
          </p:txBody>
        </p:sp>
        <p:sp>
          <p:nvSpPr>
            <p:cNvPr id="10" name="Rectangle 9"/>
            <p:cNvSpPr/>
            <p:nvPr/>
          </p:nvSpPr>
          <p:spPr>
            <a:xfrm>
              <a:off x="1396458" y="4628349"/>
              <a:ext cx="1638241" cy="381000"/>
            </a:xfrm>
            <a:prstGeom prst="rect">
              <a:avLst/>
            </a:prstGeom>
            <a:solidFill>
              <a:srgbClr val="16A5D9"/>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Virtualization</a:t>
              </a:r>
            </a:p>
          </p:txBody>
        </p:sp>
        <p:sp>
          <p:nvSpPr>
            <p:cNvPr id="11" name="Rectangle 10"/>
            <p:cNvSpPr/>
            <p:nvPr/>
          </p:nvSpPr>
          <p:spPr>
            <a:xfrm>
              <a:off x="1396458" y="2809073"/>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Data</a:t>
              </a:r>
            </a:p>
          </p:txBody>
        </p:sp>
        <p:sp>
          <p:nvSpPr>
            <p:cNvPr id="12" name="Rectangle 11"/>
            <p:cNvSpPr/>
            <p:nvPr/>
          </p:nvSpPr>
          <p:spPr>
            <a:xfrm>
              <a:off x="1396458" y="2354254"/>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Applications</a:t>
              </a:r>
            </a:p>
          </p:txBody>
        </p:sp>
        <p:sp>
          <p:nvSpPr>
            <p:cNvPr id="13" name="Rectangle 12"/>
            <p:cNvSpPr/>
            <p:nvPr/>
          </p:nvSpPr>
          <p:spPr>
            <a:xfrm>
              <a:off x="1396458" y="3263892"/>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Runtime</a:t>
              </a:r>
            </a:p>
          </p:txBody>
        </p:sp>
      </p:grpSp>
      <p:grpSp>
        <p:nvGrpSpPr>
          <p:cNvPr id="14" name="Group 13"/>
          <p:cNvGrpSpPr/>
          <p:nvPr/>
        </p:nvGrpSpPr>
        <p:grpSpPr>
          <a:xfrm>
            <a:off x="2015865" y="1844823"/>
            <a:ext cx="1906593" cy="3521281"/>
            <a:chOff x="3442874" y="1583373"/>
            <a:chExt cx="2593774" cy="4790435"/>
          </a:xfrm>
        </p:grpSpPr>
        <p:sp>
          <p:nvSpPr>
            <p:cNvPr id="15" name="Rectangle 14"/>
            <p:cNvSpPr/>
            <p:nvPr/>
          </p:nvSpPr>
          <p:spPr>
            <a:xfrm>
              <a:off x="3442874" y="158337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895704">
                <a:defRPr/>
              </a:pPr>
              <a:r>
                <a:rPr lang="en-US" sz="1600" dirty="0">
                  <a:solidFill>
                    <a:srgbClr val="3D3D3D">
                      <a:alpha val="99000"/>
                    </a:srgbClr>
                  </a:solidFill>
                  <a:latin typeface="+mj-lt"/>
                  <a:ea typeface="Kozuka Gothic Pro R" pitchFamily="34" charset="-128"/>
                </a:rPr>
                <a:t>Infrastructure</a:t>
              </a:r>
            </a:p>
            <a:p>
              <a:pPr algn="ctr" defTabSz="895777">
                <a:defRPr/>
              </a:pPr>
              <a:r>
                <a:rPr lang="en-US" sz="1200" dirty="0">
                  <a:solidFill>
                    <a:srgbClr val="3D3D3D">
                      <a:alpha val="99000"/>
                    </a:srgbClr>
                  </a:solidFill>
                  <a:latin typeface="+mj-lt"/>
                  <a:ea typeface="Kozuka Gothic Pro R" pitchFamily="34" charset="-128"/>
                </a:rPr>
                <a:t>(as a Service)</a:t>
              </a:r>
            </a:p>
          </p:txBody>
        </p:sp>
        <p:sp>
          <p:nvSpPr>
            <p:cNvPr id="16" name="Rectangle 15"/>
            <p:cNvSpPr/>
            <p:nvPr/>
          </p:nvSpPr>
          <p:spPr>
            <a:xfrm>
              <a:off x="3928143" y="5537991"/>
              <a:ext cx="1638241" cy="381000"/>
            </a:xfrm>
            <a:prstGeom prst="rect">
              <a:avLst/>
            </a:prstGeom>
            <a:solidFill>
              <a:srgbClr val="5AD12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Storage</a:t>
              </a:r>
            </a:p>
          </p:txBody>
        </p:sp>
        <p:sp>
          <p:nvSpPr>
            <p:cNvPr id="17" name="Rectangle 16"/>
            <p:cNvSpPr/>
            <p:nvPr/>
          </p:nvSpPr>
          <p:spPr>
            <a:xfrm>
              <a:off x="3928143" y="5083172"/>
              <a:ext cx="1638241" cy="381000"/>
            </a:xfrm>
            <a:prstGeom prst="rect">
              <a:avLst/>
            </a:prstGeom>
            <a:solidFill>
              <a:srgbClr val="5AD12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Servers</a:t>
              </a:r>
            </a:p>
          </p:txBody>
        </p:sp>
        <p:sp>
          <p:nvSpPr>
            <p:cNvPr id="18" name="Rectangle 17"/>
            <p:cNvSpPr/>
            <p:nvPr/>
          </p:nvSpPr>
          <p:spPr>
            <a:xfrm>
              <a:off x="3928143" y="5992808"/>
              <a:ext cx="1638241" cy="381000"/>
            </a:xfrm>
            <a:prstGeom prst="rect">
              <a:avLst/>
            </a:prstGeom>
            <a:solidFill>
              <a:srgbClr val="5AD12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Networking</a:t>
              </a:r>
            </a:p>
          </p:txBody>
        </p:sp>
        <p:sp>
          <p:nvSpPr>
            <p:cNvPr id="19" name="Rectangle 18"/>
            <p:cNvSpPr/>
            <p:nvPr/>
          </p:nvSpPr>
          <p:spPr>
            <a:xfrm>
              <a:off x="3928143" y="4173534"/>
              <a:ext cx="1638241"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O/S</a:t>
              </a:r>
            </a:p>
          </p:txBody>
        </p:sp>
        <p:sp>
          <p:nvSpPr>
            <p:cNvPr id="20" name="Rectangle 19"/>
            <p:cNvSpPr/>
            <p:nvPr/>
          </p:nvSpPr>
          <p:spPr>
            <a:xfrm>
              <a:off x="3928143" y="3718715"/>
              <a:ext cx="1638241"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Middleware</a:t>
              </a:r>
            </a:p>
          </p:txBody>
        </p:sp>
        <p:sp>
          <p:nvSpPr>
            <p:cNvPr id="21" name="Rectangle 20"/>
            <p:cNvSpPr/>
            <p:nvPr/>
          </p:nvSpPr>
          <p:spPr>
            <a:xfrm>
              <a:off x="3928143" y="4628353"/>
              <a:ext cx="1638241" cy="381000"/>
            </a:xfrm>
            <a:prstGeom prst="rect">
              <a:avLst/>
            </a:prstGeom>
            <a:solidFill>
              <a:srgbClr val="5AD12C"/>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895777">
                <a:defRPr/>
              </a:pPr>
              <a:r>
                <a:rPr lang="en-US" sz="1400" dirty="0">
                  <a:solidFill>
                    <a:prstClr val="white">
                      <a:alpha val="99000"/>
                    </a:prstClr>
                  </a:solidFill>
                  <a:latin typeface="+mj-lt"/>
                  <a:ea typeface="Segoe UI" pitchFamily="34" charset="0"/>
                  <a:cs typeface="Segoe UI" pitchFamily="34" charset="0"/>
                </a:rPr>
                <a:t>Virtualization</a:t>
              </a:r>
            </a:p>
          </p:txBody>
        </p:sp>
        <p:sp>
          <p:nvSpPr>
            <p:cNvPr id="22" name="Rectangle 21"/>
            <p:cNvSpPr/>
            <p:nvPr/>
          </p:nvSpPr>
          <p:spPr>
            <a:xfrm>
              <a:off x="3928143" y="2809077"/>
              <a:ext cx="1638241"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Data</a:t>
              </a:r>
            </a:p>
          </p:txBody>
        </p:sp>
        <p:sp>
          <p:nvSpPr>
            <p:cNvPr id="23" name="Rectangle 22"/>
            <p:cNvSpPr/>
            <p:nvPr/>
          </p:nvSpPr>
          <p:spPr>
            <a:xfrm>
              <a:off x="3928143" y="2354258"/>
              <a:ext cx="1638241"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Applications</a:t>
              </a:r>
            </a:p>
          </p:txBody>
        </p:sp>
        <p:sp>
          <p:nvSpPr>
            <p:cNvPr id="24" name="Rectangle 23"/>
            <p:cNvSpPr/>
            <p:nvPr/>
          </p:nvSpPr>
          <p:spPr>
            <a:xfrm>
              <a:off x="3928143" y="3263896"/>
              <a:ext cx="1638241"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Runtime</a:t>
              </a:r>
            </a:p>
          </p:txBody>
        </p:sp>
      </p:grpSp>
      <p:grpSp>
        <p:nvGrpSpPr>
          <p:cNvPr id="25" name="Group 24"/>
          <p:cNvGrpSpPr/>
          <p:nvPr/>
        </p:nvGrpSpPr>
        <p:grpSpPr>
          <a:xfrm>
            <a:off x="4078278" y="1844824"/>
            <a:ext cx="1470358" cy="3521281"/>
            <a:chOff x="6315305" y="1583373"/>
            <a:chExt cx="2000311" cy="4790434"/>
          </a:xfrm>
        </p:grpSpPr>
        <p:sp>
          <p:nvSpPr>
            <p:cNvPr id="26" name="Rectangle 25"/>
            <p:cNvSpPr/>
            <p:nvPr/>
          </p:nvSpPr>
          <p:spPr>
            <a:xfrm>
              <a:off x="6315305"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895704">
                <a:defRPr/>
              </a:pPr>
              <a:r>
                <a:rPr lang="en-US" sz="1600" dirty="0">
                  <a:solidFill>
                    <a:srgbClr val="3D3D3D">
                      <a:alpha val="99000"/>
                    </a:srgbClr>
                  </a:solidFill>
                  <a:latin typeface="+mj-lt"/>
                  <a:ea typeface="Kozuka Gothic Pro R" pitchFamily="34" charset="-128"/>
                </a:rPr>
                <a:t>Platform</a:t>
              </a:r>
            </a:p>
            <a:p>
              <a:pPr algn="ctr" defTabSz="895777">
                <a:defRPr/>
              </a:pPr>
              <a:r>
                <a:rPr lang="en-US" sz="1200" dirty="0">
                  <a:solidFill>
                    <a:srgbClr val="3D3D3D">
                      <a:alpha val="99000"/>
                    </a:srgbClr>
                  </a:solidFill>
                  <a:latin typeface="+mj-lt"/>
                  <a:ea typeface="Kozuka Gothic Pro R" pitchFamily="34" charset="-128"/>
                </a:rPr>
                <a:t>(as a Service)</a:t>
              </a:r>
            </a:p>
          </p:txBody>
        </p:sp>
        <p:sp>
          <p:nvSpPr>
            <p:cNvPr id="27" name="Rectangle 26"/>
            <p:cNvSpPr/>
            <p:nvPr/>
          </p:nvSpPr>
          <p:spPr>
            <a:xfrm>
              <a:off x="6484238" y="5537990"/>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Storage</a:t>
              </a:r>
            </a:p>
          </p:txBody>
        </p:sp>
        <p:sp>
          <p:nvSpPr>
            <p:cNvPr id="28" name="Rectangle 27"/>
            <p:cNvSpPr/>
            <p:nvPr/>
          </p:nvSpPr>
          <p:spPr>
            <a:xfrm>
              <a:off x="6484238" y="5083171"/>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Servers</a:t>
              </a:r>
            </a:p>
          </p:txBody>
        </p:sp>
        <p:sp>
          <p:nvSpPr>
            <p:cNvPr id="29" name="Rectangle 28"/>
            <p:cNvSpPr/>
            <p:nvPr/>
          </p:nvSpPr>
          <p:spPr>
            <a:xfrm>
              <a:off x="6484238" y="5992807"/>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Networking</a:t>
              </a:r>
            </a:p>
          </p:txBody>
        </p:sp>
        <p:sp>
          <p:nvSpPr>
            <p:cNvPr id="30" name="Rectangle 29"/>
            <p:cNvSpPr/>
            <p:nvPr/>
          </p:nvSpPr>
          <p:spPr>
            <a:xfrm>
              <a:off x="6484238" y="4173533"/>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O/S</a:t>
              </a:r>
            </a:p>
          </p:txBody>
        </p:sp>
        <p:sp>
          <p:nvSpPr>
            <p:cNvPr id="31" name="Rectangle 30"/>
            <p:cNvSpPr/>
            <p:nvPr/>
          </p:nvSpPr>
          <p:spPr>
            <a:xfrm>
              <a:off x="6484238" y="3718714"/>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Middleware</a:t>
              </a:r>
            </a:p>
          </p:txBody>
        </p:sp>
        <p:sp>
          <p:nvSpPr>
            <p:cNvPr id="32" name="Rectangle 31"/>
            <p:cNvSpPr/>
            <p:nvPr/>
          </p:nvSpPr>
          <p:spPr>
            <a:xfrm>
              <a:off x="6484238" y="4628352"/>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Virtualization</a:t>
              </a:r>
            </a:p>
          </p:txBody>
        </p:sp>
        <p:sp>
          <p:nvSpPr>
            <p:cNvPr id="33" name="Rectangle 32"/>
            <p:cNvSpPr/>
            <p:nvPr/>
          </p:nvSpPr>
          <p:spPr>
            <a:xfrm>
              <a:off x="6484238" y="2354257"/>
              <a:ext cx="1638240"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Applications</a:t>
              </a:r>
            </a:p>
          </p:txBody>
        </p:sp>
        <p:sp>
          <p:nvSpPr>
            <p:cNvPr id="34" name="Rectangle 33"/>
            <p:cNvSpPr/>
            <p:nvPr/>
          </p:nvSpPr>
          <p:spPr>
            <a:xfrm>
              <a:off x="6484238" y="3263895"/>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Runtime</a:t>
              </a:r>
            </a:p>
          </p:txBody>
        </p:sp>
        <p:sp>
          <p:nvSpPr>
            <p:cNvPr id="35" name="Rectangle 34"/>
            <p:cNvSpPr/>
            <p:nvPr/>
          </p:nvSpPr>
          <p:spPr>
            <a:xfrm>
              <a:off x="6484238" y="2809076"/>
              <a:ext cx="1638240"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Data</a:t>
              </a:r>
            </a:p>
          </p:txBody>
        </p:sp>
      </p:grpSp>
      <p:grpSp>
        <p:nvGrpSpPr>
          <p:cNvPr id="36" name="Group 35"/>
          <p:cNvGrpSpPr/>
          <p:nvPr/>
        </p:nvGrpSpPr>
        <p:grpSpPr>
          <a:xfrm>
            <a:off x="5892201" y="1844824"/>
            <a:ext cx="1490901" cy="3521278"/>
            <a:chOff x="8840159" y="1583373"/>
            <a:chExt cx="2028257" cy="4790431"/>
          </a:xfrm>
        </p:grpSpPr>
        <p:sp>
          <p:nvSpPr>
            <p:cNvPr id="37" name="Rectangle 36"/>
            <p:cNvSpPr/>
            <p:nvPr/>
          </p:nvSpPr>
          <p:spPr>
            <a:xfrm>
              <a:off x="8840159"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895704">
                <a:defRPr/>
              </a:pPr>
              <a:r>
                <a:rPr lang="en-US" sz="1600" dirty="0">
                  <a:solidFill>
                    <a:srgbClr val="3D3D3D">
                      <a:alpha val="99000"/>
                    </a:srgbClr>
                  </a:solidFill>
                  <a:latin typeface="+mj-lt"/>
                  <a:ea typeface="Kozuka Gothic Pro R" pitchFamily="34" charset="-128"/>
                </a:rPr>
                <a:t>Software</a:t>
              </a:r>
            </a:p>
            <a:p>
              <a:pPr algn="ctr" defTabSz="895777">
                <a:defRPr/>
              </a:pPr>
              <a:r>
                <a:rPr lang="en-US" sz="1200" dirty="0">
                  <a:solidFill>
                    <a:srgbClr val="3D3D3D">
                      <a:alpha val="99000"/>
                    </a:srgbClr>
                  </a:solidFill>
                  <a:latin typeface="+mj-lt"/>
                  <a:ea typeface="Kozuka Gothic Pro R" pitchFamily="34" charset="-128"/>
                </a:rPr>
                <a:t>(as a Service)</a:t>
              </a:r>
            </a:p>
          </p:txBody>
        </p:sp>
        <p:sp>
          <p:nvSpPr>
            <p:cNvPr id="38" name="Rectangle 37"/>
            <p:cNvSpPr/>
            <p:nvPr/>
          </p:nvSpPr>
          <p:spPr>
            <a:xfrm>
              <a:off x="9040806" y="5537987"/>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Storage</a:t>
              </a:r>
            </a:p>
          </p:txBody>
        </p:sp>
        <p:sp>
          <p:nvSpPr>
            <p:cNvPr id="39" name="Rectangle 38"/>
            <p:cNvSpPr/>
            <p:nvPr/>
          </p:nvSpPr>
          <p:spPr>
            <a:xfrm>
              <a:off x="9040806" y="5083168"/>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Servers</a:t>
              </a:r>
            </a:p>
          </p:txBody>
        </p:sp>
        <p:sp>
          <p:nvSpPr>
            <p:cNvPr id="40" name="Rectangle 39"/>
            <p:cNvSpPr/>
            <p:nvPr/>
          </p:nvSpPr>
          <p:spPr>
            <a:xfrm>
              <a:off x="9040806" y="5992804"/>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Networking</a:t>
              </a:r>
            </a:p>
          </p:txBody>
        </p:sp>
        <p:sp>
          <p:nvSpPr>
            <p:cNvPr id="41" name="Rectangle 40"/>
            <p:cNvSpPr/>
            <p:nvPr/>
          </p:nvSpPr>
          <p:spPr>
            <a:xfrm>
              <a:off x="9040806" y="4173530"/>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O/S</a:t>
              </a:r>
            </a:p>
          </p:txBody>
        </p:sp>
        <p:sp>
          <p:nvSpPr>
            <p:cNvPr id="42" name="Rectangle 41"/>
            <p:cNvSpPr/>
            <p:nvPr/>
          </p:nvSpPr>
          <p:spPr>
            <a:xfrm>
              <a:off x="9040806" y="3718711"/>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Middleware</a:t>
              </a:r>
            </a:p>
          </p:txBody>
        </p:sp>
        <p:sp>
          <p:nvSpPr>
            <p:cNvPr id="43" name="Rectangle 42"/>
            <p:cNvSpPr/>
            <p:nvPr/>
          </p:nvSpPr>
          <p:spPr>
            <a:xfrm>
              <a:off x="9040806" y="4628349"/>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Virtualization</a:t>
              </a:r>
            </a:p>
          </p:txBody>
        </p:sp>
        <p:sp>
          <p:nvSpPr>
            <p:cNvPr id="44" name="Rectangle 43"/>
            <p:cNvSpPr/>
            <p:nvPr/>
          </p:nvSpPr>
          <p:spPr>
            <a:xfrm>
              <a:off x="9040806" y="2354254"/>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Applications</a:t>
              </a:r>
            </a:p>
          </p:txBody>
        </p:sp>
        <p:sp>
          <p:nvSpPr>
            <p:cNvPr id="45" name="Rectangle 44"/>
            <p:cNvSpPr/>
            <p:nvPr/>
          </p:nvSpPr>
          <p:spPr>
            <a:xfrm>
              <a:off x="9040806" y="3263892"/>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Runtime</a:t>
              </a:r>
            </a:p>
          </p:txBody>
        </p:sp>
        <p:sp>
          <p:nvSpPr>
            <p:cNvPr id="46" name="Rectangle 45"/>
            <p:cNvSpPr/>
            <p:nvPr/>
          </p:nvSpPr>
          <p:spPr>
            <a:xfrm>
              <a:off x="9040806" y="2809073"/>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en-US" sz="1400" kern="0" dirty="0">
                  <a:solidFill>
                    <a:prstClr val="white">
                      <a:alpha val="99000"/>
                    </a:prstClr>
                  </a:solidFill>
                  <a:latin typeface="+mj-lt"/>
                  <a:ea typeface="Segoe UI" pitchFamily="34" charset="0"/>
                  <a:cs typeface="Segoe UI" pitchFamily="34" charset="0"/>
                </a:rPr>
                <a:t>Data</a:t>
              </a:r>
            </a:p>
          </p:txBody>
        </p:sp>
      </p:grpSp>
      <p:sp>
        <p:nvSpPr>
          <p:cNvPr id="47" name="Rectangle 46"/>
          <p:cNvSpPr/>
          <p:nvPr/>
        </p:nvSpPr>
        <p:spPr>
          <a:xfrm>
            <a:off x="7674188" y="3689902"/>
            <a:ext cx="1204214" cy="28006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pl-PL" sz="1400" dirty="0">
                <a:solidFill>
                  <a:prstClr val="white">
                    <a:alpha val="99000"/>
                  </a:prstClr>
                </a:solidFill>
                <a:latin typeface="+mj-lt"/>
                <a:ea typeface="Segoe UI" pitchFamily="34" charset="0"/>
                <a:cs typeface="Segoe UI" pitchFamily="34" charset="0"/>
              </a:rPr>
              <a:t>Ciebie</a:t>
            </a:r>
            <a:endParaRPr lang="en-US" sz="1400" dirty="0">
              <a:solidFill>
                <a:prstClr val="white">
                  <a:alpha val="99000"/>
                </a:prstClr>
              </a:solidFill>
              <a:latin typeface="+mj-lt"/>
              <a:ea typeface="Segoe UI" pitchFamily="34" charset="0"/>
              <a:cs typeface="Segoe UI" pitchFamily="34" charset="0"/>
            </a:endParaRPr>
          </a:p>
        </p:txBody>
      </p:sp>
      <p:sp>
        <p:nvSpPr>
          <p:cNvPr id="48" name="Rectangle 47"/>
          <p:cNvSpPr/>
          <p:nvPr/>
        </p:nvSpPr>
        <p:spPr>
          <a:xfrm>
            <a:off x="7674190" y="4095990"/>
            <a:ext cx="1204213" cy="28006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400" kern="0" dirty="0">
                <a:solidFill>
                  <a:prstClr val="white">
                    <a:alpha val="99000"/>
                  </a:prstClr>
                </a:solidFill>
                <a:latin typeface="+mj-lt"/>
                <a:ea typeface="Segoe UI" pitchFamily="34" charset="0"/>
                <a:cs typeface="Segoe UI" pitchFamily="34" charset="0"/>
              </a:rPr>
              <a:t>Dostawcę</a:t>
            </a:r>
            <a:endParaRPr lang="en-US" sz="1400" kern="0" dirty="0">
              <a:solidFill>
                <a:prstClr val="white">
                  <a:alpha val="99000"/>
                </a:prstClr>
              </a:solidFill>
              <a:latin typeface="+mj-lt"/>
              <a:ea typeface="Segoe UI" pitchFamily="34" charset="0"/>
              <a:cs typeface="Segoe UI" pitchFamily="34" charset="0"/>
            </a:endParaRPr>
          </a:p>
        </p:txBody>
      </p:sp>
      <p:sp>
        <p:nvSpPr>
          <p:cNvPr id="49" name="TextBox 48"/>
          <p:cNvSpPr txBox="1"/>
          <p:nvPr/>
        </p:nvSpPr>
        <p:spPr>
          <a:xfrm>
            <a:off x="7445505" y="3328251"/>
            <a:ext cx="1590991" cy="246221"/>
          </a:xfrm>
          <a:prstGeom prst="rect">
            <a:avLst/>
          </a:prstGeom>
          <a:noFill/>
        </p:spPr>
        <p:txBody>
          <a:bodyPr wrap="square" lIns="0" tIns="0" rIns="0" bIns="0" rtlCol="0">
            <a:spAutoFit/>
          </a:bodyPr>
          <a:lstStyle/>
          <a:p>
            <a:pPr defTabSz="685612"/>
            <a:r>
              <a:rPr lang="pl-PL" sz="1600" spc="-52" dirty="0">
                <a:solidFill>
                  <a:srgbClr val="3D3D3D"/>
                </a:solidFill>
                <a:latin typeface="+mj-lt"/>
              </a:rPr>
              <a:t>Zarządzane przez</a:t>
            </a:r>
            <a:r>
              <a:rPr lang="en-US" sz="1600" spc="-52" dirty="0">
                <a:solidFill>
                  <a:srgbClr val="3D3D3D"/>
                </a:solidFill>
                <a:latin typeface="+mj-lt"/>
              </a:rPr>
              <a:t>:</a:t>
            </a:r>
          </a:p>
        </p:txBody>
      </p:sp>
      <p:sp>
        <p:nvSpPr>
          <p:cNvPr id="55" name="Title 54"/>
          <p:cNvSpPr>
            <a:spLocks noGrp="1"/>
          </p:cNvSpPr>
          <p:nvPr>
            <p:ph type="title"/>
          </p:nvPr>
        </p:nvSpPr>
        <p:spPr/>
        <p:txBody>
          <a:bodyPr/>
          <a:lstStyle/>
          <a:p>
            <a:r>
              <a:rPr lang="pl-PL" dirty="0"/>
              <a:t>Odpowiedzialność</a:t>
            </a:r>
          </a:p>
        </p:txBody>
      </p:sp>
      <p:sp>
        <p:nvSpPr>
          <p:cNvPr id="56" name="Rectangle 55"/>
          <p:cNvSpPr/>
          <p:nvPr/>
        </p:nvSpPr>
        <p:spPr bwMode="auto">
          <a:xfrm>
            <a:off x="2372571" y="2411471"/>
            <a:ext cx="1204214" cy="161734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0"/>
            <a:r>
              <a:rPr lang="pl-PL" sz="1600" dirty="0">
                <a:gradFill>
                  <a:gsLst>
                    <a:gs pos="0">
                      <a:srgbClr val="FFFFFF"/>
                    </a:gs>
                    <a:gs pos="100000">
                      <a:srgbClr val="FFFFFF"/>
                    </a:gs>
                  </a:gsLst>
                  <a:lin ang="5400000" scaled="0"/>
                </a:gradFill>
                <a:latin typeface="+mj-lt"/>
              </a:rPr>
              <a:t>Maszyny</a:t>
            </a:r>
            <a:br>
              <a:rPr lang="pl-PL" sz="1600" dirty="0">
                <a:gradFill>
                  <a:gsLst>
                    <a:gs pos="0">
                      <a:srgbClr val="FFFFFF"/>
                    </a:gs>
                    <a:gs pos="100000">
                      <a:srgbClr val="FFFFFF"/>
                    </a:gs>
                  </a:gsLst>
                  <a:lin ang="5400000" scaled="0"/>
                </a:gradFill>
                <a:latin typeface="+mj-lt"/>
              </a:rPr>
            </a:br>
            <a:r>
              <a:rPr lang="pl-PL" sz="1600" dirty="0">
                <a:gradFill>
                  <a:gsLst>
                    <a:gs pos="0">
                      <a:srgbClr val="FFFFFF"/>
                    </a:gs>
                    <a:gs pos="100000">
                      <a:srgbClr val="FFFFFF"/>
                    </a:gs>
                  </a:gsLst>
                  <a:lin ang="5400000" scaled="0"/>
                </a:gradFill>
                <a:latin typeface="+mj-lt"/>
              </a:rPr>
              <a:t>wirtualne</a:t>
            </a:r>
          </a:p>
        </p:txBody>
      </p:sp>
      <p:sp>
        <p:nvSpPr>
          <p:cNvPr id="52" name="Rectangle 51"/>
          <p:cNvSpPr/>
          <p:nvPr/>
        </p:nvSpPr>
        <p:spPr bwMode="auto">
          <a:xfrm>
            <a:off x="4202454" y="2411472"/>
            <a:ext cx="1204214" cy="614381"/>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0"/>
            <a:r>
              <a:rPr lang="pl-PL" sz="1600" dirty="0">
                <a:gradFill>
                  <a:gsLst>
                    <a:gs pos="0">
                      <a:srgbClr val="FFFFFF"/>
                    </a:gs>
                    <a:gs pos="100000">
                      <a:srgbClr val="FFFFFF"/>
                    </a:gs>
                  </a:gsLst>
                  <a:lin ang="5400000" scaled="0"/>
                </a:gradFill>
                <a:latin typeface="+mj-lt"/>
              </a:rPr>
              <a:t>Pisane aplikacje</a:t>
            </a:r>
          </a:p>
        </p:txBody>
      </p:sp>
      <p:sp>
        <p:nvSpPr>
          <p:cNvPr id="54" name="Rectangle 53"/>
          <p:cNvSpPr/>
          <p:nvPr/>
        </p:nvSpPr>
        <p:spPr bwMode="auto">
          <a:xfrm>
            <a:off x="6039690" y="2411470"/>
            <a:ext cx="1204214" cy="614382"/>
          </a:xfrm>
          <a:prstGeom prst="rect">
            <a:avLst/>
          </a:prstGeom>
          <a:solidFill>
            <a:srgbClr val="C00000">
              <a:alpha val="61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0"/>
            <a:r>
              <a:rPr lang="pl-PL" sz="1600" dirty="0">
                <a:gradFill>
                  <a:gsLst>
                    <a:gs pos="0">
                      <a:srgbClr val="FFFFFF"/>
                    </a:gs>
                    <a:gs pos="100000">
                      <a:srgbClr val="FFFFFF"/>
                    </a:gs>
                  </a:gsLst>
                  <a:lin ang="5400000" scaled="0"/>
                </a:gradFill>
                <a:latin typeface="+mj-lt"/>
              </a:rPr>
              <a:t>Gotowe aplikacje</a:t>
            </a:r>
          </a:p>
        </p:txBody>
      </p:sp>
    </p:spTree>
    <p:extLst>
      <p:ext uri="{BB962C8B-B14F-4D97-AF65-F5344CB8AC3E}">
        <p14:creationId xmlns:p14="http://schemas.microsoft.com/office/powerpoint/2010/main" val="26383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2" grpId="0" animBg="1"/>
      <p:bldP spid="5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04192" y="1668361"/>
            <a:ext cx="1372200" cy="3521278"/>
            <a:chOff x="1225894" y="1583373"/>
            <a:chExt cx="1866772" cy="4790431"/>
          </a:xfrm>
        </p:grpSpPr>
        <p:sp>
          <p:nvSpPr>
            <p:cNvPr id="4" name="Rectangle 3"/>
            <p:cNvSpPr/>
            <p:nvPr/>
          </p:nvSpPr>
          <p:spPr>
            <a:xfrm>
              <a:off x="1225894"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895704">
                <a:defRPr/>
              </a:pPr>
              <a:r>
                <a:rPr lang="pl-PL" sz="1470" dirty="0">
                  <a:solidFill>
                    <a:srgbClr val="3D3D3D">
                      <a:alpha val="99000"/>
                    </a:srgbClr>
                  </a:solidFill>
                  <a:latin typeface="+mj-lt"/>
                  <a:ea typeface="Kozuka Gothic Pro R" pitchFamily="34" charset="-128"/>
                </a:rPr>
                <a:t>On-</a:t>
              </a:r>
              <a:r>
                <a:rPr lang="pl-PL" sz="1470" dirty="0" err="1">
                  <a:solidFill>
                    <a:srgbClr val="3D3D3D">
                      <a:alpha val="99000"/>
                    </a:srgbClr>
                  </a:solidFill>
                  <a:latin typeface="+mj-lt"/>
                  <a:ea typeface="Kozuka Gothic Pro R" pitchFamily="34" charset="-128"/>
                </a:rPr>
                <a:t>Premises</a:t>
              </a:r>
              <a:endParaRPr lang="pl-PL" sz="1470" dirty="0">
                <a:solidFill>
                  <a:srgbClr val="3D3D3D">
                    <a:alpha val="99000"/>
                  </a:srgbClr>
                </a:solidFill>
                <a:latin typeface="+mj-lt"/>
                <a:ea typeface="Kozuka Gothic Pro R" pitchFamily="34" charset="-128"/>
              </a:endParaRPr>
            </a:p>
          </p:txBody>
        </p:sp>
        <p:sp>
          <p:nvSpPr>
            <p:cNvPr id="5" name="Rectangle 4"/>
            <p:cNvSpPr/>
            <p:nvPr/>
          </p:nvSpPr>
          <p:spPr>
            <a:xfrm>
              <a:off x="1396458" y="5537987"/>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Dodatki</a:t>
              </a:r>
              <a:endParaRPr lang="en-US" sz="1323" dirty="0">
                <a:solidFill>
                  <a:prstClr val="white">
                    <a:alpha val="99000"/>
                  </a:prstClr>
                </a:solidFill>
                <a:latin typeface="+mj-lt"/>
                <a:ea typeface="Segoe UI" pitchFamily="34" charset="0"/>
                <a:cs typeface="Segoe UI" pitchFamily="34" charset="0"/>
              </a:endParaRPr>
            </a:p>
          </p:txBody>
        </p:sp>
        <p:sp>
          <p:nvSpPr>
            <p:cNvPr id="6" name="Rectangle 5"/>
            <p:cNvSpPr/>
            <p:nvPr/>
          </p:nvSpPr>
          <p:spPr>
            <a:xfrm>
              <a:off x="1396458" y="5083168"/>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Sos</a:t>
              </a:r>
              <a:endParaRPr lang="en-US" sz="1323" dirty="0">
                <a:solidFill>
                  <a:prstClr val="white">
                    <a:alpha val="99000"/>
                  </a:prstClr>
                </a:solidFill>
                <a:latin typeface="+mj-lt"/>
                <a:ea typeface="Segoe UI" pitchFamily="34" charset="0"/>
                <a:cs typeface="Segoe UI" pitchFamily="34" charset="0"/>
              </a:endParaRPr>
            </a:p>
          </p:txBody>
        </p:sp>
        <p:sp>
          <p:nvSpPr>
            <p:cNvPr id="7" name="Rectangle 6"/>
            <p:cNvSpPr/>
            <p:nvPr/>
          </p:nvSpPr>
          <p:spPr>
            <a:xfrm>
              <a:off x="1396458" y="5992804"/>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Ser</a:t>
              </a:r>
              <a:endParaRPr lang="en-US" sz="1323" dirty="0">
                <a:solidFill>
                  <a:prstClr val="white">
                    <a:alpha val="99000"/>
                  </a:prstClr>
                </a:solidFill>
                <a:latin typeface="+mj-lt"/>
                <a:ea typeface="Segoe UI" pitchFamily="34" charset="0"/>
                <a:cs typeface="Segoe UI" pitchFamily="34" charset="0"/>
              </a:endParaRPr>
            </a:p>
          </p:txBody>
        </p:sp>
        <p:sp>
          <p:nvSpPr>
            <p:cNvPr id="8" name="Rectangle 7"/>
            <p:cNvSpPr/>
            <p:nvPr/>
          </p:nvSpPr>
          <p:spPr>
            <a:xfrm>
              <a:off x="1396458" y="4173530"/>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Ogień</a:t>
              </a:r>
              <a:endParaRPr lang="en-US" sz="1323" dirty="0">
                <a:solidFill>
                  <a:prstClr val="white">
                    <a:alpha val="99000"/>
                  </a:prstClr>
                </a:solidFill>
                <a:latin typeface="+mj-lt"/>
                <a:ea typeface="Segoe UI" pitchFamily="34" charset="0"/>
                <a:cs typeface="Segoe UI" pitchFamily="34" charset="0"/>
              </a:endParaRPr>
            </a:p>
          </p:txBody>
        </p:sp>
        <p:sp>
          <p:nvSpPr>
            <p:cNvPr id="9" name="Rectangle 8"/>
            <p:cNvSpPr/>
            <p:nvPr/>
          </p:nvSpPr>
          <p:spPr>
            <a:xfrm>
              <a:off x="1396458" y="3718711"/>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Kuchenka</a:t>
              </a:r>
              <a:endParaRPr lang="en-US" sz="1323" dirty="0">
                <a:solidFill>
                  <a:prstClr val="white">
                    <a:alpha val="99000"/>
                  </a:prstClr>
                </a:solidFill>
                <a:latin typeface="+mj-lt"/>
                <a:ea typeface="Segoe UI" pitchFamily="34" charset="0"/>
                <a:cs typeface="Segoe UI" pitchFamily="34" charset="0"/>
              </a:endParaRPr>
            </a:p>
          </p:txBody>
        </p:sp>
        <p:sp>
          <p:nvSpPr>
            <p:cNvPr id="10" name="Rectangle 9"/>
            <p:cNvSpPr/>
            <p:nvPr/>
          </p:nvSpPr>
          <p:spPr>
            <a:xfrm>
              <a:off x="1396458" y="4628349"/>
              <a:ext cx="1638241" cy="381000"/>
            </a:xfrm>
            <a:prstGeom prst="rect">
              <a:avLst/>
            </a:prstGeom>
            <a:solidFill>
              <a:srgbClr val="16A5D9"/>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Ciasto</a:t>
              </a:r>
              <a:endParaRPr lang="en-US" sz="1323" dirty="0">
                <a:solidFill>
                  <a:prstClr val="white">
                    <a:alpha val="99000"/>
                  </a:prstClr>
                </a:solidFill>
                <a:latin typeface="+mj-lt"/>
                <a:ea typeface="Segoe UI" pitchFamily="34" charset="0"/>
                <a:cs typeface="Segoe UI" pitchFamily="34" charset="0"/>
              </a:endParaRPr>
            </a:p>
          </p:txBody>
        </p:sp>
        <p:sp>
          <p:nvSpPr>
            <p:cNvPr id="11" name="Rectangle 10"/>
            <p:cNvSpPr/>
            <p:nvPr/>
          </p:nvSpPr>
          <p:spPr>
            <a:xfrm>
              <a:off x="1396458" y="2809073"/>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Napoje</a:t>
              </a:r>
              <a:endParaRPr lang="en-US" sz="1323" dirty="0">
                <a:solidFill>
                  <a:prstClr val="white">
                    <a:alpha val="99000"/>
                  </a:prstClr>
                </a:solidFill>
                <a:latin typeface="+mj-lt"/>
                <a:ea typeface="Segoe UI" pitchFamily="34" charset="0"/>
                <a:cs typeface="Segoe UI" pitchFamily="34" charset="0"/>
              </a:endParaRPr>
            </a:p>
          </p:txBody>
        </p:sp>
        <p:sp>
          <p:nvSpPr>
            <p:cNvPr id="12" name="Rectangle 11"/>
            <p:cNvSpPr/>
            <p:nvPr/>
          </p:nvSpPr>
          <p:spPr>
            <a:xfrm>
              <a:off x="1396458" y="2354254"/>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Stół</a:t>
              </a:r>
              <a:endParaRPr lang="en-US" sz="1323" dirty="0">
                <a:solidFill>
                  <a:prstClr val="white">
                    <a:alpha val="99000"/>
                  </a:prstClr>
                </a:solidFill>
                <a:latin typeface="+mj-lt"/>
                <a:ea typeface="Segoe UI" pitchFamily="34" charset="0"/>
                <a:cs typeface="Segoe UI" pitchFamily="34" charset="0"/>
              </a:endParaRPr>
            </a:p>
          </p:txBody>
        </p:sp>
        <p:sp>
          <p:nvSpPr>
            <p:cNvPr id="13" name="Rectangle 12"/>
            <p:cNvSpPr/>
            <p:nvPr/>
          </p:nvSpPr>
          <p:spPr>
            <a:xfrm>
              <a:off x="1396458" y="3263892"/>
              <a:ext cx="1638241" cy="38100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Elektryczność</a:t>
              </a:r>
              <a:endParaRPr lang="en-US" sz="1323" dirty="0">
                <a:solidFill>
                  <a:prstClr val="white">
                    <a:alpha val="99000"/>
                  </a:prstClr>
                </a:solidFill>
                <a:latin typeface="+mj-lt"/>
                <a:ea typeface="Segoe UI" pitchFamily="34" charset="0"/>
                <a:cs typeface="Segoe UI" pitchFamily="34" charset="0"/>
              </a:endParaRPr>
            </a:p>
          </p:txBody>
        </p:sp>
      </p:grpSp>
      <p:grpSp>
        <p:nvGrpSpPr>
          <p:cNvPr id="14" name="Group 13"/>
          <p:cNvGrpSpPr/>
          <p:nvPr/>
        </p:nvGrpSpPr>
        <p:grpSpPr>
          <a:xfrm>
            <a:off x="1991808" y="1668360"/>
            <a:ext cx="1906593" cy="3521281"/>
            <a:chOff x="3442874" y="1583373"/>
            <a:chExt cx="2593774" cy="4790435"/>
          </a:xfrm>
        </p:grpSpPr>
        <p:sp>
          <p:nvSpPr>
            <p:cNvPr id="15" name="Rectangle 14"/>
            <p:cNvSpPr/>
            <p:nvPr/>
          </p:nvSpPr>
          <p:spPr>
            <a:xfrm>
              <a:off x="3442874" y="158337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895704">
                <a:defRPr/>
              </a:pPr>
              <a:r>
                <a:rPr lang="en-US" sz="1470" dirty="0">
                  <a:solidFill>
                    <a:srgbClr val="3D3D3D">
                      <a:alpha val="99000"/>
                    </a:srgbClr>
                  </a:solidFill>
                  <a:latin typeface="+mj-lt"/>
                  <a:ea typeface="Kozuka Gothic Pro R" pitchFamily="34" charset="-128"/>
                </a:rPr>
                <a:t>Infrastructure</a:t>
              </a:r>
            </a:p>
            <a:p>
              <a:pPr algn="ctr" defTabSz="895777">
                <a:defRPr/>
              </a:pPr>
              <a:r>
                <a:rPr lang="en-US" sz="1176" dirty="0">
                  <a:solidFill>
                    <a:srgbClr val="3D3D3D">
                      <a:alpha val="99000"/>
                    </a:srgbClr>
                  </a:solidFill>
                  <a:latin typeface="+mj-lt"/>
                  <a:ea typeface="Kozuka Gothic Pro R" pitchFamily="34" charset="-128"/>
                </a:rPr>
                <a:t>(as a Service)</a:t>
              </a:r>
            </a:p>
          </p:txBody>
        </p:sp>
        <p:sp>
          <p:nvSpPr>
            <p:cNvPr id="16" name="Rectangle 15"/>
            <p:cNvSpPr/>
            <p:nvPr/>
          </p:nvSpPr>
          <p:spPr>
            <a:xfrm>
              <a:off x="3928143" y="5537991"/>
              <a:ext cx="1638241" cy="381000"/>
            </a:xfrm>
            <a:prstGeom prst="rect">
              <a:avLst/>
            </a:prstGeom>
            <a:solidFill>
              <a:srgbClr val="5AD12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Dodatki</a:t>
              </a:r>
              <a:endParaRPr lang="en-US" sz="1323" dirty="0">
                <a:solidFill>
                  <a:prstClr val="white">
                    <a:alpha val="99000"/>
                  </a:prstClr>
                </a:solidFill>
                <a:latin typeface="+mj-lt"/>
                <a:ea typeface="Segoe UI" pitchFamily="34" charset="0"/>
                <a:cs typeface="Segoe UI" pitchFamily="34" charset="0"/>
              </a:endParaRPr>
            </a:p>
          </p:txBody>
        </p:sp>
        <p:sp>
          <p:nvSpPr>
            <p:cNvPr id="17" name="Rectangle 16"/>
            <p:cNvSpPr/>
            <p:nvPr/>
          </p:nvSpPr>
          <p:spPr>
            <a:xfrm>
              <a:off x="3928143" y="5083172"/>
              <a:ext cx="1638241" cy="381000"/>
            </a:xfrm>
            <a:prstGeom prst="rect">
              <a:avLst/>
            </a:prstGeom>
            <a:solidFill>
              <a:srgbClr val="5AD12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Sos</a:t>
              </a:r>
              <a:endParaRPr lang="en-US" sz="1323" dirty="0">
                <a:solidFill>
                  <a:prstClr val="white">
                    <a:alpha val="99000"/>
                  </a:prstClr>
                </a:solidFill>
                <a:latin typeface="+mj-lt"/>
                <a:ea typeface="Segoe UI" pitchFamily="34" charset="0"/>
                <a:cs typeface="Segoe UI" pitchFamily="34" charset="0"/>
              </a:endParaRPr>
            </a:p>
          </p:txBody>
        </p:sp>
        <p:sp>
          <p:nvSpPr>
            <p:cNvPr id="18" name="Rectangle 17"/>
            <p:cNvSpPr/>
            <p:nvPr/>
          </p:nvSpPr>
          <p:spPr>
            <a:xfrm>
              <a:off x="3928143" y="5992808"/>
              <a:ext cx="1638241" cy="381000"/>
            </a:xfrm>
            <a:prstGeom prst="rect">
              <a:avLst/>
            </a:prstGeom>
            <a:solidFill>
              <a:srgbClr val="5AD12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Ser</a:t>
              </a:r>
              <a:endParaRPr lang="en-US" sz="1323" dirty="0">
                <a:solidFill>
                  <a:prstClr val="white">
                    <a:alpha val="99000"/>
                  </a:prstClr>
                </a:solidFill>
                <a:latin typeface="+mj-lt"/>
                <a:ea typeface="Segoe UI" pitchFamily="34" charset="0"/>
                <a:cs typeface="Segoe UI" pitchFamily="34" charset="0"/>
              </a:endParaRPr>
            </a:p>
          </p:txBody>
        </p:sp>
        <p:sp>
          <p:nvSpPr>
            <p:cNvPr id="19" name="Rectangle 18"/>
            <p:cNvSpPr/>
            <p:nvPr/>
          </p:nvSpPr>
          <p:spPr>
            <a:xfrm>
              <a:off x="3928143" y="4173534"/>
              <a:ext cx="1638241"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Ogień</a:t>
              </a:r>
              <a:endParaRPr lang="en-US" sz="1323" kern="0" dirty="0">
                <a:solidFill>
                  <a:prstClr val="white">
                    <a:alpha val="99000"/>
                  </a:prstClr>
                </a:solidFill>
                <a:latin typeface="+mj-lt"/>
                <a:ea typeface="Segoe UI" pitchFamily="34" charset="0"/>
                <a:cs typeface="Segoe UI" pitchFamily="34" charset="0"/>
              </a:endParaRPr>
            </a:p>
          </p:txBody>
        </p:sp>
        <p:sp>
          <p:nvSpPr>
            <p:cNvPr id="20" name="Rectangle 19"/>
            <p:cNvSpPr/>
            <p:nvPr/>
          </p:nvSpPr>
          <p:spPr>
            <a:xfrm>
              <a:off x="3928143" y="3718715"/>
              <a:ext cx="1638241"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Kuchenka</a:t>
              </a:r>
              <a:endParaRPr lang="en-US" sz="1323" kern="0" dirty="0">
                <a:solidFill>
                  <a:prstClr val="white">
                    <a:alpha val="99000"/>
                  </a:prstClr>
                </a:solidFill>
                <a:latin typeface="+mj-lt"/>
                <a:ea typeface="Segoe UI" pitchFamily="34" charset="0"/>
                <a:cs typeface="Segoe UI" pitchFamily="34" charset="0"/>
              </a:endParaRPr>
            </a:p>
          </p:txBody>
        </p:sp>
        <p:sp>
          <p:nvSpPr>
            <p:cNvPr id="21" name="Rectangle 20"/>
            <p:cNvSpPr/>
            <p:nvPr/>
          </p:nvSpPr>
          <p:spPr>
            <a:xfrm>
              <a:off x="3928143" y="4628353"/>
              <a:ext cx="1638241" cy="381000"/>
            </a:xfrm>
            <a:prstGeom prst="rect">
              <a:avLst/>
            </a:prstGeom>
            <a:solidFill>
              <a:srgbClr val="5AD12C"/>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Ciasto</a:t>
              </a:r>
              <a:endParaRPr lang="en-US" sz="1323" dirty="0">
                <a:solidFill>
                  <a:prstClr val="white">
                    <a:alpha val="99000"/>
                  </a:prstClr>
                </a:solidFill>
                <a:latin typeface="+mj-lt"/>
                <a:ea typeface="Segoe UI" pitchFamily="34" charset="0"/>
                <a:cs typeface="Segoe UI" pitchFamily="34" charset="0"/>
              </a:endParaRPr>
            </a:p>
          </p:txBody>
        </p:sp>
        <p:sp>
          <p:nvSpPr>
            <p:cNvPr id="22" name="Rectangle 21"/>
            <p:cNvSpPr/>
            <p:nvPr/>
          </p:nvSpPr>
          <p:spPr>
            <a:xfrm>
              <a:off x="3928143" y="2809077"/>
              <a:ext cx="1638241"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Napoje</a:t>
              </a:r>
              <a:endParaRPr lang="en-US" sz="1323" kern="0" dirty="0">
                <a:solidFill>
                  <a:prstClr val="white">
                    <a:alpha val="99000"/>
                  </a:prstClr>
                </a:solidFill>
                <a:latin typeface="+mj-lt"/>
                <a:ea typeface="Segoe UI" pitchFamily="34" charset="0"/>
                <a:cs typeface="Segoe UI" pitchFamily="34" charset="0"/>
              </a:endParaRPr>
            </a:p>
          </p:txBody>
        </p:sp>
        <p:sp>
          <p:nvSpPr>
            <p:cNvPr id="23" name="Rectangle 22"/>
            <p:cNvSpPr/>
            <p:nvPr/>
          </p:nvSpPr>
          <p:spPr>
            <a:xfrm>
              <a:off x="3928143" y="2354258"/>
              <a:ext cx="1638241"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Stół</a:t>
              </a:r>
              <a:endParaRPr lang="en-US" sz="1323" kern="0" dirty="0">
                <a:solidFill>
                  <a:prstClr val="white">
                    <a:alpha val="99000"/>
                  </a:prstClr>
                </a:solidFill>
                <a:latin typeface="+mj-lt"/>
                <a:ea typeface="Segoe UI" pitchFamily="34" charset="0"/>
                <a:cs typeface="Segoe UI" pitchFamily="34" charset="0"/>
              </a:endParaRPr>
            </a:p>
          </p:txBody>
        </p:sp>
        <p:sp>
          <p:nvSpPr>
            <p:cNvPr id="24" name="Rectangle 23"/>
            <p:cNvSpPr/>
            <p:nvPr/>
          </p:nvSpPr>
          <p:spPr>
            <a:xfrm>
              <a:off x="3928143" y="3263896"/>
              <a:ext cx="1638241"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Elektryczność</a:t>
              </a:r>
              <a:endParaRPr lang="en-US" sz="1323" kern="0" dirty="0">
                <a:solidFill>
                  <a:prstClr val="white">
                    <a:alpha val="99000"/>
                  </a:prstClr>
                </a:solidFill>
                <a:latin typeface="+mj-lt"/>
                <a:ea typeface="Segoe UI" pitchFamily="34" charset="0"/>
                <a:cs typeface="Segoe UI" pitchFamily="34" charset="0"/>
              </a:endParaRPr>
            </a:p>
          </p:txBody>
        </p:sp>
      </p:grpSp>
      <p:grpSp>
        <p:nvGrpSpPr>
          <p:cNvPr id="25" name="Group 24"/>
          <p:cNvGrpSpPr/>
          <p:nvPr/>
        </p:nvGrpSpPr>
        <p:grpSpPr>
          <a:xfrm>
            <a:off x="4054221" y="1668361"/>
            <a:ext cx="1470358" cy="3521281"/>
            <a:chOff x="6315305" y="1583373"/>
            <a:chExt cx="2000311" cy="4790434"/>
          </a:xfrm>
        </p:grpSpPr>
        <p:sp>
          <p:nvSpPr>
            <p:cNvPr id="26" name="Rectangle 25"/>
            <p:cNvSpPr/>
            <p:nvPr/>
          </p:nvSpPr>
          <p:spPr>
            <a:xfrm>
              <a:off x="6315305"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895704">
                <a:defRPr/>
              </a:pPr>
              <a:r>
                <a:rPr lang="en-US" sz="1470" dirty="0">
                  <a:solidFill>
                    <a:srgbClr val="3D3D3D">
                      <a:alpha val="99000"/>
                    </a:srgbClr>
                  </a:solidFill>
                  <a:latin typeface="+mj-lt"/>
                  <a:ea typeface="Kozuka Gothic Pro R" pitchFamily="34" charset="-128"/>
                </a:rPr>
                <a:t>Platform</a:t>
              </a:r>
            </a:p>
            <a:p>
              <a:pPr algn="ctr" defTabSz="895777">
                <a:defRPr/>
              </a:pPr>
              <a:r>
                <a:rPr lang="en-US" sz="1176" dirty="0">
                  <a:solidFill>
                    <a:srgbClr val="3D3D3D">
                      <a:alpha val="99000"/>
                    </a:srgbClr>
                  </a:solidFill>
                  <a:latin typeface="+mj-lt"/>
                  <a:ea typeface="Kozuka Gothic Pro R" pitchFamily="34" charset="-128"/>
                </a:rPr>
                <a:t>(as a Service)</a:t>
              </a:r>
            </a:p>
          </p:txBody>
        </p:sp>
        <p:sp>
          <p:nvSpPr>
            <p:cNvPr id="27" name="Rectangle 26"/>
            <p:cNvSpPr/>
            <p:nvPr/>
          </p:nvSpPr>
          <p:spPr>
            <a:xfrm>
              <a:off x="6484238" y="5537990"/>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Dodatki</a:t>
              </a:r>
              <a:endParaRPr lang="en-US" sz="1323" kern="0" dirty="0">
                <a:solidFill>
                  <a:prstClr val="white">
                    <a:alpha val="99000"/>
                  </a:prstClr>
                </a:solidFill>
                <a:latin typeface="+mj-lt"/>
                <a:ea typeface="Segoe UI" pitchFamily="34" charset="0"/>
                <a:cs typeface="Segoe UI" pitchFamily="34" charset="0"/>
              </a:endParaRPr>
            </a:p>
          </p:txBody>
        </p:sp>
        <p:sp>
          <p:nvSpPr>
            <p:cNvPr id="28" name="Rectangle 27"/>
            <p:cNvSpPr/>
            <p:nvPr/>
          </p:nvSpPr>
          <p:spPr>
            <a:xfrm>
              <a:off x="6484238" y="5083171"/>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Sos</a:t>
              </a:r>
              <a:endParaRPr lang="en-US" sz="1323" kern="0" dirty="0">
                <a:solidFill>
                  <a:prstClr val="white">
                    <a:alpha val="99000"/>
                  </a:prstClr>
                </a:solidFill>
                <a:latin typeface="+mj-lt"/>
                <a:ea typeface="Segoe UI" pitchFamily="34" charset="0"/>
                <a:cs typeface="Segoe UI" pitchFamily="34" charset="0"/>
              </a:endParaRPr>
            </a:p>
          </p:txBody>
        </p:sp>
        <p:sp>
          <p:nvSpPr>
            <p:cNvPr id="29" name="Rectangle 28"/>
            <p:cNvSpPr/>
            <p:nvPr/>
          </p:nvSpPr>
          <p:spPr>
            <a:xfrm>
              <a:off x="6484238" y="5992807"/>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Ser</a:t>
              </a:r>
              <a:endParaRPr lang="en-US" sz="1323" kern="0" dirty="0">
                <a:solidFill>
                  <a:prstClr val="white">
                    <a:alpha val="99000"/>
                  </a:prstClr>
                </a:solidFill>
                <a:latin typeface="+mj-lt"/>
                <a:ea typeface="Segoe UI" pitchFamily="34" charset="0"/>
                <a:cs typeface="Segoe UI" pitchFamily="34" charset="0"/>
              </a:endParaRPr>
            </a:p>
          </p:txBody>
        </p:sp>
        <p:sp>
          <p:nvSpPr>
            <p:cNvPr id="30" name="Rectangle 29"/>
            <p:cNvSpPr/>
            <p:nvPr/>
          </p:nvSpPr>
          <p:spPr>
            <a:xfrm>
              <a:off x="6484238" y="4173533"/>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Ogień</a:t>
              </a:r>
              <a:endParaRPr lang="en-US" sz="1323" kern="0" dirty="0">
                <a:solidFill>
                  <a:prstClr val="white">
                    <a:alpha val="99000"/>
                  </a:prstClr>
                </a:solidFill>
                <a:latin typeface="+mj-lt"/>
                <a:ea typeface="Segoe UI" pitchFamily="34" charset="0"/>
                <a:cs typeface="Segoe UI" pitchFamily="34" charset="0"/>
              </a:endParaRPr>
            </a:p>
          </p:txBody>
        </p:sp>
        <p:sp>
          <p:nvSpPr>
            <p:cNvPr id="31" name="Rectangle 30"/>
            <p:cNvSpPr/>
            <p:nvPr/>
          </p:nvSpPr>
          <p:spPr>
            <a:xfrm>
              <a:off x="6484238" y="3718714"/>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Kuchenka</a:t>
              </a:r>
              <a:endParaRPr lang="en-US" sz="1323" kern="0" dirty="0">
                <a:solidFill>
                  <a:prstClr val="white">
                    <a:alpha val="99000"/>
                  </a:prstClr>
                </a:solidFill>
                <a:latin typeface="+mj-lt"/>
                <a:ea typeface="Segoe UI" pitchFamily="34" charset="0"/>
                <a:cs typeface="Segoe UI" pitchFamily="34" charset="0"/>
              </a:endParaRPr>
            </a:p>
          </p:txBody>
        </p:sp>
        <p:sp>
          <p:nvSpPr>
            <p:cNvPr id="32" name="Rectangle 31"/>
            <p:cNvSpPr/>
            <p:nvPr/>
          </p:nvSpPr>
          <p:spPr>
            <a:xfrm>
              <a:off x="6484238" y="4628352"/>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Ciasto</a:t>
              </a:r>
              <a:endParaRPr lang="en-US" sz="1323" kern="0" dirty="0">
                <a:solidFill>
                  <a:prstClr val="white">
                    <a:alpha val="99000"/>
                  </a:prstClr>
                </a:solidFill>
                <a:latin typeface="+mj-lt"/>
                <a:ea typeface="Segoe UI" pitchFamily="34" charset="0"/>
                <a:cs typeface="Segoe UI" pitchFamily="34" charset="0"/>
              </a:endParaRPr>
            </a:p>
          </p:txBody>
        </p:sp>
        <p:sp>
          <p:nvSpPr>
            <p:cNvPr id="33" name="Rectangle 32"/>
            <p:cNvSpPr/>
            <p:nvPr/>
          </p:nvSpPr>
          <p:spPr>
            <a:xfrm>
              <a:off x="6484238" y="2354257"/>
              <a:ext cx="1638240"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Stół</a:t>
              </a:r>
              <a:endParaRPr lang="en-US" sz="1323" kern="0" dirty="0">
                <a:solidFill>
                  <a:prstClr val="white">
                    <a:alpha val="99000"/>
                  </a:prstClr>
                </a:solidFill>
                <a:latin typeface="+mj-lt"/>
                <a:ea typeface="Segoe UI" pitchFamily="34" charset="0"/>
                <a:cs typeface="Segoe UI" pitchFamily="34" charset="0"/>
              </a:endParaRPr>
            </a:p>
          </p:txBody>
        </p:sp>
        <p:sp>
          <p:nvSpPr>
            <p:cNvPr id="34" name="Rectangle 33"/>
            <p:cNvSpPr/>
            <p:nvPr/>
          </p:nvSpPr>
          <p:spPr>
            <a:xfrm>
              <a:off x="6484238" y="3263895"/>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Elektryczność</a:t>
              </a:r>
              <a:endParaRPr lang="en-US" sz="1323" kern="0" dirty="0">
                <a:solidFill>
                  <a:prstClr val="white">
                    <a:alpha val="99000"/>
                  </a:prstClr>
                </a:solidFill>
                <a:latin typeface="+mj-lt"/>
                <a:ea typeface="Segoe UI" pitchFamily="34" charset="0"/>
                <a:cs typeface="Segoe UI" pitchFamily="34" charset="0"/>
              </a:endParaRPr>
            </a:p>
          </p:txBody>
        </p:sp>
        <p:sp>
          <p:nvSpPr>
            <p:cNvPr id="35" name="Rectangle 34"/>
            <p:cNvSpPr/>
            <p:nvPr/>
          </p:nvSpPr>
          <p:spPr>
            <a:xfrm>
              <a:off x="6484238" y="2809076"/>
              <a:ext cx="1638240" cy="381000"/>
            </a:xfrm>
            <a:prstGeom prst="rect">
              <a:avLst/>
            </a:prstGeom>
            <a:solidFill>
              <a:srgbClr val="16A5D9"/>
            </a:solidFill>
            <a:ln w="9525" cap="flat" cmpd="sng" algn="ctr">
              <a:noFill/>
              <a:prstDash val="solid"/>
            </a:ln>
            <a:effectLst/>
          </p:spPr>
          <p:txBody>
            <a:bodyPr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Napoje</a:t>
              </a:r>
              <a:endParaRPr lang="en-US" sz="1323" kern="0" dirty="0">
                <a:solidFill>
                  <a:prstClr val="white">
                    <a:alpha val="99000"/>
                  </a:prstClr>
                </a:solidFill>
                <a:latin typeface="+mj-lt"/>
                <a:ea typeface="Segoe UI" pitchFamily="34" charset="0"/>
                <a:cs typeface="Segoe UI" pitchFamily="34" charset="0"/>
              </a:endParaRPr>
            </a:p>
          </p:txBody>
        </p:sp>
      </p:grpSp>
      <p:grpSp>
        <p:nvGrpSpPr>
          <p:cNvPr id="36" name="Group 35"/>
          <p:cNvGrpSpPr/>
          <p:nvPr/>
        </p:nvGrpSpPr>
        <p:grpSpPr>
          <a:xfrm>
            <a:off x="5868144" y="1668361"/>
            <a:ext cx="1490901" cy="3521278"/>
            <a:chOff x="8840159" y="1583373"/>
            <a:chExt cx="2028257" cy="4790431"/>
          </a:xfrm>
        </p:grpSpPr>
        <p:sp>
          <p:nvSpPr>
            <p:cNvPr id="37" name="Rectangle 36"/>
            <p:cNvSpPr/>
            <p:nvPr/>
          </p:nvSpPr>
          <p:spPr>
            <a:xfrm>
              <a:off x="8840159"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895704">
                <a:defRPr/>
              </a:pPr>
              <a:r>
                <a:rPr lang="en-US" sz="1470" dirty="0">
                  <a:solidFill>
                    <a:srgbClr val="3D3D3D">
                      <a:alpha val="99000"/>
                    </a:srgbClr>
                  </a:solidFill>
                  <a:latin typeface="+mj-lt"/>
                  <a:ea typeface="Kozuka Gothic Pro R" pitchFamily="34" charset="-128"/>
                </a:rPr>
                <a:t>Software</a:t>
              </a:r>
            </a:p>
            <a:p>
              <a:pPr algn="ctr" defTabSz="895777">
                <a:defRPr/>
              </a:pPr>
              <a:r>
                <a:rPr lang="en-US" sz="1176" dirty="0">
                  <a:solidFill>
                    <a:srgbClr val="3D3D3D">
                      <a:alpha val="99000"/>
                    </a:srgbClr>
                  </a:solidFill>
                  <a:latin typeface="+mj-lt"/>
                  <a:ea typeface="Kozuka Gothic Pro R" pitchFamily="34" charset="-128"/>
                </a:rPr>
                <a:t>(as a Service)</a:t>
              </a:r>
            </a:p>
          </p:txBody>
        </p:sp>
        <p:sp>
          <p:nvSpPr>
            <p:cNvPr id="38" name="Rectangle 37"/>
            <p:cNvSpPr/>
            <p:nvPr/>
          </p:nvSpPr>
          <p:spPr>
            <a:xfrm>
              <a:off x="9040806" y="5537987"/>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Dodatki</a:t>
              </a:r>
              <a:endParaRPr lang="en-US" sz="1323" kern="0" dirty="0">
                <a:solidFill>
                  <a:prstClr val="white">
                    <a:alpha val="99000"/>
                  </a:prstClr>
                </a:solidFill>
                <a:latin typeface="+mj-lt"/>
                <a:ea typeface="Segoe UI" pitchFamily="34" charset="0"/>
                <a:cs typeface="Segoe UI" pitchFamily="34" charset="0"/>
              </a:endParaRPr>
            </a:p>
          </p:txBody>
        </p:sp>
        <p:sp>
          <p:nvSpPr>
            <p:cNvPr id="39" name="Rectangle 38"/>
            <p:cNvSpPr/>
            <p:nvPr/>
          </p:nvSpPr>
          <p:spPr>
            <a:xfrm>
              <a:off x="9040806" y="5083168"/>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Sos</a:t>
              </a:r>
              <a:endParaRPr lang="en-US" sz="1323" kern="0" dirty="0">
                <a:solidFill>
                  <a:prstClr val="white">
                    <a:alpha val="99000"/>
                  </a:prstClr>
                </a:solidFill>
                <a:latin typeface="+mj-lt"/>
                <a:ea typeface="Segoe UI" pitchFamily="34" charset="0"/>
                <a:cs typeface="Segoe UI" pitchFamily="34" charset="0"/>
              </a:endParaRPr>
            </a:p>
          </p:txBody>
        </p:sp>
        <p:sp>
          <p:nvSpPr>
            <p:cNvPr id="40" name="Rectangle 39"/>
            <p:cNvSpPr/>
            <p:nvPr/>
          </p:nvSpPr>
          <p:spPr>
            <a:xfrm>
              <a:off x="9040806" y="5992804"/>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Ser</a:t>
              </a:r>
              <a:endParaRPr lang="en-US" sz="1323" kern="0" dirty="0">
                <a:solidFill>
                  <a:prstClr val="white">
                    <a:alpha val="99000"/>
                  </a:prstClr>
                </a:solidFill>
                <a:latin typeface="+mj-lt"/>
                <a:ea typeface="Segoe UI" pitchFamily="34" charset="0"/>
                <a:cs typeface="Segoe UI" pitchFamily="34" charset="0"/>
              </a:endParaRPr>
            </a:p>
          </p:txBody>
        </p:sp>
        <p:sp>
          <p:nvSpPr>
            <p:cNvPr id="41" name="Rectangle 40"/>
            <p:cNvSpPr/>
            <p:nvPr/>
          </p:nvSpPr>
          <p:spPr>
            <a:xfrm>
              <a:off x="9040806" y="4173530"/>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Ogień</a:t>
              </a:r>
              <a:endParaRPr lang="en-US" sz="1323" kern="0" dirty="0">
                <a:solidFill>
                  <a:prstClr val="white">
                    <a:alpha val="99000"/>
                  </a:prstClr>
                </a:solidFill>
                <a:latin typeface="+mj-lt"/>
                <a:ea typeface="Segoe UI" pitchFamily="34" charset="0"/>
                <a:cs typeface="Segoe UI" pitchFamily="34" charset="0"/>
              </a:endParaRPr>
            </a:p>
          </p:txBody>
        </p:sp>
        <p:sp>
          <p:nvSpPr>
            <p:cNvPr id="42" name="Rectangle 41"/>
            <p:cNvSpPr/>
            <p:nvPr/>
          </p:nvSpPr>
          <p:spPr>
            <a:xfrm>
              <a:off x="9040806" y="3718711"/>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Kuchenka</a:t>
              </a:r>
              <a:endParaRPr lang="en-US" sz="1323" kern="0" dirty="0">
                <a:solidFill>
                  <a:prstClr val="white">
                    <a:alpha val="99000"/>
                  </a:prstClr>
                </a:solidFill>
                <a:latin typeface="+mj-lt"/>
                <a:ea typeface="Segoe UI" pitchFamily="34" charset="0"/>
                <a:cs typeface="Segoe UI" pitchFamily="34" charset="0"/>
              </a:endParaRPr>
            </a:p>
          </p:txBody>
        </p:sp>
        <p:sp>
          <p:nvSpPr>
            <p:cNvPr id="43" name="Rectangle 42"/>
            <p:cNvSpPr/>
            <p:nvPr/>
          </p:nvSpPr>
          <p:spPr>
            <a:xfrm>
              <a:off x="9040806" y="4628349"/>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Ciasto</a:t>
              </a:r>
              <a:endParaRPr lang="en-US" sz="1323" kern="0" dirty="0">
                <a:solidFill>
                  <a:prstClr val="white">
                    <a:alpha val="99000"/>
                  </a:prstClr>
                </a:solidFill>
                <a:latin typeface="+mj-lt"/>
                <a:ea typeface="Segoe UI" pitchFamily="34" charset="0"/>
                <a:cs typeface="Segoe UI" pitchFamily="34" charset="0"/>
              </a:endParaRPr>
            </a:p>
          </p:txBody>
        </p:sp>
        <p:sp>
          <p:nvSpPr>
            <p:cNvPr id="44" name="Rectangle 43"/>
            <p:cNvSpPr/>
            <p:nvPr/>
          </p:nvSpPr>
          <p:spPr>
            <a:xfrm>
              <a:off x="9040806" y="2354254"/>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Stół</a:t>
              </a:r>
              <a:endParaRPr lang="en-US" sz="1323" kern="0" dirty="0">
                <a:solidFill>
                  <a:prstClr val="white">
                    <a:alpha val="99000"/>
                  </a:prstClr>
                </a:solidFill>
                <a:latin typeface="+mj-lt"/>
                <a:ea typeface="Segoe UI" pitchFamily="34" charset="0"/>
                <a:cs typeface="Segoe UI" pitchFamily="34" charset="0"/>
              </a:endParaRPr>
            </a:p>
          </p:txBody>
        </p:sp>
        <p:sp>
          <p:nvSpPr>
            <p:cNvPr id="45" name="Rectangle 44"/>
            <p:cNvSpPr/>
            <p:nvPr/>
          </p:nvSpPr>
          <p:spPr>
            <a:xfrm>
              <a:off x="9040806" y="3263892"/>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Elektryczność</a:t>
              </a:r>
              <a:endParaRPr lang="en-US" sz="1323" kern="0" dirty="0">
                <a:solidFill>
                  <a:prstClr val="white">
                    <a:alpha val="99000"/>
                  </a:prstClr>
                </a:solidFill>
                <a:latin typeface="+mj-lt"/>
                <a:ea typeface="Segoe UI" pitchFamily="34" charset="0"/>
                <a:cs typeface="Segoe UI" pitchFamily="34" charset="0"/>
              </a:endParaRPr>
            </a:p>
          </p:txBody>
        </p:sp>
        <p:sp>
          <p:nvSpPr>
            <p:cNvPr id="46" name="Rectangle 45"/>
            <p:cNvSpPr/>
            <p:nvPr/>
          </p:nvSpPr>
          <p:spPr>
            <a:xfrm>
              <a:off x="9040806" y="2809073"/>
              <a:ext cx="1638240" cy="38100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Napoje</a:t>
              </a:r>
              <a:endParaRPr lang="en-US" sz="1323" kern="0" dirty="0">
                <a:solidFill>
                  <a:prstClr val="white">
                    <a:alpha val="99000"/>
                  </a:prstClr>
                </a:solidFill>
                <a:latin typeface="+mj-lt"/>
                <a:ea typeface="Segoe UI" pitchFamily="34" charset="0"/>
                <a:cs typeface="Segoe UI" pitchFamily="34" charset="0"/>
              </a:endParaRPr>
            </a:p>
          </p:txBody>
        </p:sp>
      </p:grpSp>
      <p:sp>
        <p:nvSpPr>
          <p:cNvPr id="47" name="Rectangle 46"/>
          <p:cNvSpPr/>
          <p:nvPr/>
        </p:nvSpPr>
        <p:spPr>
          <a:xfrm>
            <a:off x="7650131" y="3513439"/>
            <a:ext cx="1204214" cy="280060"/>
          </a:xfrm>
          <a:prstGeom prst="rect">
            <a:avLst/>
          </a:prstGeom>
          <a:solidFill>
            <a:srgbClr val="16A5D9"/>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777">
              <a:defRPr/>
            </a:pPr>
            <a:r>
              <a:rPr lang="pl-PL" sz="1323" dirty="0">
                <a:solidFill>
                  <a:prstClr val="white">
                    <a:alpha val="99000"/>
                  </a:prstClr>
                </a:solidFill>
                <a:latin typeface="+mj-lt"/>
                <a:ea typeface="Segoe UI" pitchFamily="34" charset="0"/>
                <a:cs typeface="Segoe UI" pitchFamily="34" charset="0"/>
              </a:rPr>
              <a:t>Ciebie</a:t>
            </a:r>
            <a:endParaRPr lang="en-US" sz="1323" dirty="0">
              <a:solidFill>
                <a:prstClr val="white">
                  <a:alpha val="99000"/>
                </a:prstClr>
              </a:solidFill>
              <a:latin typeface="+mj-lt"/>
              <a:ea typeface="Segoe UI" pitchFamily="34" charset="0"/>
              <a:cs typeface="Segoe UI" pitchFamily="34" charset="0"/>
            </a:endParaRPr>
          </a:p>
        </p:txBody>
      </p:sp>
      <p:sp>
        <p:nvSpPr>
          <p:cNvPr id="48" name="Rectangle 47"/>
          <p:cNvSpPr/>
          <p:nvPr/>
        </p:nvSpPr>
        <p:spPr>
          <a:xfrm>
            <a:off x="7650133" y="3919527"/>
            <a:ext cx="1204213" cy="280060"/>
          </a:xfrm>
          <a:prstGeom prst="rect">
            <a:avLst/>
          </a:prstGeom>
          <a:solidFill>
            <a:srgbClr val="5AD12C"/>
          </a:solidFill>
          <a:ln w="9525" cap="flat" cmpd="sng" algn="ctr">
            <a:noFill/>
            <a:prstDash val="solid"/>
          </a:ln>
          <a:effectLst/>
        </p:spPr>
        <p:txBody>
          <a:bodyPr lIns="0" rIns="0" rtlCol="0" anchor="t" anchorCtr="0"/>
          <a:lstStyle/>
          <a:p>
            <a:pPr algn="ctr" defTabSz="895777">
              <a:defRPr/>
            </a:pPr>
            <a:r>
              <a:rPr lang="pl-PL" sz="1323" kern="0" dirty="0">
                <a:solidFill>
                  <a:prstClr val="white">
                    <a:alpha val="99000"/>
                  </a:prstClr>
                </a:solidFill>
                <a:latin typeface="+mj-lt"/>
                <a:ea typeface="Segoe UI" pitchFamily="34" charset="0"/>
                <a:cs typeface="Segoe UI" pitchFamily="34" charset="0"/>
              </a:rPr>
              <a:t>Kogoś</a:t>
            </a:r>
            <a:endParaRPr lang="en-US" sz="1323" kern="0" dirty="0">
              <a:solidFill>
                <a:prstClr val="white">
                  <a:alpha val="99000"/>
                </a:prstClr>
              </a:solidFill>
              <a:latin typeface="+mj-lt"/>
              <a:ea typeface="Segoe UI" pitchFamily="34" charset="0"/>
              <a:cs typeface="Segoe UI" pitchFamily="34" charset="0"/>
            </a:endParaRPr>
          </a:p>
        </p:txBody>
      </p:sp>
      <p:sp>
        <p:nvSpPr>
          <p:cNvPr id="49" name="TextBox 48"/>
          <p:cNvSpPr txBox="1"/>
          <p:nvPr/>
        </p:nvSpPr>
        <p:spPr>
          <a:xfrm>
            <a:off x="7542520" y="3151788"/>
            <a:ext cx="1601480" cy="226216"/>
          </a:xfrm>
          <a:prstGeom prst="rect">
            <a:avLst/>
          </a:prstGeom>
          <a:noFill/>
        </p:spPr>
        <p:txBody>
          <a:bodyPr wrap="square" lIns="0" tIns="0" rIns="0" bIns="0" rtlCol="0">
            <a:spAutoFit/>
          </a:bodyPr>
          <a:lstStyle/>
          <a:p>
            <a:pPr defTabSz="685612"/>
            <a:r>
              <a:rPr lang="pl-PL" sz="1470" spc="-52" dirty="0">
                <a:solidFill>
                  <a:srgbClr val="3D3D3D"/>
                </a:solidFill>
                <a:latin typeface="+mj-lt"/>
              </a:rPr>
              <a:t>Zarządzane przez</a:t>
            </a:r>
            <a:r>
              <a:rPr lang="en-US" sz="1470" spc="-52" dirty="0">
                <a:solidFill>
                  <a:srgbClr val="3D3D3D"/>
                </a:solidFill>
                <a:latin typeface="+mj-lt"/>
              </a:rPr>
              <a:t>:</a:t>
            </a:r>
          </a:p>
        </p:txBody>
      </p:sp>
      <p:sp>
        <p:nvSpPr>
          <p:cNvPr id="55" name="Title 54"/>
          <p:cNvSpPr>
            <a:spLocks noGrp="1"/>
          </p:cNvSpPr>
          <p:nvPr>
            <p:ph type="title"/>
          </p:nvPr>
        </p:nvSpPr>
        <p:spPr/>
        <p:txBody>
          <a:bodyPr/>
          <a:lstStyle/>
          <a:p>
            <a:r>
              <a:rPr lang="pl-PL" dirty="0"/>
              <a:t>Pizza as a Service </a:t>
            </a:r>
            <a:r>
              <a:rPr lang="pl-PL" dirty="0">
                <a:sym typeface="Wingdings" panose="05000000000000000000" pitchFamily="2" charset="2"/>
              </a:rPr>
              <a:t></a:t>
            </a:r>
            <a:endParaRPr lang="pl-PL" dirty="0"/>
          </a:p>
        </p:txBody>
      </p:sp>
      <p:sp>
        <p:nvSpPr>
          <p:cNvPr id="56" name="Rectangle 55"/>
          <p:cNvSpPr/>
          <p:nvPr/>
        </p:nvSpPr>
        <p:spPr bwMode="auto">
          <a:xfrm>
            <a:off x="2348514" y="2235008"/>
            <a:ext cx="1204214" cy="1617346"/>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0"/>
            <a:r>
              <a:rPr lang="pl-PL" sz="1500" dirty="0">
                <a:gradFill>
                  <a:gsLst>
                    <a:gs pos="0">
                      <a:srgbClr val="FFFFFF"/>
                    </a:gs>
                    <a:gs pos="100000">
                      <a:srgbClr val="FFFFFF"/>
                    </a:gs>
                  </a:gsLst>
                  <a:lin ang="5400000" scaled="0"/>
                </a:gradFill>
                <a:latin typeface="+mj-lt"/>
              </a:rPr>
              <a:t>Kup bazę, upiecz sam</a:t>
            </a:r>
          </a:p>
        </p:txBody>
      </p:sp>
      <p:sp>
        <p:nvSpPr>
          <p:cNvPr id="52" name="Rectangle 51"/>
          <p:cNvSpPr/>
          <p:nvPr/>
        </p:nvSpPr>
        <p:spPr bwMode="auto">
          <a:xfrm>
            <a:off x="4178397" y="2235009"/>
            <a:ext cx="1204214" cy="614381"/>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0"/>
            <a:r>
              <a:rPr lang="pl-PL" sz="1500" dirty="0">
                <a:gradFill>
                  <a:gsLst>
                    <a:gs pos="0">
                      <a:srgbClr val="FFFFFF"/>
                    </a:gs>
                    <a:gs pos="100000">
                      <a:srgbClr val="FFFFFF"/>
                    </a:gs>
                  </a:gsLst>
                  <a:lin ang="5400000" scaled="0"/>
                </a:gradFill>
                <a:latin typeface="+mj-lt"/>
              </a:rPr>
              <a:t>Dostawa</a:t>
            </a:r>
          </a:p>
        </p:txBody>
      </p:sp>
      <p:sp>
        <p:nvSpPr>
          <p:cNvPr id="54" name="Rectangle 53"/>
          <p:cNvSpPr/>
          <p:nvPr/>
        </p:nvSpPr>
        <p:spPr bwMode="auto">
          <a:xfrm>
            <a:off x="6015633" y="2235007"/>
            <a:ext cx="1204214" cy="614382"/>
          </a:xfrm>
          <a:prstGeom prst="rect">
            <a:avLst/>
          </a:prstGeom>
          <a:solidFill>
            <a:srgbClr val="C00000">
              <a:alpha val="61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0"/>
            <a:r>
              <a:rPr lang="pl-PL" sz="1500" dirty="0">
                <a:gradFill>
                  <a:gsLst>
                    <a:gs pos="0">
                      <a:srgbClr val="FFFFFF"/>
                    </a:gs>
                    <a:gs pos="100000">
                      <a:srgbClr val="FFFFFF"/>
                    </a:gs>
                  </a:gsLst>
                  <a:lin ang="5400000" scaled="0"/>
                </a:gradFill>
                <a:latin typeface="+mj-lt"/>
              </a:rPr>
              <a:t>Pizzeria</a:t>
            </a:r>
          </a:p>
        </p:txBody>
      </p:sp>
      <p:sp>
        <p:nvSpPr>
          <p:cNvPr id="53" name="Rectangle 52"/>
          <p:cNvSpPr/>
          <p:nvPr/>
        </p:nvSpPr>
        <p:spPr bwMode="auto">
          <a:xfrm>
            <a:off x="531941" y="2235008"/>
            <a:ext cx="1204214" cy="2954631"/>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30"/>
            <a:r>
              <a:rPr lang="pl-PL" sz="1500" dirty="0">
                <a:gradFill>
                  <a:gsLst>
                    <a:gs pos="0">
                      <a:srgbClr val="FFFFFF"/>
                    </a:gs>
                    <a:gs pos="100000">
                      <a:srgbClr val="FFFFFF"/>
                    </a:gs>
                  </a:gsLst>
                  <a:lin ang="5400000" scaled="0"/>
                </a:gradFill>
                <a:latin typeface="+mj-lt"/>
              </a:rPr>
              <a:t>Zrób</a:t>
            </a:r>
            <a:br>
              <a:rPr lang="pl-PL" sz="1500" dirty="0">
                <a:gradFill>
                  <a:gsLst>
                    <a:gs pos="0">
                      <a:srgbClr val="FFFFFF"/>
                    </a:gs>
                    <a:gs pos="100000">
                      <a:srgbClr val="FFFFFF"/>
                    </a:gs>
                  </a:gsLst>
                  <a:lin ang="5400000" scaled="0"/>
                </a:gradFill>
                <a:latin typeface="+mj-lt"/>
              </a:rPr>
            </a:br>
            <a:r>
              <a:rPr lang="pl-PL" sz="1500" dirty="0">
                <a:gradFill>
                  <a:gsLst>
                    <a:gs pos="0">
                      <a:srgbClr val="FFFFFF"/>
                    </a:gs>
                    <a:gs pos="100000">
                      <a:srgbClr val="FFFFFF"/>
                    </a:gs>
                  </a:gsLst>
                  <a:lin ang="5400000" scaled="0"/>
                </a:gradFill>
                <a:latin typeface="+mj-lt"/>
              </a:rPr>
              <a:t>wszystko</a:t>
            </a:r>
            <a:br>
              <a:rPr lang="pl-PL" sz="1500" dirty="0">
                <a:gradFill>
                  <a:gsLst>
                    <a:gs pos="0">
                      <a:srgbClr val="FFFFFF"/>
                    </a:gs>
                    <a:gs pos="100000">
                      <a:srgbClr val="FFFFFF"/>
                    </a:gs>
                  </a:gsLst>
                  <a:lin ang="5400000" scaled="0"/>
                </a:gradFill>
                <a:latin typeface="+mj-lt"/>
              </a:rPr>
            </a:br>
            <a:r>
              <a:rPr lang="pl-PL" sz="1500" dirty="0">
                <a:gradFill>
                  <a:gsLst>
                    <a:gs pos="0">
                      <a:srgbClr val="FFFFFF"/>
                    </a:gs>
                    <a:gs pos="100000">
                      <a:srgbClr val="FFFFFF"/>
                    </a:gs>
                  </a:gsLst>
                  <a:lin ang="5400000" scaled="0"/>
                </a:gradFill>
                <a:latin typeface="+mj-lt"/>
              </a:rPr>
              <a:t>sam</a:t>
            </a:r>
          </a:p>
        </p:txBody>
      </p:sp>
    </p:spTree>
    <p:extLst>
      <p:ext uri="{BB962C8B-B14F-4D97-AF65-F5344CB8AC3E}">
        <p14:creationId xmlns:p14="http://schemas.microsoft.com/office/powerpoint/2010/main" val="39244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2" grpId="0" animBg="1"/>
      <p:bldP spid="54" grpId="0" animBg="1"/>
      <p:bldP spid="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http://blogs.pitch.com/plog/yellow%20cab.jpg"/>
          <p:cNvPicPr>
            <a:picLocks noChangeAspect="1" noChangeArrowheads="1"/>
          </p:cNvPicPr>
          <p:nvPr/>
        </p:nvPicPr>
        <p:blipFill>
          <a:blip r:embed="rId3" cstate="print"/>
          <a:srcRect/>
          <a:stretch>
            <a:fillRect/>
          </a:stretch>
        </p:blipFill>
        <p:spPr bwMode="auto">
          <a:xfrm>
            <a:off x="1098869" y="1772816"/>
            <a:ext cx="6946261" cy="3672408"/>
          </a:xfrm>
          <a:prstGeom prst="rect">
            <a:avLst/>
          </a:prstGeom>
          <a:noFill/>
        </p:spPr>
      </p:pic>
      <p:sp>
        <p:nvSpPr>
          <p:cNvPr id="5" name="Title 4">
            <a:extLst>
              <a:ext uri="{FF2B5EF4-FFF2-40B4-BE49-F238E27FC236}">
                <a16:creationId xmlns:a16="http://schemas.microsoft.com/office/drawing/2014/main" id="{66048AEA-61AA-4E3C-953D-4AF25D31D86F}"/>
              </a:ext>
            </a:extLst>
          </p:cNvPr>
          <p:cNvSpPr>
            <a:spLocks noGrp="1"/>
          </p:cNvSpPr>
          <p:nvPr>
            <p:ph type="title"/>
          </p:nvPr>
        </p:nvSpPr>
        <p:spPr/>
        <p:txBody>
          <a:bodyPr/>
          <a:lstStyle/>
          <a:p>
            <a:r>
              <a:rPr lang="pl-PL" dirty="0"/>
              <a:t>Co wybrać?</a:t>
            </a:r>
            <a:endParaRPr lang="en-US" dirty="0"/>
          </a:p>
        </p:txBody>
      </p:sp>
    </p:spTree>
    <p:extLst>
      <p:ext uri="{BB962C8B-B14F-4D97-AF65-F5344CB8AC3E}">
        <p14:creationId xmlns:p14="http://schemas.microsoft.com/office/powerpoint/2010/main" val="1688058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Co wybrać?</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64299822"/>
              </p:ext>
            </p:extLst>
          </p:nvPr>
        </p:nvGraphicFramePr>
        <p:xfrm>
          <a:off x="179511" y="1554832"/>
          <a:ext cx="8568952" cy="3962400"/>
        </p:xfrm>
        <a:graphic>
          <a:graphicData uri="http://schemas.openxmlformats.org/drawingml/2006/table">
            <a:tbl>
              <a:tblPr firstRow="1" bandRow="1">
                <a:tableStyleId>{5C22544A-7EE6-4342-B048-85BDC9FD1C3A}</a:tableStyleId>
              </a:tblPr>
              <a:tblGrid>
                <a:gridCol w="2142238">
                  <a:extLst>
                    <a:ext uri="{9D8B030D-6E8A-4147-A177-3AD203B41FA5}">
                      <a16:colId xmlns:a16="http://schemas.microsoft.com/office/drawing/2014/main" val="20000"/>
                    </a:ext>
                  </a:extLst>
                </a:gridCol>
                <a:gridCol w="2142238">
                  <a:extLst>
                    <a:ext uri="{9D8B030D-6E8A-4147-A177-3AD203B41FA5}">
                      <a16:colId xmlns:a16="http://schemas.microsoft.com/office/drawing/2014/main" val="20001"/>
                    </a:ext>
                  </a:extLst>
                </a:gridCol>
                <a:gridCol w="2142238">
                  <a:extLst>
                    <a:ext uri="{9D8B030D-6E8A-4147-A177-3AD203B41FA5}">
                      <a16:colId xmlns:a16="http://schemas.microsoft.com/office/drawing/2014/main" val="20002"/>
                    </a:ext>
                  </a:extLst>
                </a:gridCol>
                <a:gridCol w="2142238">
                  <a:extLst>
                    <a:ext uri="{9D8B030D-6E8A-4147-A177-3AD203B41FA5}">
                      <a16:colId xmlns:a16="http://schemas.microsoft.com/office/drawing/2014/main" val="20003"/>
                    </a:ext>
                  </a:extLst>
                </a:gridCol>
              </a:tblGrid>
              <a:tr h="370840">
                <a:tc>
                  <a:txBody>
                    <a:bodyPr/>
                    <a:lstStyle/>
                    <a:p>
                      <a:pPr algn="ctr"/>
                      <a:endParaRPr lang="pl-PL" sz="3200" dirty="0">
                        <a:latin typeface="Segoe UI" pitchFamily="34" charset="0"/>
                        <a:ea typeface="Segoe UI" pitchFamily="34" charset="0"/>
                        <a:cs typeface="Segoe UI" pitchFamily="34" charset="0"/>
                      </a:endParaRPr>
                    </a:p>
                  </a:txBody>
                  <a:tcPr/>
                </a:tc>
                <a:tc>
                  <a:txBody>
                    <a:bodyPr/>
                    <a:lstStyle/>
                    <a:p>
                      <a:pPr algn="ctr"/>
                      <a:r>
                        <a:rPr lang="pl-PL" sz="3200" dirty="0"/>
                        <a:t>Nasze DC</a:t>
                      </a:r>
                      <a:endParaRPr lang="pl-PL" sz="3200" dirty="0">
                        <a:latin typeface="Segoe UI" pitchFamily="34" charset="0"/>
                        <a:ea typeface="Segoe UI" pitchFamily="34" charset="0"/>
                        <a:cs typeface="Segoe UI" pitchFamily="34" charset="0"/>
                      </a:endParaRPr>
                    </a:p>
                  </a:txBody>
                  <a:tcPr/>
                </a:tc>
                <a:tc>
                  <a:txBody>
                    <a:bodyPr/>
                    <a:lstStyle/>
                    <a:p>
                      <a:pPr algn="ctr"/>
                      <a:r>
                        <a:rPr lang="pl-PL" sz="3200" dirty="0"/>
                        <a:t>Hosting</a:t>
                      </a:r>
                      <a:endParaRPr lang="pl-PL" sz="3200" dirty="0">
                        <a:latin typeface="Segoe UI" pitchFamily="34" charset="0"/>
                        <a:ea typeface="Segoe UI" pitchFamily="34" charset="0"/>
                        <a:cs typeface="Segoe UI" pitchFamily="34" charset="0"/>
                      </a:endParaRPr>
                    </a:p>
                  </a:txBody>
                  <a:tcPr/>
                </a:tc>
                <a:tc>
                  <a:txBody>
                    <a:bodyPr/>
                    <a:lstStyle/>
                    <a:p>
                      <a:pPr algn="ctr"/>
                      <a:r>
                        <a:rPr lang="pl-PL" sz="3200" dirty="0"/>
                        <a:t>Chmura</a:t>
                      </a:r>
                      <a:endParaRPr lang="pl-PL" sz="3200" dirty="0">
                        <a:latin typeface="Segoe UI" pitchFamily="34" charset="0"/>
                        <a:ea typeface="Segoe UI" pitchFamily="34" charset="0"/>
                        <a:cs typeface="Segoe UI" pitchFamily="34" charset="0"/>
                      </a:endParaRPr>
                    </a:p>
                  </a:txBody>
                  <a:tcPr/>
                </a:tc>
                <a:extLst>
                  <a:ext uri="{0D108BD9-81ED-4DB2-BD59-A6C34878D82A}">
                    <a16:rowId xmlns:a16="http://schemas.microsoft.com/office/drawing/2014/main" val="10000"/>
                  </a:ext>
                </a:extLst>
              </a:tr>
              <a:tr h="370840">
                <a:tc>
                  <a:txBody>
                    <a:bodyPr/>
                    <a:lstStyle/>
                    <a:p>
                      <a:pPr algn="ctr"/>
                      <a:r>
                        <a:rPr lang="pl-PL" sz="2400" dirty="0"/>
                        <a:t>Serwery</a:t>
                      </a:r>
                      <a:endParaRPr lang="pl-PL" sz="2400" dirty="0">
                        <a:latin typeface="Segoe UI" pitchFamily="34" charset="0"/>
                        <a:ea typeface="Segoe UI" pitchFamily="34" charset="0"/>
                        <a:cs typeface="Segoe UI" pitchFamily="34" charset="0"/>
                      </a:endParaRPr>
                    </a:p>
                  </a:txBody>
                  <a:tcPr anchor="ctr"/>
                </a:tc>
                <a:tc>
                  <a:txBody>
                    <a:bodyPr/>
                    <a:lstStyle/>
                    <a:p>
                      <a:pPr algn="ctr"/>
                      <a:r>
                        <a:rPr lang="pl-PL" sz="2400" dirty="0"/>
                        <a:t>Własne</a:t>
                      </a:r>
                      <a:endParaRPr lang="pl-PL" sz="2400" dirty="0">
                        <a:latin typeface="Segoe UI" pitchFamily="34" charset="0"/>
                        <a:ea typeface="Segoe UI" pitchFamily="34" charset="0"/>
                        <a:cs typeface="Segoe UI" pitchFamily="34" charset="0"/>
                      </a:endParaRPr>
                    </a:p>
                  </a:txBody>
                  <a:tcPr/>
                </a:tc>
                <a:tc>
                  <a:txBody>
                    <a:bodyPr/>
                    <a:lstStyle/>
                    <a:p>
                      <a:pPr algn="ctr"/>
                      <a:r>
                        <a:rPr lang="pl-PL" sz="2400" dirty="0"/>
                        <a:t>Wynajęte</a:t>
                      </a:r>
                      <a:endParaRPr lang="pl-PL" sz="2400" dirty="0">
                        <a:latin typeface="Segoe UI" pitchFamily="34" charset="0"/>
                        <a:ea typeface="Segoe UI" pitchFamily="34" charset="0"/>
                        <a:cs typeface="Segoe UI" pitchFamily="34" charset="0"/>
                      </a:endParaRPr>
                    </a:p>
                  </a:txBody>
                  <a:tcPr/>
                </a:tc>
                <a:tc>
                  <a:txBody>
                    <a:bodyPr/>
                    <a:lstStyle/>
                    <a:p>
                      <a:pPr algn="ctr"/>
                      <a:r>
                        <a:rPr lang="pl-PL" sz="2400" dirty="0"/>
                        <a:t>Wynajęte</a:t>
                      </a:r>
                      <a:endParaRPr lang="pl-PL" sz="2400" dirty="0">
                        <a:latin typeface="Segoe UI" pitchFamily="34" charset="0"/>
                        <a:ea typeface="Segoe UI" pitchFamily="34" charset="0"/>
                        <a:cs typeface="Segoe UI" pitchFamily="34" charset="0"/>
                      </a:endParaRPr>
                    </a:p>
                  </a:txBody>
                  <a:tcPr/>
                </a:tc>
                <a:extLst>
                  <a:ext uri="{0D108BD9-81ED-4DB2-BD59-A6C34878D82A}">
                    <a16:rowId xmlns:a16="http://schemas.microsoft.com/office/drawing/2014/main" val="10001"/>
                  </a:ext>
                </a:extLst>
              </a:tr>
              <a:tr h="370840">
                <a:tc>
                  <a:txBody>
                    <a:bodyPr/>
                    <a:lstStyle/>
                    <a:p>
                      <a:pPr algn="ctr"/>
                      <a:r>
                        <a:rPr lang="pl-PL" sz="2400" dirty="0"/>
                        <a:t>Kontrola</a:t>
                      </a:r>
                      <a:endParaRPr lang="pl-PL" sz="2400" dirty="0">
                        <a:latin typeface="Segoe UI" pitchFamily="34" charset="0"/>
                        <a:ea typeface="Segoe UI" pitchFamily="34" charset="0"/>
                        <a:cs typeface="Segoe UI" pitchFamily="34" charset="0"/>
                      </a:endParaRPr>
                    </a:p>
                  </a:txBody>
                  <a:tcPr anchor="ctr"/>
                </a:tc>
                <a:tc>
                  <a:txBody>
                    <a:bodyPr/>
                    <a:lstStyle/>
                    <a:p>
                      <a:pPr algn="ctr"/>
                      <a:r>
                        <a:rPr lang="pl-PL" sz="2400" dirty="0"/>
                        <a:t>Duża</a:t>
                      </a:r>
                      <a:endParaRPr lang="pl-PL" sz="2400" dirty="0">
                        <a:latin typeface="Segoe UI" pitchFamily="34" charset="0"/>
                        <a:ea typeface="Segoe UI" pitchFamily="34" charset="0"/>
                        <a:cs typeface="Segoe UI" pitchFamily="34" charset="0"/>
                      </a:endParaRPr>
                    </a:p>
                  </a:txBody>
                  <a:tcPr/>
                </a:tc>
                <a:tc>
                  <a:txBody>
                    <a:bodyPr/>
                    <a:lstStyle/>
                    <a:p>
                      <a:pPr algn="ctr"/>
                      <a:r>
                        <a:rPr lang="pl-PL" sz="2400" dirty="0"/>
                        <a:t>Średnia</a:t>
                      </a:r>
                      <a:endParaRPr lang="pl-PL" sz="2400" dirty="0">
                        <a:latin typeface="Segoe UI" pitchFamily="34" charset="0"/>
                        <a:ea typeface="Segoe UI" pitchFamily="34" charset="0"/>
                        <a:cs typeface="Segoe UI" pitchFamily="34" charset="0"/>
                      </a:endParaRPr>
                    </a:p>
                  </a:txBody>
                  <a:tcPr/>
                </a:tc>
                <a:tc>
                  <a:txBody>
                    <a:bodyPr/>
                    <a:lstStyle/>
                    <a:p>
                      <a:pPr algn="ctr"/>
                      <a:r>
                        <a:rPr lang="pl-PL" sz="2400" dirty="0"/>
                        <a:t>Mała</a:t>
                      </a:r>
                      <a:endParaRPr lang="pl-PL" sz="2400" dirty="0">
                        <a:latin typeface="Segoe UI" pitchFamily="34" charset="0"/>
                        <a:ea typeface="Segoe UI" pitchFamily="34" charset="0"/>
                        <a:cs typeface="Segoe UI" pitchFamily="34" charset="0"/>
                      </a:endParaRPr>
                    </a:p>
                  </a:txBody>
                  <a:tcPr/>
                </a:tc>
                <a:extLst>
                  <a:ext uri="{0D108BD9-81ED-4DB2-BD59-A6C34878D82A}">
                    <a16:rowId xmlns:a16="http://schemas.microsoft.com/office/drawing/2014/main" val="10002"/>
                  </a:ext>
                </a:extLst>
              </a:tr>
              <a:tr h="370840">
                <a:tc>
                  <a:txBody>
                    <a:bodyPr/>
                    <a:lstStyle/>
                    <a:p>
                      <a:pPr algn="ctr"/>
                      <a:r>
                        <a:rPr lang="pl-PL" sz="1800" dirty="0"/>
                        <a:t>Odpowiedzialność</a:t>
                      </a:r>
                      <a:endParaRPr lang="pl-PL" sz="1800" dirty="0">
                        <a:latin typeface="Segoe UI" pitchFamily="34" charset="0"/>
                        <a:ea typeface="Segoe UI" pitchFamily="34" charset="0"/>
                        <a:cs typeface="Segoe UI" pitchFamily="34" charset="0"/>
                      </a:endParaRPr>
                    </a:p>
                  </a:txBody>
                  <a:tcPr anchor="ctr"/>
                </a:tc>
                <a:tc>
                  <a:txBody>
                    <a:bodyPr/>
                    <a:lstStyle/>
                    <a:p>
                      <a:pPr algn="ctr"/>
                      <a:r>
                        <a:rPr lang="pl-PL" sz="2400" dirty="0"/>
                        <a:t>Pełna</a:t>
                      </a:r>
                      <a:endParaRPr lang="pl-PL" sz="2400" dirty="0">
                        <a:latin typeface="Segoe UI" pitchFamily="34" charset="0"/>
                        <a:ea typeface="Segoe UI" pitchFamily="34" charset="0"/>
                        <a:cs typeface="Segoe UI" pitchFamily="34" charset="0"/>
                      </a:endParaRPr>
                    </a:p>
                  </a:txBody>
                  <a:tcPr/>
                </a:tc>
                <a:tc>
                  <a:txBody>
                    <a:bodyPr/>
                    <a:lstStyle/>
                    <a:p>
                      <a:pPr algn="ctr"/>
                      <a:r>
                        <a:rPr lang="pl-PL" sz="2400" dirty="0"/>
                        <a:t>Częściowa</a:t>
                      </a:r>
                      <a:endParaRPr lang="pl-PL" sz="2400" dirty="0">
                        <a:latin typeface="Segoe UI" pitchFamily="34" charset="0"/>
                        <a:ea typeface="Segoe UI" pitchFamily="34" charset="0"/>
                        <a:cs typeface="Segoe UI" pitchFamily="34" charset="0"/>
                      </a:endParaRPr>
                    </a:p>
                  </a:txBody>
                  <a:tcPr/>
                </a:tc>
                <a:tc>
                  <a:txBody>
                    <a:bodyPr/>
                    <a:lstStyle/>
                    <a:p>
                      <a:pPr algn="ctr"/>
                      <a:r>
                        <a:rPr lang="pl-PL" sz="2400" dirty="0"/>
                        <a:t>Mała</a:t>
                      </a:r>
                      <a:endParaRPr lang="pl-PL" sz="2400" dirty="0">
                        <a:latin typeface="Segoe UI" pitchFamily="34" charset="0"/>
                        <a:ea typeface="Segoe UI" pitchFamily="34" charset="0"/>
                        <a:cs typeface="Segoe UI" pitchFamily="34" charset="0"/>
                      </a:endParaRPr>
                    </a:p>
                  </a:txBody>
                  <a:tcPr/>
                </a:tc>
                <a:extLst>
                  <a:ext uri="{0D108BD9-81ED-4DB2-BD59-A6C34878D82A}">
                    <a16:rowId xmlns:a16="http://schemas.microsoft.com/office/drawing/2014/main" val="10003"/>
                  </a:ext>
                </a:extLst>
              </a:tr>
              <a:tr h="370840">
                <a:tc>
                  <a:txBody>
                    <a:bodyPr/>
                    <a:lstStyle/>
                    <a:p>
                      <a:pPr algn="ctr"/>
                      <a:r>
                        <a:rPr lang="pl-PL" sz="2400" dirty="0"/>
                        <a:t>Inwestycja</a:t>
                      </a:r>
                      <a:endParaRPr lang="pl-PL" sz="2400" dirty="0">
                        <a:latin typeface="Segoe UI" pitchFamily="34" charset="0"/>
                        <a:ea typeface="Segoe UI" pitchFamily="34" charset="0"/>
                        <a:cs typeface="Segoe UI" pitchFamily="34" charset="0"/>
                      </a:endParaRPr>
                    </a:p>
                  </a:txBody>
                  <a:tcPr anchor="ctr"/>
                </a:tc>
                <a:tc>
                  <a:txBody>
                    <a:bodyPr/>
                    <a:lstStyle/>
                    <a:p>
                      <a:pPr algn="ctr"/>
                      <a:r>
                        <a:rPr lang="pl-PL" sz="2400" dirty="0"/>
                        <a:t>Duża</a:t>
                      </a:r>
                      <a:endParaRPr lang="pl-PL" sz="2400" dirty="0">
                        <a:latin typeface="Segoe UI" pitchFamily="34" charset="0"/>
                        <a:ea typeface="Segoe UI" pitchFamily="34" charset="0"/>
                        <a:cs typeface="Segoe UI" pitchFamily="34" charset="0"/>
                      </a:endParaRPr>
                    </a:p>
                  </a:txBody>
                  <a:tcPr/>
                </a:tc>
                <a:tc>
                  <a:txBody>
                    <a:bodyPr/>
                    <a:lstStyle/>
                    <a:p>
                      <a:pPr algn="ctr"/>
                      <a:r>
                        <a:rPr lang="pl-PL" sz="2400" dirty="0"/>
                        <a:t>Średnia</a:t>
                      </a:r>
                      <a:endParaRPr lang="pl-PL" sz="2400" dirty="0">
                        <a:latin typeface="Segoe UI" pitchFamily="34" charset="0"/>
                        <a:ea typeface="Segoe UI" pitchFamily="34" charset="0"/>
                        <a:cs typeface="Segoe UI" pitchFamily="34" charset="0"/>
                      </a:endParaRPr>
                    </a:p>
                  </a:txBody>
                  <a:tcPr/>
                </a:tc>
                <a:tc>
                  <a:txBody>
                    <a:bodyPr/>
                    <a:lstStyle/>
                    <a:p>
                      <a:pPr algn="ctr"/>
                      <a:r>
                        <a:rPr lang="pl-PL" sz="2400" dirty="0"/>
                        <a:t>Mała</a:t>
                      </a:r>
                      <a:endParaRPr lang="pl-PL" sz="2400" dirty="0">
                        <a:latin typeface="Segoe UI" pitchFamily="34" charset="0"/>
                        <a:ea typeface="Segoe UI" pitchFamily="34" charset="0"/>
                        <a:cs typeface="Segoe UI" pitchFamily="34" charset="0"/>
                      </a:endParaRPr>
                    </a:p>
                  </a:txBody>
                  <a:tcPr/>
                </a:tc>
                <a:extLst>
                  <a:ext uri="{0D108BD9-81ED-4DB2-BD59-A6C34878D82A}">
                    <a16:rowId xmlns:a16="http://schemas.microsoft.com/office/drawing/2014/main" val="10004"/>
                  </a:ext>
                </a:extLst>
              </a:tr>
              <a:tr h="370840">
                <a:tc>
                  <a:txBody>
                    <a:bodyPr/>
                    <a:lstStyle/>
                    <a:p>
                      <a:pPr algn="ctr"/>
                      <a:r>
                        <a:rPr lang="pl-PL" sz="2400" dirty="0"/>
                        <a:t>Płacimy</a:t>
                      </a:r>
                      <a:endParaRPr lang="pl-PL" sz="2400" dirty="0">
                        <a:latin typeface="Segoe UI" pitchFamily="34" charset="0"/>
                        <a:ea typeface="Segoe UI" pitchFamily="34" charset="0"/>
                        <a:cs typeface="Segoe UI" pitchFamily="34" charset="0"/>
                      </a:endParaRPr>
                    </a:p>
                  </a:txBody>
                  <a:tcPr/>
                </a:tc>
                <a:tc>
                  <a:txBody>
                    <a:bodyPr/>
                    <a:lstStyle/>
                    <a:p>
                      <a:pPr algn="ctr"/>
                      <a:r>
                        <a:rPr lang="pl-PL" sz="2400" dirty="0"/>
                        <a:t>Za serwery</a:t>
                      </a:r>
                    </a:p>
                    <a:p>
                      <a:pPr algn="ctr"/>
                      <a:r>
                        <a:rPr lang="pl-PL" sz="2400" dirty="0"/>
                        <a:t>Za licencje</a:t>
                      </a:r>
                    </a:p>
                    <a:p>
                      <a:pPr algn="ctr"/>
                      <a:r>
                        <a:rPr lang="pl-PL" sz="2400" dirty="0"/>
                        <a:t>Za prąd</a:t>
                      </a:r>
                    </a:p>
                    <a:p>
                      <a:pPr algn="ctr"/>
                      <a:r>
                        <a:rPr lang="pl-PL" sz="2400" dirty="0"/>
                        <a:t>Za inne</a:t>
                      </a:r>
                      <a:endParaRPr lang="pl-PL" sz="2400" dirty="0">
                        <a:latin typeface="Segoe UI" pitchFamily="34" charset="0"/>
                        <a:ea typeface="Segoe UI" pitchFamily="34" charset="0"/>
                        <a:cs typeface="Segoe UI" pitchFamily="34" charset="0"/>
                      </a:endParaRPr>
                    </a:p>
                  </a:txBody>
                  <a:tcPr/>
                </a:tc>
                <a:tc>
                  <a:txBody>
                    <a:bodyPr/>
                    <a:lstStyle/>
                    <a:p>
                      <a:pPr algn="ctr"/>
                      <a:r>
                        <a:rPr lang="pl-PL" sz="2400" dirty="0"/>
                        <a:t>Za wynajem</a:t>
                      </a:r>
                    </a:p>
                    <a:p>
                      <a:pPr algn="ctr"/>
                      <a:r>
                        <a:rPr lang="pl-PL" sz="2400" dirty="0"/>
                        <a:t>Za zmiany</a:t>
                      </a:r>
                      <a:endParaRPr lang="pl-PL" sz="2400" dirty="0">
                        <a:latin typeface="Segoe UI" pitchFamily="34" charset="0"/>
                        <a:ea typeface="Segoe UI" pitchFamily="34" charset="0"/>
                        <a:cs typeface="Segoe UI" pitchFamily="34" charset="0"/>
                      </a:endParaRPr>
                    </a:p>
                  </a:txBody>
                  <a:tcPr/>
                </a:tc>
                <a:tc>
                  <a:txBody>
                    <a:bodyPr/>
                    <a:lstStyle/>
                    <a:p>
                      <a:pPr algn="ctr"/>
                      <a:r>
                        <a:rPr lang="pl-PL" sz="2400" dirty="0"/>
                        <a:t>Za zużycie</a:t>
                      </a:r>
                      <a:endParaRPr lang="pl-PL" sz="2400" dirty="0">
                        <a:latin typeface="Segoe UI" pitchFamily="34" charset="0"/>
                        <a:ea typeface="Segoe UI" pitchFamily="34" charset="0"/>
                        <a:cs typeface="Segoe UI" pitchFamily="34"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92246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A045-A134-48B4-BE96-B02D17685C7D}"/>
              </a:ext>
            </a:extLst>
          </p:cNvPr>
          <p:cNvSpPr>
            <a:spLocks noGrp="1"/>
          </p:cNvSpPr>
          <p:nvPr>
            <p:ph type="title"/>
          </p:nvPr>
        </p:nvSpPr>
        <p:spPr/>
        <p:txBody>
          <a:bodyPr/>
          <a:lstStyle/>
          <a:p>
            <a:r>
              <a:rPr lang="pl-PL" dirty="0"/>
              <a:t>Chmura hybrydowa</a:t>
            </a:r>
            <a:endParaRPr lang="en-US" dirty="0"/>
          </a:p>
        </p:txBody>
      </p:sp>
      <p:sp>
        <p:nvSpPr>
          <p:cNvPr id="3" name="Content Placeholder 2">
            <a:extLst>
              <a:ext uri="{FF2B5EF4-FFF2-40B4-BE49-F238E27FC236}">
                <a16:creationId xmlns:a16="http://schemas.microsoft.com/office/drawing/2014/main" id="{72A477CC-6902-4911-9383-A42D8D748D88}"/>
              </a:ext>
            </a:extLst>
          </p:cNvPr>
          <p:cNvSpPr>
            <a:spLocks noGrp="1"/>
          </p:cNvSpPr>
          <p:nvPr>
            <p:ph idx="1"/>
          </p:nvPr>
        </p:nvSpPr>
        <p:spPr/>
        <p:txBody>
          <a:bodyPr/>
          <a:lstStyle/>
          <a:p>
            <a:r>
              <a:rPr lang="pl-PL" dirty="0"/>
              <a:t>Biznes rośnie szybko i nie dostarczamy sprzętu na czas</a:t>
            </a:r>
          </a:p>
          <a:p>
            <a:pPr lvl="1"/>
            <a:r>
              <a:rPr lang="pl-PL" dirty="0"/>
              <a:t>Większa moc potrzebna? </a:t>
            </a:r>
            <a:r>
              <a:rPr lang="pl-PL" dirty="0">
                <a:sym typeface="Wingdings" panose="05000000000000000000" pitchFamily="2" charset="2"/>
              </a:rPr>
              <a:t> z</a:t>
            </a:r>
            <a:r>
              <a:rPr lang="pl-PL" dirty="0"/>
              <a:t> chmury</a:t>
            </a:r>
          </a:p>
          <a:p>
            <a:r>
              <a:rPr lang="pl-PL" dirty="0"/>
              <a:t>Klienci w innych częściach świata</a:t>
            </a:r>
          </a:p>
          <a:p>
            <a:pPr lvl="1"/>
            <a:r>
              <a:rPr lang="pl-PL" dirty="0"/>
              <a:t>Przekierowanie ich ruchu do chmury</a:t>
            </a:r>
          </a:p>
          <a:p>
            <a:r>
              <a:rPr lang="pl-PL" dirty="0"/>
              <a:t>Długi czas przygotowań do </a:t>
            </a:r>
            <a:r>
              <a:rPr lang="pl-PL" dirty="0" err="1"/>
              <a:t>Dev</a:t>
            </a:r>
            <a:r>
              <a:rPr lang="pl-PL" dirty="0"/>
              <a:t>/Test</a:t>
            </a:r>
          </a:p>
          <a:p>
            <a:r>
              <a:rPr lang="pl-PL" dirty="0"/>
              <a:t>Aplikacja chmurowe, ale dane uwiązane</a:t>
            </a:r>
          </a:p>
          <a:p>
            <a:r>
              <a:rPr lang="pl-PL" dirty="0" err="1"/>
              <a:t>Disaster</a:t>
            </a:r>
            <a:r>
              <a:rPr lang="pl-PL" dirty="0"/>
              <a:t> </a:t>
            </a:r>
            <a:r>
              <a:rPr lang="pl-PL" dirty="0" err="1"/>
              <a:t>Recovery</a:t>
            </a:r>
            <a:r>
              <a:rPr lang="pl-PL" dirty="0"/>
              <a:t> w chmurze</a:t>
            </a:r>
          </a:p>
          <a:p>
            <a:r>
              <a:rPr lang="pl-PL" dirty="0"/>
              <a:t>Mało miejsca w DC </a:t>
            </a:r>
            <a:r>
              <a:rPr lang="pl-PL" dirty="0">
                <a:sym typeface="Wingdings" panose="05000000000000000000" pitchFamily="2" charset="2"/>
              </a:rPr>
              <a:t> </a:t>
            </a:r>
            <a:r>
              <a:rPr lang="pl-PL" dirty="0" err="1">
                <a:sym typeface="Wingdings" panose="05000000000000000000" pitchFamily="2" charset="2"/>
              </a:rPr>
              <a:t>Azure</a:t>
            </a:r>
            <a:r>
              <a:rPr lang="pl-PL" dirty="0">
                <a:sym typeface="Wingdings" panose="05000000000000000000" pitchFamily="2" charset="2"/>
              </a:rPr>
              <a:t> Storage</a:t>
            </a:r>
            <a:endParaRPr lang="en-US" dirty="0"/>
          </a:p>
        </p:txBody>
      </p:sp>
    </p:spTree>
    <p:extLst>
      <p:ext uri="{BB962C8B-B14F-4D97-AF65-F5344CB8AC3E}">
        <p14:creationId xmlns:p14="http://schemas.microsoft.com/office/powerpoint/2010/main" val="6057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C:\Users\gianpc\AppData\Local\Microsoft\Windows\Temporary Internet Files\Content.IE5\S4RHOBJS\MPj04019060000[1].jpg"/>
          <p:cNvPicPr>
            <a:picLocks noChangeAspect="1" noChangeArrowheads="1"/>
          </p:cNvPicPr>
          <p:nvPr/>
        </p:nvPicPr>
        <p:blipFill>
          <a:blip r:embed="rId2" cstate="print">
            <a:clrChange>
              <a:clrFrom>
                <a:srgbClr val="FFFFFF"/>
              </a:clrFrom>
              <a:clrTo>
                <a:srgbClr val="FFFFFF">
                  <a:alpha val="0"/>
                </a:srgbClr>
              </a:clrTo>
            </a:clrChange>
          </a:blip>
          <a:stretch>
            <a:fillRect/>
          </a:stretch>
        </p:blipFill>
        <p:spPr bwMode="auto">
          <a:xfrm>
            <a:off x="1142976" y="1340768"/>
            <a:ext cx="6786610" cy="4524408"/>
          </a:xfrm>
          <a:prstGeom prst="rect">
            <a:avLst/>
          </a:prstGeom>
          <a:noFill/>
          <a:ln>
            <a:noFill/>
          </a:ln>
        </p:spPr>
      </p:pic>
      <p:sp>
        <p:nvSpPr>
          <p:cNvPr id="2" name="Title 1"/>
          <p:cNvSpPr>
            <a:spLocks noGrp="1"/>
          </p:cNvSpPr>
          <p:nvPr>
            <p:ph type="title"/>
          </p:nvPr>
        </p:nvSpPr>
        <p:spPr/>
        <p:txBody>
          <a:bodyPr/>
          <a:lstStyle/>
          <a:p>
            <a:r>
              <a:rPr lang="pl-PL" dirty="0"/>
              <a:t>Hybryda też da radę!</a:t>
            </a:r>
          </a:p>
        </p:txBody>
      </p:sp>
      <p:pic>
        <p:nvPicPr>
          <p:cNvPr id="4" name="Picture 11" descr="C:\Users\gianpc\AppData\Local\Microsoft\Windows\Temporary Internet Files\Content.IE5\JIKXQZTX\MPj04387190000[1].jpg"/>
          <p:cNvPicPr>
            <a:picLocks noChangeAspect="1" noChangeArrowheads="1"/>
          </p:cNvPicPr>
          <p:nvPr/>
        </p:nvPicPr>
        <p:blipFill>
          <a:blip r:embed="rId3" cstate="print">
            <a:clrChange>
              <a:clrFrom>
                <a:srgbClr val="FFFFFF"/>
              </a:clrFrom>
              <a:clrTo>
                <a:srgbClr val="FFFFFF">
                  <a:alpha val="0"/>
                </a:srgbClr>
              </a:clrTo>
            </a:clrChange>
          </a:blip>
          <a:stretch>
            <a:fillRect/>
          </a:stretch>
        </p:blipFill>
        <p:spPr bwMode="auto">
          <a:xfrm rot="179704" flipH="1">
            <a:off x="5534133" y="2955692"/>
            <a:ext cx="1314414" cy="1314414"/>
          </a:xfrm>
          <a:prstGeom prst="rect">
            <a:avLst/>
          </a:prstGeom>
          <a:noFill/>
          <a:ln>
            <a:noFill/>
          </a:ln>
        </p:spPr>
      </p:pic>
    </p:spTree>
    <p:extLst>
      <p:ext uri="{BB962C8B-B14F-4D97-AF65-F5344CB8AC3E}">
        <p14:creationId xmlns:p14="http://schemas.microsoft.com/office/powerpoint/2010/main" val="4097664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C06F-F0EF-4ED8-9C41-FA96D578E230}"/>
              </a:ext>
            </a:extLst>
          </p:cNvPr>
          <p:cNvSpPr>
            <a:spLocks noGrp="1"/>
          </p:cNvSpPr>
          <p:nvPr>
            <p:ph type="title"/>
          </p:nvPr>
        </p:nvSpPr>
        <p:spPr/>
        <p:txBody>
          <a:bodyPr/>
          <a:lstStyle/>
          <a:p>
            <a:r>
              <a:rPr lang="pl-PL" dirty="0"/>
              <a:t>Plan</a:t>
            </a:r>
            <a:endParaRPr lang="en-US" dirty="0"/>
          </a:p>
        </p:txBody>
      </p:sp>
      <p:sp>
        <p:nvSpPr>
          <p:cNvPr id="3" name="Content Placeholder 2">
            <a:extLst>
              <a:ext uri="{FF2B5EF4-FFF2-40B4-BE49-F238E27FC236}">
                <a16:creationId xmlns:a16="http://schemas.microsoft.com/office/drawing/2014/main" id="{C84C4EA6-5DE7-4F5C-8656-E248228263BB}"/>
              </a:ext>
            </a:extLst>
          </p:cNvPr>
          <p:cNvSpPr>
            <a:spLocks noGrp="1"/>
          </p:cNvSpPr>
          <p:nvPr>
            <p:ph idx="1"/>
          </p:nvPr>
        </p:nvSpPr>
        <p:spPr/>
        <p:txBody>
          <a:bodyPr/>
          <a:lstStyle/>
          <a:p>
            <a:pPr marL="0" indent="0">
              <a:buNone/>
            </a:pPr>
            <a:r>
              <a:rPr lang="pl-PL" sz="2400" dirty="0">
                <a:solidFill>
                  <a:schemeClr val="bg1">
                    <a:lumMod val="75000"/>
                  </a:schemeClr>
                </a:solidFill>
              </a:rPr>
              <a:t>Część 1, 8:30-9:30 (potem 10 min. przerwy)</a:t>
            </a:r>
          </a:p>
          <a:p>
            <a:r>
              <a:rPr lang="pl-PL" sz="2400" dirty="0">
                <a:solidFill>
                  <a:schemeClr val="bg1">
                    <a:lumMod val="75000"/>
                  </a:schemeClr>
                </a:solidFill>
              </a:rPr>
              <a:t>Czym jest chmura [30 min]</a:t>
            </a:r>
          </a:p>
          <a:p>
            <a:r>
              <a:rPr lang="pl-PL" sz="2400" dirty="0">
                <a:solidFill>
                  <a:schemeClr val="bg1">
                    <a:lumMod val="75000"/>
                  </a:schemeClr>
                </a:solidFill>
              </a:rPr>
              <a:t>Rodzaje chmur [30 min]</a:t>
            </a:r>
          </a:p>
          <a:p>
            <a:pPr marL="0" indent="0">
              <a:buNone/>
            </a:pPr>
            <a:r>
              <a:rPr lang="pl-PL" sz="2400" dirty="0">
                <a:solidFill>
                  <a:schemeClr val="accent2"/>
                </a:solidFill>
              </a:rPr>
              <a:t>Część 2, </a:t>
            </a:r>
            <a:r>
              <a:rPr lang="pl-PL" sz="2400" dirty="0">
                <a:solidFill>
                  <a:schemeClr val="accent6"/>
                </a:solidFill>
                <a:highlight>
                  <a:srgbClr val="FFFF00"/>
                </a:highlight>
              </a:rPr>
              <a:t>9:40</a:t>
            </a:r>
            <a:r>
              <a:rPr lang="pl-PL" sz="2400" dirty="0">
                <a:solidFill>
                  <a:schemeClr val="accent6"/>
                </a:solidFill>
              </a:rPr>
              <a:t>-11:40 (potem 30 min. przerwy)</a:t>
            </a:r>
            <a:endParaRPr lang="pl-PL" sz="2400" dirty="0">
              <a:solidFill>
                <a:schemeClr val="accent2"/>
              </a:solidFill>
            </a:endParaRPr>
          </a:p>
          <a:p>
            <a:r>
              <a:rPr lang="pl-PL" sz="2400" dirty="0"/>
              <a:t>Chmura Microsoft </a:t>
            </a:r>
            <a:r>
              <a:rPr lang="pl-PL" sz="2400" dirty="0">
                <a:solidFill>
                  <a:schemeClr val="accent2"/>
                </a:solidFill>
              </a:rPr>
              <a:t>[1.5 h]</a:t>
            </a:r>
          </a:p>
          <a:p>
            <a:r>
              <a:rPr lang="pl-PL" sz="2400" dirty="0"/>
              <a:t>Q&amp;A </a:t>
            </a:r>
            <a:r>
              <a:rPr lang="pl-PL" sz="2400" dirty="0">
                <a:solidFill>
                  <a:schemeClr val="accent2"/>
                </a:solidFill>
              </a:rPr>
              <a:t>[30 min]</a:t>
            </a:r>
          </a:p>
          <a:p>
            <a:pPr marL="0" indent="0">
              <a:buNone/>
            </a:pPr>
            <a:r>
              <a:rPr lang="pl-PL" sz="2400" dirty="0">
                <a:solidFill>
                  <a:schemeClr val="accent2"/>
                </a:solidFill>
              </a:rPr>
              <a:t>Część 3, </a:t>
            </a:r>
            <a:r>
              <a:rPr lang="pl-PL" sz="2400" dirty="0">
                <a:solidFill>
                  <a:schemeClr val="accent6"/>
                </a:solidFill>
              </a:rPr>
              <a:t>12:10-13:40 (potem 10 min. przerwy)</a:t>
            </a:r>
            <a:endParaRPr lang="pl-PL" sz="2400" dirty="0">
              <a:solidFill>
                <a:schemeClr val="accent2"/>
              </a:solidFill>
            </a:endParaRPr>
          </a:p>
          <a:p>
            <a:r>
              <a:rPr lang="pl-PL" sz="2400" dirty="0"/>
              <a:t>Azure i usługi </a:t>
            </a:r>
            <a:r>
              <a:rPr lang="pl-PL" sz="2400" dirty="0">
                <a:solidFill>
                  <a:schemeClr val="accent2"/>
                </a:solidFill>
              </a:rPr>
              <a:t>[1.5 h]</a:t>
            </a:r>
          </a:p>
          <a:p>
            <a:pPr marL="0" indent="0">
              <a:buNone/>
            </a:pPr>
            <a:r>
              <a:rPr lang="pl-PL" sz="2400" dirty="0">
                <a:solidFill>
                  <a:schemeClr val="accent2"/>
                </a:solidFill>
              </a:rPr>
              <a:t>Część 4, </a:t>
            </a:r>
            <a:r>
              <a:rPr lang="pl-PL" sz="2400" dirty="0">
                <a:solidFill>
                  <a:schemeClr val="accent6"/>
                </a:solidFill>
              </a:rPr>
              <a:t>13:50-15:20</a:t>
            </a:r>
            <a:endParaRPr lang="pl-PL" sz="2400" dirty="0">
              <a:solidFill>
                <a:schemeClr val="accent2"/>
              </a:solidFill>
            </a:endParaRPr>
          </a:p>
          <a:p>
            <a:r>
              <a:rPr lang="pl-PL" sz="2400" dirty="0"/>
              <a:t>Subskrypcja Azure </a:t>
            </a:r>
            <a:r>
              <a:rPr lang="pl-PL" sz="2400" dirty="0">
                <a:solidFill>
                  <a:schemeClr val="accent2"/>
                </a:solidFill>
              </a:rPr>
              <a:t>[30 min]</a:t>
            </a:r>
          </a:p>
          <a:p>
            <a:r>
              <a:rPr lang="pl-PL" sz="2400" dirty="0"/>
              <a:t>Ceny i koszty </a:t>
            </a:r>
            <a:r>
              <a:rPr lang="pl-PL" sz="2400" dirty="0">
                <a:solidFill>
                  <a:schemeClr val="accent2"/>
                </a:solidFill>
              </a:rPr>
              <a:t>[30 min]</a:t>
            </a:r>
          </a:p>
          <a:p>
            <a:r>
              <a:rPr lang="pl-PL" sz="2400" dirty="0"/>
              <a:t>Q&amp;A </a:t>
            </a:r>
            <a:r>
              <a:rPr lang="pl-PL" sz="2400" dirty="0">
                <a:solidFill>
                  <a:schemeClr val="accent2"/>
                </a:solidFill>
              </a:rPr>
              <a:t>[30 min]</a:t>
            </a:r>
          </a:p>
        </p:txBody>
      </p:sp>
    </p:spTree>
    <p:extLst>
      <p:ext uri="{BB962C8B-B14F-4D97-AF65-F5344CB8AC3E}">
        <p14:creationId xmlns:p14="http://schemas.microsoft.com/office/powerpoint/2010/main" val="1007679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3381-D428-45C2-A52E-F2C5FDA7DDE3}"/>
              </a:ext>
            </a:extLst>
          </p:cNvPr>
          <p:cNvSpPr>
            <a:spLocks noGrp="1"/>
          </p:cNvSpPr>
          <p:nvPr>
            <p:ph type="title"/>
          </p:nvPr>
        </p:nvSpPr>
        <p:spPr/>
        <p:txBody>
          <a:bodyPr/>
          <a:lstStyle/>
          <a:p>
            <a:r>
              <a:rPr lang="pl-PL" dirty="0"/>
              <a:t>chmura Microsoft</a:t>
            </a:r>
            <a:endParaRPr lang="en-US" dirty="0"/>
          </a:p>
        </p:txBody>
      </p:sp>
      <p:sp>
        <p:nvSpPr>
          <p:cNvPr id="3" name="Text Placeholder 2">
            <a:extLst>
              <a:ext uri="{FF2B5EF4-FFF2-40B4-BE49-F238E27FC236}">
                <a16:creationId xmlns:a16="http://schemas.microsoft.com/office/drawing/2014/main" id="{719D26E4-3419-447F-8FC1-BFB5F3AE198F}"/>
              </a:ext>
            </a:extLst>
          </p:cNvPr>
          <p:cNvSpPr>
            <a:spLocks noGrp="1"/>
          </p:cNvSpPr>
          <p:nvPr>
            <p:ph type="body" idx="1"/>
          </p:nvPr>
        </p:nvSpPr>
        <p:spPr/>
        <p:txBody>
          <a:bodyPr/>
          <a:lstStyle/>
          <a:p>
            <a:r>
              <a:rPr lang="pl-PL" dirty="0"/>
              <a:t>Jak robi to Microsoft</a:t>
            </a:r>
            <a:endParaRPr lang="en-US" dirty="0"/>
          </a:p>
        </p:txBody>
      </p:sp>
    </p:spTree>
    <p:extLst>
      <p:ext uri="{BB962C8B-B14F-4D97-AF65-F5344CB8AC3E}">
        <p14:creationId xmlns:p14="http://schemas.microsoft.com/office/powerpoint/2010/main" val="2590506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3A96-12CB-4469-A897-B34A277067B4}"/>
              </a:ext>
            </a:extLst>
          </p:cNvPr>
          <p:cNvSpPr>
            <a:spLocks noGrp="1"/>
          </p:cNvSpPr>
          <p:nvPr>
            <p:ph type="title"/>
          </p:nvPr>
        </p:nvSpPr>
        <p:spPr/>
        <p:txBody>
          <a:bodyPr/>
          <a:lstStyle/>
          <a:p>
            <a:r>
              <a:rPr lang="pl-PL" dirty="0"/>
              <a:t>Trochę jest do opowiedzenia</a:t>
            </a:r>
            <a:endParaRPr lang="en-US" dirty="0"/>
          </a:p>
        </p:txBody>
      </p:sp>
      <p:sp>
        <p:nvSpPr>
          <p:cNvPr id="3" name="Content Placeholder 2">
            <a:extLst>
              <a:ext uri="{FF2B5EF4-FFF2-40B4-BE49-F238E27FC236}">
                <a16:creationId xmlns:a16="http://schemas.microsoft.com/office/drawing/2014/main" id="{B6D1899E-57AE-4B7E-8147-5281E1CC8699}"/>
              </a:ext>
            </a:extLst>
          </p:cNvPr>
          <p:cNvSpPr>
            <a:spLocks noGrp="1"/>
          </p:cNvSpPr>
          <p:nvPr>
            <p:ph idx="1"/>
          </p:nvPr>
        </p:nvSpPr>
        <p:spPr/>
        <p:txBody>
          <a:bodyPr/>
          <a:lstStyle/>
          <a:p>
            <a:r>
              <a:rPr lang="pl-PL" dirty="0">
                <a:solidFill>
                  <a:schemeClr val="accent2"/>
                </a:solidFill>
              </a:rPr>
              <a:t>Architektura</a:t>
            </a:r>
            <a:r>
              <a:rPr lang="pl-PL" dirty="0"/>
              <a:t> – jak i gdzie działa chmura</a:t>
            </a:r>
          </a:p>
          <a:p>
            <a:r>
              <a:rPr lang="pl-PL" dirty="0">
                <a:solidFill>
                  <a:schemeClr val="accent2"/>
                </a:solidFill>
              </a:rPr>
              <a:t>Skąd się bierze chmura </a:t>
            </a:r>
            <a:r>
              <a:rPr lang="pl-PL" dirty="0"/>
              <a:t>– co pod spodem</a:t>
            </a:r>
          </a:p>
          <a:p>
            <a:r>
              <a:rPr lang="pl-PL" dirty="0">
                <a:solidFill>
                  <a:schemeClr val="accent2"/>
                </a:solidFill>
              </a:rPr>
              <a:t>Bezpieczeństwo chmury </a:t>
            </a:r>
            <a:r>
              <a:rPr lang="pl-PL" dirty="0"/>
              <a:t>– bardzo ważne</a:t>
            </a:r>
          </a:p>
          <a:p>
            <a:r>
              <a:rPr lang="pl-PL" dirty="0"/>
              <a:t>Chmura Microsoft</a:t>
            </a:r>
          </a:p>
          <a:p>
            <a:pPr lvl="1"/>
            <a:r>
              <a:rPr lang="pl-PL" dirty="0" err="1"/>
              <a:t>Azure</a:t>
            </a:r>
            <a:endParaRPr lang="pl-PL" dirty="0"/>
          </a:p>
          <a:p>
            <a:pPr lvl="1"/>
            <a:r>
              <a:rPr lang="pl-PL" dirty="0"/>
              <a:t>Microsoft 365 (Office 365)</a:t>
            </a:r>
          </a:p>
          <a:p>
            <a:pPr lvl="1"/>
            <a:r>
              <a:rPr lang="pl-PL" dirty="0">
                <a:solidFill>
                  <a:schemeClr val="bg1">
                    <a:lumMod val="75000"/>
                  </a:schemeClr>
                </a:solidFill>
              </a:rPr>
              <a:t>Dynamics 365</a:t>
            </a:r>
          </a:p>
          <a:p>
            <a:r>
              <a:rPr lang="pl-PL" dirty="0"/>
              <a:t>Scenariusze wykorzystania chmury</a:t>
            </a:r>
          </a:p>
          <a:p>
            <a:endParaRPr lang="en-US" dirty="0"/>
          </a:p>
        </p:txBody>
      </p:sp>
    </p:spTree>
    <p:extLst>
      <p:ext uri="{BB962C8B-B14F-4D97-AF65-F5344CB8AC3E}">
        <p14:creationId xmlns:p14="http://schemas.microsoft.com/office/powerpoint/2010/main" val="3116598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5D1F-2C41-46C3-B153-FD49A64B1648}"/>
              </a:ext>
            </a:extLst>
          </p:cNvPr>
          <p:cNvSpPr>
            <a:spLocks noGrp="1"/>
          </p:cNvSpPr>
          <p:nvPr>
            <p:ph type="title"/>
          </p:nvPr>
        </p:nvSpPr>
        <p:spPr/>
        <p:txBody>
          <a:bodyPr/>
          <a:lstStyle/>
          <a:p>
            <a:r>
              <a:rPr lang="pl-PL" dirty="0"/>
              <a:t>Kontakt ze mną</a:t>
            </a:r>
            <a:endParaRPr lang="en-US" dirty="0"/>
          </a:p>
        </p:txBody>
      </p:sp>
      <p:sp>
        <p:nvSpPr>
          <p:cNvPr id="3" name="Content Placeholder 2">
            <a:extLst>
              <a:ext uri="{FF2B5EF4-FFF2-40B4-BE49-F238E27FC236}">
                <a16:creationId xmlns:a16="http://schemas.microsoft.com/office/drawing/2014/main" id="{194B32B0-EC2D-4304-9C06-C91DA6E73471}"/>
              </a:ext>
            </a:extLst>
          </p:cNvPr>
          <p:cNvSpPr>
            <a:spLocks noGrp="1"/>
          </p:cNvSpPr>
          <p:nvPr>
            <p:ph idx="1"/>
          </p:nvPr>
        </p:nvSpPr>
        <p:spPr/>
        <p:txBody>
          <a:bodyPr/>
          <a:lstStyle/>
          <a:p>
            <a:r>
              <a:rPr lang="pl-PL" dirty="0">
                <a:hlinkClick r:id="rId2"/>
              </a:rPr>
              <a:t>Mariusz.Kedziora@microsoft.com</a:t>
            </a:r>
            <a:endParaRPr lang="pl-PL" dirty="0"/>
          </a:p>
          <a:p>
            <a:r>
              <a:rPr lang="pl-PL" dirty="0"/>
              <a:t>+48 609 99 12 88</a:t>
            </a:r>
          </a:p>
          <a:p>
            <a:pPr marL="0" indent="0">
              <a:buNone/>
            </a:pPr>
            <a:endParaRPr lang="pl-PL" dirty="0"/>
          </a:p>
          <a:p>
            <a:endParaRPr lang="pl-PL" dirty="0"/>
          </a:p>
          <a:p>
            <a:pPr marL="0" indent="0">
              <a:buNone/>
            </a:pPr>
            <a:r>
              <a:rPr lang="pl-PL" dirty="0" err="1">
                <a:solidFill>
                  <a:schemeClr val="accent2"/>
                </a:solidFill>
              </a:rPr>
              <a:t>Social</a:t>
            </a:r>
            <a:r>
              <a:rPr lang="pl-PL" dirty="0">
                <a:solidFill>
                  <a:schemeClr val="accent2"/>
                </a:solidFill>
              </a:rPr>
              <a:t> Media</a:t>
            </a:r>
          </a:p>
          <a:p>
            <a:r>
              <a:rPr lang="pl-PL" dirty="0">
                <a:hlinkClick r:id="rId3"/>
              </a:rPr>
              <a:t>https://www.linkedin.com/in/mariuszkedziora</a:t>
            </a:r>
            <a:endParaRPr lang="pl-PL" dirty="0"/>
          </a:p>
          <a:p>
            <a:r>
              <a:rPr lang="pl-PL" dirty="0">
                <a:hlinkClick r:id="rId4"/>
              </a:rPr>
              <a:t>http://facebook.com/ewangelista.it</a:t>
            </a:r>
            <a:r>
              <a:rPr lang="pl-PL" dirty="0"/>
              <a:t> </a:t>
            </a:r>
          </a:p>
          <a:p>
            <a:r>
              <a:rPr lang="pl-PL" dirty="0">
                <a:hlinkClick r:id="rId5"/>
              </a:rPr>
              <a:t>http://ewangelista.it</a:t>
            </a:r>
            <a:endParaRPr lang="pl-PL" dirty="0"/>
          </a:p>
          <a:p>
            <a:pPr marL="0" indent="0">
              <a:buNone/>
            </a:pPr>
            <a:endParaRPr lang="en-US" dirty="0"/>
          </a:p>
        </p:txBody>
      </p:sp>
    </p:spTree>
    <p:extLst>
      <p:ext uri="{BB962C8B-B14F-4D97-AF65-F5344CB8AC3E}">
        <p14:creationId xmlns:p14="http://schemas.microsoft.com/office/powerpoint/2010/main" val="3774085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5BFF-6D34-4BBE-856C-3FFF88E2221B}"/>
              </a:ext>
            </a:extLst>
          </p:cNvPr>
          <p:cNvSpPr>
            <a:spLocks noGrp="1"/>
          </p:cNvSpPr>
          <p:nvPr>
            <p:ph type="title"/>
          </p:nvPr>
        </p:nvSpPr>
        <p:spPr/>
        <p:txBody>
          <a:bodyPr/>
          <a:lstStyle/>
          <a:p>
            <a:r>
              <a:rPr lang="pl-PL" dirty="0"/>
              <a:t>Architektura</a:t>
            </a:r>
            <a:endParaRPr lang="en-US" dirty="0"/>
          </a:p>
        </p:txBody>
      </p:sp>
      <p:sp>
        <p:nvSpPr>
          <p:cNvPr id="3" name="Text Placeholder 2">
            <a:extLst>
              <a:ext uri="{FF2B5EF4-FFF2-40B4-BE49-F238E27FC236}">
                <a16:creationId xmlns:a16="http://schemas.microsoft.com/office/drawing/2014/main" id="{92096C95-808F-4B6C-9332-7BD9CA831B4C}"/>
              </a:ext>
            </a:extLst>
          </p:cNvPr>
          <p:cNvSpPr>
            <a:spLocks noGrp="1"/>
          </p:cNvSpPr>
          <p:nvPr>
            <p:ph type="body" idx="1"/>
          </p:nvPr>
        </p:nvSpPr>
        <p:spPr/>
        <p:txBody>
          <a:bodyPr/>
          <a:lstStyle/>
          <a:p>
            <a:r>
              <a:rPr lang="pl-PL" dirty="0"/>
              <a:t>Jak i gdzie działa chmura</a:t>
            </a:r>
            <a:endParaRPr lang="en-US" dirty="0"/>
          </a:p>
        </p:txBody>
      </p:sp>
    </p:spTree>
    <p:extLst>
      <p:ext uri="{BB962C8B-B14F-4D97-AF65-F5344CB8AC3E}">
        <p14:creationId xmlns:p14="http://schemas.microsoft.com/office/powerpoint/2010/main" val="180302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44E7B-B894-4822-8739-3A3E02EF7E42}"/>
              </a:ext>
            </a:extLst>
          </p:cNvPr>
          <p:cNvSpPr>
            <a:spLocks noGrp="1"/>
          </p:cNvSpPr>
          <p:nvPr>
            <p:ph type="title"/>
          </p:nvPr>
        </p:nvSpPr>
        <p:spPr/>
        <p:txBody>
          <a:bodyPr/>
          <a:lstStyle/>
          <a:p>
            <a:r>
              <a:rPr lang="pl-PL" dirty="0"/>
              <a:t>Architektura chmury</a:t>
            </a:r>
            <a:endParaRPr lang="en-US" dirty="0"/>
          </a:p>
        </p:txBody>
      </p:sp>
      <p:sp>
        <p:nvSpPr>
          <p:cNvPr id="3" name="Content Placeholder 2">
            <a:extLst>
              <a:ext uri="{FF2B5EF4-FFF2-40B4-BE49-F238E27FC236}">
                <a16:creationId xmlns:a16="http://schemas.microsoft.com/office/drawing/2014/main" id="{DDA8701C-10D3-4184-8A1B-4B1274D012FF}"/>
              </a:ext>
            </a:extLst>
          </p:cNvPr>
          <p:cNvSpPr>
            <a:spLocks noGrp="1"/>
          </p:cNvSpPr>
          <p:nvPr>
            <p:ph idx="1"/>
          </p:nvPr>
        </p:nvSpPr>
        <p:spPr/>
        <p:txBody>
          <a:bodyPr/>
          <a:lstStyle/>
          <a:p>
            <a:r>
              <a:rPr lang="pl-PL" dirty="0"/>
              <a:t>140 </a:t>
            </a:r>
            <a:r>
              <a:rPr lang="pl-PL" dirty="0">
                <a:solidFill>
                  <a:schemeClr val="accent2"/>
                </a:solidFill>
              </a:rPr>
              <a:t>krajów</a:t>
            </a:r>
            <a:r>
              <a:rPr lang="pl-PL" dirty="0"/>
              <a:t> obsługiwanych</a:t>
            </a:r>
          </a:p>
          <a:p>
            <a:pPr lvl="1"/>
            <a:r>
              <a:rPr lang="pl-PL" dirty="0"/>
              <a:t>Od strony prawno-finansowej, w tym Polska </a:t>
            </a:r>
            <a:r>
              <a:rPr lang="pl-PL" dirty="0">
                <a:sym typeface="Wingdings" panose="05000000000000000000" pitchFamily="2" charset="2"/>
              </a:rPr>
              <a:t></a:t>
            </a:r>
            <a:endParaRPr lang="pl-PL" dirty="0"/>
          </a:p>
          <a:p>
            <a:r>
              <a:rPr lang="pl-PL" dirty="0"/>
              <a:t>15+ </a:t>
            </a:r>
            <a:r>
              <a:rPr lang="pl-PL" dirty="0">
                <a:solidFill>
                  <a:schemeClr val="accent2"/>
                </a:solidFill>
              </a:rPr>
              <a:t>lokalizacji</a:t>
            </a:r>
            <a:r>
              <a:rPr lang="pl-PL" dirty="0"/>
              <a:t> geograficznych (</a:t>
            </a:r>
            <a:r>
              <a:rPr lang="pl-PL" dirty="0" err="1"/>
              <a:t>Geographies</a:t>
            </a:r>
            <a:r>
              <a:rPr lang="pl-PL" dirty="0"/>
              <a:t>)</a:t>
            </a:r>
          </a:p>
          <a:p>
            <a:pPr lvl="1"/>
            <a:r>
              <a:rPr lang="pl-PL" dirty="0" err="1"/>
              <a:t>Geo</a:t>
            </a:r>
            <a:r>
              <a:rPr lang="pl-PL" dirty="0"/>
              <a:t>-polityczne i krajowe granice</a:t>
            </a:r>
          </a:p>
          <a:p>
            <a:pPr lvl="1"/>
            <a:r>
              <a:rPr lang="pl-PL" dirty="0"/>
              <a:t>Odporność, zgodność, rezydencja danych</a:t>
            </a:r>
          </a:p>
          <a:p>
            <a:r>
              <a:rPr lang="pl-PL" dirty="0"/>
              <a:t>60+ </a:t>
            </a:r>
            <a:r>
              <a:rPr lang="pl-PL" dirty="0">
                <a:solidFill>
                  <a:schemeClr val="accent2"/>
                </a:solidFill>
              </a:rPr>
              <a:t>regionów</a:t>
            </a:r>
            <a:r>
              <a:rPr lang="pl-PL" dirty="0"/>
              <a:t> (Regions)</a:t>
            </a:r>
          </a:p>
          <a:p>
            <a:pPr lvl="1"/>
            <a:r>
              <a:rPr lang="pl-PL" dirty="0"/>
              <a:t>Jeden region kilka </a:t>
            </a:r>
            <a:r>
              <a:rPr lang="pl-PL" dirty="0" err="1"/>
              <a:t>datacenter</a:t>
            </a:r>
            <a:r>
              <a:rPr lang="pl-PL" dirty="0"/>
              <a:t> (DC)</a:t>
            </a:r>
          </a:p>
          <a:p>
            <a:pPr lvl="1"/>
            <a:r>
              <a:rPr lang="pl-PL" dirty="0"/>
              <a:t>Zdefiniowane opóźnienie + dedykowana sieć</a:t>
            </a:r>
          </a:p>
          <a:p>
            <a:r>
              <a:rPr lang="pl-PL" dirty="0">
                <a:solidFill>
                  <a:schemeClr val="accent2"/>
                </a:solidFill>
              </a:rPr>
              <a:t>Strefy dostępności </a:t>
            </a:r>
            <a:r>
              <a:rPr lang="pl-PL" dirty="0"/>
              <a:t>(AZ, </a:t>
            </a:r>
            <a:r>
              <a:rPr lang="pl-PL" dirty="0" err="1"/>
              <a:t>Availability</a:t>
            </a:r>
            <a:r>
              <a:rPr lang="pl-PL" dirty="0"/>
              <a:t> </a:t>
            </a:r>
            <a:r>
              <a:rPr lang="pl-PL" dirty="0" err="1"/>
              <a:t>Zones</a:t>
            </a:r>
            <a:r>
              <a:rPr lang="pl-PL" dirty="0"/>
              <a:t>)</a:t>
            </a:r>
          </a:p>
        </p:txBody>
      </p:sp>
    </p:spTree>
    <p:extLst>
      <p:ext uri="{BB962C8B-B14F-4D97-AF65-F5344CB8AC3E}">
        <p14:creationId xmlns:p14="http://schemas.microsoft.com/office/powerpoint/2010/main" val="60462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E502-1E66-4C98-8A05-DE4CA80CDBD8}"/>
              </a:ext>
            </a:extLst>
          </p:cNvPr>
          <p:cNvSpPr>
            <a:spLocks noGrp="1"/>
          </p:cNvSpPr>
          <p:nvPr>
            <p:ph type="title"/>
          </p:nvPr>
        </p:nvSpPr>
        <p:spPr/>
        <p:txBody>
          <a:bodyPr/>
          <a:lstStyle/>
          <a:p>
            <a:r>
              <a:rPr lang="pl-PL" dirty="0"/>
              <a:t>Architektura chmury</a:t>
            </a:r>
            <a:endParaRPr lang="en-US" dirty="0"/>
          </a:p>
        </p:txBody>
      </p:sp>
      <p:pic>
        <p:nvPicPr>
          <p:cNvPr id="4" name="Picture 3">
            <a:extLst>
              <a:ext uri="{FF2B5EF4-FFF2-40B4-BE49-F238E27FC236}">
                <a16:creationId xmlns:a16="http://schemas.microsoft.com/office/drawing/2014/main" id="{BA97B7B6-D64A-42D2-80DA-EFBCD5C2DCD0}"/>
              </a:ext>
            </a:extLst>
          </p:cNvPr>
          <p:cNvPicPr>
            <a:picLocks noChangeAspect="1"/>
          </p:cNvPicPr>
          <p:nvPr/>
        </p:nvPicPr>
        <p:blipFill>
          <a:blip r:embed="rId2"/>
          <a:stretch>
            <a:fillRect/>
          </a:stretch>
        </p:blipFill>
        <p:spPr>
          <a:xfrm>
            <a:off x="2160372" y="1052736"/>
            <a:ext cx="6526428" cy="5389459"/>
          </a:xfrm>
          <a:prstGeom prst="rect">
            <a:avLst/>
          </a:prstGeom>
        </p:spPr>
      </p:pic>
    </p:spTree>
    <p:extLst>
      <p:ext uri="{BB962C8B-B14F-4D97-AF65-F5344CB8AC3E}">
        <p14:creationId xmlns:p14="http://schemas.microsoft.com/office/powerpoint/2010/main" val="1126108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36889-58D7-4011-9A92-3FC392CFAA31}"/>
              </a:ext>
            </a:extLst>
          </p:cNvPr>
          <p:cNvSpPr>
            <a:spLocks noGrp="1"/>
          </p:cNvSpPr>
          <p:nvPr>
            <p:ph type="title"/>
          </p:nvPr>
        </p:nvSpPr>
        <p:spPr/>
        <p:txBody>
          <a:bodyPr/>
          <a:lstStyle/>
          <a:p>
            <a:r>
              <a:rPr lang="pl-PL" dirty="0"/>
              <a:t>Lokalizacja chmury</a:t>
            </a:r>
            <a:endParaRPr lang="en-US" dirty="0"/>
          </a:p>
        </p:txBody>
      </p:sp>
      <p:pic>
        <p:nvPicPr>
          <p:cNvPr id="5" name="Picture 5">
            <a:extLst>
              <a:ext uri="{FF2B5EF4-FFF2-40B4-BE49-F238E27FC236}">
                <a16:creationId xmlns:a16="http://schemas.microsoft.com/office/drawing/2014/main" id="{8987BF99-ADE5-4DB8-91A5-1FE78062A732}"/>
              </a:ext>
            </a:extLst>
          </p:cNvPr>
          <p:cNvPicPr>
            <a:picLocks noChangeAspect="1"/>
          </p:cNvPicPr>
          <p:nvPr/>
        </p:nvPicPr>
        <p:blipFill>
          <a:blip r:embed="rId2"/>
          <a:stretch>
            <a:fillRect/>
          </a:stretch>
        </p:blipFill>
        <p:spPr>
          <a:xfrm>
            <a:off x="30605" y="1484784"/>
            <a:ext cx="9062969" cy="4536504"/>
          </a:xfrm>
          <a:prstGeom prst="rect">
            <a:avLst/>
          </a:prstGeom>
        </p:spPr>
      </p:pic>
    </p:spTree>
    <p:extLst>
      <p:ext uri="{BB962C8B-B14F-4D97-AF65-F5344CB8AC3E}">
        <p14:creationId xmlns:p14="http://schemas.microsoft.com/office/powerpoint/2010/main" val="3112564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D2677-A4B1-496E-906A-93EEA35D90B0}"/>
              </a:ext>
            </a:extLst>
          </p:cNvPr>
          <p:cNvSpPr>
            <a:spLocks noGrp="1"/>
          </p:cNvSpPr>
          <p:nvPr>
            <p:ph type="title"/>
          </p:nvPr>
        </p:nvSpPr>
        <p:spPr/>
        <p:txBody>
          <a:bodyPr/>
          <a:lstStyle/>
          <a:p>
            <a:r>
              <a:rPr lang="pl-PL" dirty="0" err="1"/>
              <a:t>Geographies</a:t>
            </a:r>
            <a:endParaRPr lang="en-US" dirty="0"/>
          </a:p>
        </p:txBody>
      </p:sp>
      <p:sp>
        <p:nvSpPr>
          <p:cNvPr id="3" name="Content Placeholder 2">
            <a:extLst>
              <a:ext uri="{FF2B5EF4-FFF2-40B4-BE49-F238E27FC236}">
                <a16:creationId xmlns:a16="http://schemas.microsoft.com/office/drawing/2014/main" id="{D8B91A2E-C528-4999-B33D-BCE7F227578B}"/>
              </a:ext>
            </a:extLst>
          </p:cNvPr>
          <p:cNvSpPr>
            <a:spLocks noGrp="1"/>
          </p:cNvSpPr>
          <p:nvPr>
            <p:ph idx="1"/>
          </p:nvPr>
        </p:nvSpPr>
        <p:spPr/>
        <p:txBody>
          <a:bodyPr/>
          <a:lstStyle/>
          <a:p>
            <a:r>
              <a:rPr lang="pl-PL" dirty="0" err="1"/>
              <a:t>Geo</a:t>
            </a:r>
            <a:r>
              <a:rPr lang="pl-PL" dirty="0"/>
              <a:t>-polityczne i/lub krajowe granice</a:t>
            </a:r>
          </a:p>
          <a:p>
            <a:r>
              <a:rPr lang="pl-PL" dirty="0"/>
              <a:t>Definiują gdzie znajdują się dane</a:t>
            </a:r>
          </a:p>
          <a:p>
            <a:r>
              <a:rPr lang="pl-PL" dirty="0"/>
              <a:t>Spełniają określone wymagania i regulacje</a:t>
            </a:r>
          </a:p>
          <a:p>
            <a:r>
              <a:rPr lang="pl-PL" dirty="0"/>
              <a:t>Aktualnie</a:t>
            </a:r>
          </a:p>
          <a:p>
            <a:pPr lvl="1"/>
            <a:r>
              <a:rPr lang="pl-PL" dirty="0" err="1"/>
              <a:t>Americas</a:t>
            </a:r>
            <a:r>
              <a:rPr lang="pl-PL" dirty="0"/>
              <a:t> </a:t>
            </a:r>
            <a:r>
              <a:rPr lang="pl-PL" sz="1800" dirty="0"/>
              <a:t>(United </a:t>
            </a:r>
            <a:r>
              <a:rPr lang="pl-PL" sz="1800" dirty="0" err="1"/>
              <a:t>States</a:t>
            </a:r>
            <a:r>
              <a:rPr lang="pl-PL" sz="1800" dirty="0"/>
              <a:t>, </a:t>
            </a:r>
            <a:r>
              <a:rPr lang="pl-PL" sz="1800" dirty="0" err="1"/>
              <a:t>Azure</a:t>
            </a:r>
            <a:r>
              <a:rPr lang="pl-PL" sz="1800" dirty="0"/>
              <a:t> </a:t>
            </a:r>
            <a:r>
              <a:rPr lang="pl-PL" sz="1800" dirty="0" err="1"/>
              <a:t>Government</a:t>
            </a:r>
            <a:r>
              <a:rPr lang="pl-PL" sz="1800" dirty="0"/>
              <a:t>, Canada, </a:t>
            </a:r>
            <a:r>
              <a:rPr lang="pl-PL" sz="1800" dirty="0" err="1"/>
              <a:t>Brazil</a:t>
            </a:r>
            <a:r>
              <a:rPr lang="pl-PL" sz="1800" dirty="0"/>
              <a:t>)</a:t>
            </a:r>
          </a:p>
          <a:p>
            <a:pPr lvl="1"/>
            <a:r>
              <a:rPr lang="pl-PL" dirty="0"/>
              <a:t>Europe </a:t>
            </a:r>
            <a:r>
              <a:rPr lang="pl-PL" sz="1800" dirty="0"/>
              <a:t>(Europe, France, UK, </a:t>
            </a:r>
            <a:r>
              <a:rPr lang="pl-PL" sz="1800" dirty="0" err="1"/>
              <a:t>Azure</a:t>
            </a:r>
            <a:r>
              <a:rPr lang="pl-PL" sz="1800" dirty="0"/>
              <a:t> Germany, </a:t>
            </a:r>
            <a:r>
              <a:rPr lang="pl-PL" sz="1800" dirty="0" err="1">
                <a:solidFill>
                  <a:schemeClr val="accent3"/>
                </a:solidFill>
              </a:rPr>
              <a:t>Switzerland</a:t>
            </a:r>
            <a:r>
              <a:rPr lang="pl-PL" sz="1800" dirty="0"/>
              <a:t>, </a:t>
            </a:r>
            <a:r>
              <a:rPr lang="pl-PL" sz="1800" dirty="0" err="1">
                <a:solidFill>
                  <a:schemeClr val="accent3"/>
                </a:solidFill>
              </a:rPr>
              <a:t>Norway</a:t>
            </a:r>
            <a:r>
              <a:rPr lang="pl-PL" sz="1800" dirty="0"/>
              <a:t>)</a:t>
            </a:r>
          </a:p>
          <a:p>
            <a:pPr lvl="1"/>
            <a:r>
              <a:rPr lang="pl-PL" dirty="0"/>
              <a:t>Asia Pacific </a:t>
            </a:r>
            <a:r>
              <a:rPr lang="pl-PL" sz="1800" dirty="0"/>
              <a:t>(Asia Pacific, Australia, China, </a:t>
            </a:r>
            <a:r>
              <a:rPr lang="pl-PL" sz="1800" dirty="0" err="1"/>
              <a:t>India</a:t>
            </a:r>
            <a:r>
              <a:rPr lang="pl-PL" sz="1800" dirty="0"/>
              <a:t>, Japan, Korea)</a:t>
            </a:r>
          </a:p>
          <a:p>
            <a:pPr lvl="1"/>
            <a:r>
              <a:rPr lang="pl-PL" dirty="0"/>
              <a:t>Middle East and </a:t>
            </a:r>
            <a:r>
              <a:rPr lang="pl-PL" dirty="0" err="1"/>
              <a:t>Africa</a:t>
            </a:r>
            <a:r>
              <a:rPr lang="pl-PL" dirty="0"/>
              <a:t> </a:t>
            </a:r>
            <a:r>
              <a:rPr lang="pl-PL" sz="1800" dirty="0"/>
              <a:t>(</a:t>
            </a:r>
            <a:r>
              <a:rPr lang="pl-PL" sz="1800" dirty="0" err="1">
                <a:solidFill>
                  <a:schemeClr val="accent3"/>
                </a:solidFill>
              </a:rPr>
              <a:t>Africa</a:t>
            </a:r>
            <a:r>
              <a:rPr lang="pl-PL" sz="1800" dirty="0"/>
              <a:t>, </a:t>
            </a:r>
            <a:r>
              <a:rPr lang="pl-PL" sz="1800" dirty="0">
                <a:solidFill>
                  <a:schemeClr val="accent3"/>
                </a:solidFill>
              </a:rPr>
              <a:t>United Arab </a:t>
            </a:r>
            <a:r>
              <a:rPr lang="pl-PL" sz="1800" dirty="0" err="1">
                <a:solidFill>
                  <a:schemeClr val="accent3"/>
                </a:solidFill>
              </a:rPr>
              <a:t>Emirates</a:t>
            </a:r>
            <a:r>
              <a:rPr lang="pl-PL" sz="1800" dirty="0"/>
              <a:t>)</a:t>
            </a:r>
            <a:endParaRPr lang="en-US" dirty="0"/>
          </a:p>
        </p:txBody>
      </p:sp>
      <p:grpSp>
        <p:nvGrpSpPr>
          <p:cNvPr id="6" name="Group 5">
            <a:extLst>
              <a:ext uri="{FF2B5EF4-FFF2-40B4-BE49-F238E27FC236}">
                <a16:creationId xmlns:a16="http://schemas.microsoft.com/office/drawing/2014/main" id="{DBAD85D1-8F74-4E70-9AE8-9574EFDD11BB}"/>
              </a:ext>
            </a:extLst>
          </p:cNvPr>
          <p:cNvGrpSpPr/>
          <p:nvPr/>
        </p:nvGrpSpPr>
        <p:grpSpPr>
          <a:xfrm>
            <a:off x="7524328" y="176991"/>
            <a:ext cx="1378496" cy="1138348"/>
            <a:chOff x="7524328" y="176991"/>
            <a:chExt cx="1378496" cy="1138348"/>
          </a:xfrm>
        </p:grpSpPr>
        <p:pic>
          <p:nvPicPr>
            <p:cNvPr id="4" name="Picture 3">
              <a:extLst>
                <a:ext uri="{FF2B5EF4-FFF2-40B4-BE49-F238E27FC236}">
                  <a16:creationId xmlns:a16="http://schemas.microsoft.com/office/drawing/2014/main" id="{FCE010A9-17DA-49FB-9A40-986D837E5EB7}"/>
                </a:ext>
              </a:extLst>
            </p:cNvPr>
            <p:cNvPicPr>
              <a:picLocks noChangeAspect="1"/>
            </p:cNvPicPr>
            <p:nvPr/>
          </p:nvPicPr>
          <p:blipFill>
            <a:blip r:embed="rId3"/>
            <a:stretch>
              <a:fillRect/>
            </a:stretch>
          </p:blipFill>
          <p:spPr>
            <a:xfrm>
              <a:off x="7524328" y="176991"/>
              <a:ext cx="1378496" cy="1138348"/>
            </a:xfrm>
            <a:prstGeom prst="rect">
              <a:avLst/>
            </a:prstGeom>
          </p:spPr>
        </p:pic>
        <p:sp>
          <p:nvSpPr>
            <p:cNvPr id="5" name="Rectangle 4">
              <a:extLst>
                <a:ext uri="{FF2B5EF4-FFF2-40B4-BE49-F238E27FC236}">
                  <a16:creationId xmlns:a16="http://schemas.microsoft.com/office/drawing/2014/main" id="{81260E65-4DE2-4998-ACA8-168695F5EF36}"/>
                </a:ext>
              </a:extLst>
            </p:cNvPr>
            <p:cNvSpPr/>
            <p:nvPr/>
          </p:nvSpPr>
          <p:spPr>
            <a:xfrm>
              <a:off x="7596336" y="188640"/>
              <a:ext cx="122413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567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15AC-AD2B-4259-A0F8-037500F6B719}"/>
              </a:ext>
            </a:extLst>
          </p:cNvPr>
          <p:cNvSpPr>
            <a:spLocks noGrp="1"/>
          </p:cNvSpPr>
          <p:nvPr>
            <p:ph type="title"/>
          </p:nvPr>
        </p:nvSpPr>
        <p:spPr/>
        <p:txBody>
          <a:bodyPr/>
          <a:lstStyle/>
          <a:p>
            <a:r>
              <a:rPr lang="pl-PL" dirty="0"/>
              <a:t>Regiony</a:t>
            </a:r>
            <a:endParaRPr lang="en-US" dirty="0"/>
          </a:p>
        </p:txBody>
      </p:sp>
      <p:sp>
        <p:nvSpPr>
          <p:cNvPr id="3" name="Content Placeholder 2">
            <a:extLst>
              <a:ext uri="{FF2B5EF4-FFF2-40B4-BE49-F238E27FC236}">
                <a16:creationId xmlns:a16="http://schemas.microsoft.com/office/drawing/2014/main" id="{6038BA7A-A36C-4F67-850C-4F51F94501BD}"/>
              </a:ext>
            </a:extLst>
          </p:cNvPr>
          <p:cNvSpPr>
            <a:spLocks noGrp="1"/>
          </p:cNvSpPr>
          <p:nvPr>
            <p:ph idx="1"/>
          </p:nvPr>
        </p:nvSpPr>
        <p:spPr/>
        <p:txBody>
          <a:bodyPr/>
          <a:lstStyle/>
          <a:p>
            <a:r>
              <a:rPr lang="pl-PL" dirty="0"/>
              <a:t>Aktualnie jest ich </a:t>
            </a:r>
            <a:r>
              <a:rPr lang="pl-PL" dirty="0">
                <a:solidFill>
                  <a:schemeClr val="accent2"/>
                </a:solidFill>
              </a:rPr>
              <a:t>ponad 60</a:t>
            </a:r>
          </a:p>
          <a:p>
            <a:r>
              <a:rPr lang="pl-PL" dirty="0"/>
              <a:t>Zdefiniowane przez sieć i opóźnienia</a:t>
            </a:r>
          </a:p>
          <a:p>
            <a:pPr lvl="1"/>
            <a:r>
              <a:rPr lang="pl-PL" dirty="0"/>
              <a:t>Opóźnienie </a:t>
            </a:r>
            <a:r>
              <a:rPr lang="pl-PL" dirty="0">
                <a:solidFill>
                  <a:schemeClr val="accent2"/>
                </a:solidFill>
              </a:rPr>
              <a:t>2 ms</a:t>
            </a:r>
            <a:r>
              <a:rPr lang="pl-PL" dirty="0"/>
              <a:t> w obie strony</a:t>
            </a:r>
          </a:p>
          <a:p>
            <a:pPr lvl="1"/>
            <a:r>
              <a:rPr lang="pl-PL" dirty="0"/>
              <a:t>Klienci widzą regiony (a nie DC)</a:t>
            </a:r>
          </a:p>
          <a:p>
            <a:r>
              <a:rPr lang="pl-PL" dirty="0"/>
              <a:t>Mają być niezależne</a:t>
            </a:r>
          </a:p>
          <a:p>
            <a:pPr lvl="1"/>
            <a:r>
              <a:rPr lang="pl-PL" dirty="0"/>
              <a:t>Zasilanie, Powódź, Energia elektryczna</a:t>
            </a:r>
          </a:p>
          <a:p>
            <a:pPr lvl="1"/>
            <a:r>
              <a:rPr lang="pl-PL" dirty="0"/>
              <a:t>Średnio setki kilometrów od siebie</a:t>
            </a:r>
          </a:p>
        </p:txBody>
      </p:sp>
      <p:grpSp>
        <p:nvGrpSpPr>
          <p:cNvPr id="4" name="Group 3">
            <a:extLst>
              <a:ext uri="{FF2B5EF4-FFF2-40B4-BE49-F238E27FC236}">
                <a16:creationId xmlns:a16="http://schemas.microsoft.com/office/drawing/2014/main" id="{7B06C8AB-0778-4299-A573-0D450DFC0A80}"/>
              </a:ext>
            </a:extLst>
          </p:cNvPr>
          <p:cNvGrpSpPr/>
          <p:nvPr/>
        </p:nvGrpSpPr>
        <p:grpSpPr>
          <a:xfrm>
            <a:off x="7524328" y="176991"/>
            <a:ext cx="1378496" cy="1138348"/>
            <a:chOff x="7524328" y="176991"/>
            <a:chExt cx="1378496" cy="1138348"/>
          </a:xfrm>
        </p:grpSpPr>
        <p:pic>
          <p:nvPicPr>
            <p:cNvPr id="5" name="Picture 4">
              <a:extLst>
                <a:ext uri="{FF2B5EF4-FFF2-40B4-BE49-F238E27FC236}">
                  <a16:creationId xmlns:a16="http://schemas.microsoft.com/office/drawing/2014/main" id="{399048D7-F7EC-4C84-A877-10EF0B42BE09}"/>
                </a:ext>
              </a:extLst>
            </p:cNvPr>
            <p:cNvPicPr>
              <a:picLocks noChangeAspect="1"/>
            </p:cNvPicPr>
            <p:nvPr/>
          </p:nvPicPr>
          <p:blipFill>
            <a:blip r:embed="rId2"/>
            <a:stretch>
              <a:fillRect/>
            </a:stretch>
          </p:blipFill>
          <p:spPr>
            <a:xfrm>
              <a:off x="7524328" y="176991"/>
              <a:ext cx="1378496" cy="1138348"/>
            </a:xfrm>
            <a:prstGeom prst="rect">
              <a:avLst/>
            </a:prstGeom>
          </p:spPr>
        </p:pic>
        <p:sp>
          <p:nvSpPr>
            <p:cNvPr id="6" name="Rectangle 5">
              <a:extLst>
                <a:ext uri="{FF2B5EF4-FFF2-40B4-BE49-F238E27FC236}">
                  <a16:creationId xmlns:a16="http://schemas.microsoft.com/office/drawing/2014/main" id="{3261CACF-B9C3-4629-95C0-3E91DBC4F08E}"/>
                </a:ext>
              </a:extLst>
            </p:cNvPr>
            <p:cNvSpPr/>
            <p:nvPr/>
          </p:nvSpPr>
          <p:spPr>
            <a:xfrm>
              <a:off x="7596336" y="332656"/>
              <a:ext cx="576064"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682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6E44-4949-47BF-98FE-E39A8F0ABAE4}"/>
              </a:ext>
            </a:extLst>
          </p:cNvPr>
          <p:cNvSpPr>
            <a:spLocks noGrp="1"/>
          </p:cNvSpPr>
          <p:nvPr>
            <p:ph type="title"/>
          </p:nvPr>
        </p:nvSpPr>
        <p:spPr/>
        <p:txBody>
          <a:bodyPr/>
          <a:lstStyle/>
          <a:p>
            <a:r>
              <a:rPr lang="pl-PL" dirty="0"/>
              <a:t>Regiony w Europie</a:t>
            </a:r>
            <a:endParaRPr lang="en-US" dirty="0"/>
          </a:p>
        </p:txBody>
      </p:sp>
      <p:sp>
        <p:nvSpPr>
          <p:cNvPr id="3" name="Content Placeholder 2">
            <a:extLst>
              <a:ext uri="{FF2B5EF4-FFF2-40B4-BE49-F238E27FC236}">
                <a16:creationId xmlns:a16="http://schemas.microsoft.com/office/drawing/2014/main" id="{CD50F7A8-3F58-4509-9043-208F18D3CBC7}"/>
              </a:ext>
            </a:extLst>
          </p:cNvPr>
          <p:cNvSpPr>
            <a:spLocks noGrp="1"/>
          </p:cNvSpPr>
          <p:nvPr>
            <p:ph idx="1"/>
          </p:nvPr>
        </p:nvSpPr>
        <p:spPr/>
        <p:txBody>
          <a:bodyPr/>
          <a:lstStyle/>
          <a:p>
            <a:r>
              <a:rPr lang="pl-PL" dirty="0"/>
              <a:t>Dostępne</a:t>
            </a:r>
          </a:p>
          <a:p>
            <a:pPr lvl="1"/>
            <a:r>
              <a:rPr lang="pl-PL" sz="1800" dirty="0">
                <a:solidFill>
                  <a:schemeClr val="accent2"/>
                </a:solidFill>
              </a:rPr>
              <a:t>Irlandia</a:t>
            </a:r>
          </a:p>
          <a:p>
            <a:pPr lvl="1"/>
            <a:r>
              <a:rPr lang="pl-PL" sz="1800" dirty="0">
                <a:solidFill>
                  <a:schemeClr val="accent2"/>
                </a:solidFill>
              </a:rPr>
              <a:t>Holandia</a:t>
            </a:r>
          </a:p>
          <a:p>
            <a:pPr lvl="1"/>
            <a:r>
              <a:rPr lang="pl-PL" sz="1800" dirty="0"/>
              <a:t>UK (x2)</a:t>
            </a:r>
          </a:p>
          <a:p>
            <a:pPr lvl="1"/>
            <a:r>
              <a:rPr lang="pl-PL" sz="1800" dirty="0"/>
              <a:t>Francja (x2)</a:t>
            </a:r>
          </a:p>
          <a:p>
            <a:pPr lvl="1"/>
            <a:r>
              <a:rPr lang="pl-PL" sz="1800" dirty="0"/>
              <a:t>Niemcy* (x4)</a:t>
            </a:r>
          </a:p>
          <a:p>
            <a:pPr lvl="1"/>
            <a:r>
              <a:rPr lang="pl-PL" sz="1800" dirty="0"/>
              <a:t>Norwegia (x2)</a:t>
            </a:r>
          </a:p>
          <a:p>
            <a:pPr lvl="1"/>
            <a:r>
              <a:rPr lang="pl-PL" sz="1800" dirty="0"/>
              <a:t>Szwajcaria (x2)</a:t>
            </a:r>
          </a:p>
          <a:p>
            <a:r>
              <a:rPr lang="pl-PL" dirty="0">
                <a:solidFill>
                  <a:schemeClr val="bg1">
                    <a:lumMod val="65000"/>
                  </a:schemeClr>
                </a:solidFill>
              </a:rPr>
              <a:t>Budowane</a:t>
            </a:r>
          </a:p>
          <a:p>
            <a:pPr lvl="1"/>
            <a:r>
              <a:rPr lang="pl-PL" sz="1800" dirty="0">
                <a:solidFill>
                  <a:schemeClr val="accent2"/>
                </a:solidFill>
              </a:rPr>
              <a:t>Polska!</a:t>
            </a:r>
          </a:p>
          <a:p>
            <a:pPr lvl="1"/>
            <a:r>
              <a:rPr lang="pl-PL" sz="1800" dirty="0">
                <a:solidFill>
                  <a:schemeClr val="bg1">
                    <a:lumMod val="65000"/>
                  </a:schemeClr>
                </a:solidFill>
              </a:rPr>
              <a:t>Grecja</a:t>
            </a:r>
          </a:p>
          <a:p>
            <a:pPr lvl="1"/>
            <a:r>
              <a:rPr lang="pl-PL" sz="1800" dirty="0">
                <a:solidFill>
                  <a:schemeClr val="bg1">
                    <a:lumMod val="65000"/>
                  </a:schemeClr>
                </a:solidFill>
              </a:rPr>
              <a:t>Hiszpania</a:t>
            </a:r>
          </a:p>
          <a:p>
            <a:pPr lvl="1"/>
            <a:r>
              <a:rPr lang="pl-PL" sz="1800" dirty="0">
                <a:solidFill>
                  <a:schemeClr val="bg1">
                    <a:lumMod val="65000"/>
                  </a:schemeClr>
                </a:solidFill>
              </a:rPr>
              <a:t>Włochy</a:t>
            </a:r>
          </a:p>
          <a:p>
            <a:pPr lvl="1"/>
            <a:r>
              <a:rPr lang="pl-PL" sz="1800" dirty="0">
                <a:solidFill>
                  <a:schemeClr val="bg1">
                    <a:lumMod val="65000"/>
                  </a:schemeClr>
                </a:solidFill>
              </a:rPr>
              <a:t>Austria</a:t>
            </a:r>
            <a:endParaRPr lang="en-US" sz="1800" dirty="0">
              <a:solidFill>
                <a:schemeClr val="bg1">
                  <a:lumMod val="65000"/>
                </a:schemeClr>
              </a:solidFill>
            </a:endParaRPr>
          </a:p>
        </p:txBody>
      </p:sp>
      <p:pic>
        <p:nvPicPr>
          <p:cNvPr id="6" name="Picture 5">
            <a:extLst>
              <a:ext uri="{FF2B5EF4-FFF2-40B4-BE49-F238E27FC236}">
                <a16:creationId xmlns:a16="http://schemas.microsoft.com/office/drawing/2014/main" id="{64B64C37-A1D9-4592-836F-BC5F705C3746}"/>
              </a:ext>
            </a:extLst>
          </p:cNvPr>
          <p:cNvPicPr>
            <a:picLocks noChangeAspect="1"/>
          </p:cNvPicPr>
          <p:nvPr/>
        </p:nvPicPr>
        <p:blipFill rotWithShape="1">
          <a:blip r:embed="rId2"/>
          <a:srcRect l="35808" t="7936" r="39562" b="66667"/>
          <a:stretch/>
        </p:blipFill>
        <p:spPr>
          <a:xfrm>
            <a:off x="2843808" y="1196752"/>
            <a:ext cx="6138682" cy="3168352"/>
          </a:xfrm>
          <a:prstGeom prst="rect">
            <a:avLst/>
          </a:prstGeom>
        </p:spPr>
      </p:pic>
    </p:spTree>
    <p:extLst>
      <p:ext uri="{BB962C8B-B14F-4D97-AF65-F5344CB8AC3E}">
        <p14:creationId xmlns:p14="http://schemas.microsoft.com/office/powerpoint/2010/main" val="426109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E2BCF-EE4B-4F05-87D9-EF76F922834D}"/>
              </a:ext>
            </a:extLst>
          </p:cNvPr>
          <p:cNvSpPr>
            <a:spLocks noGrp="1"/>
          </p:cNvSpPr>
          <p:nvPr>
            <p:ph type="title"/>
          </p:nvPr>
        </p:nvSpPr>
        <p:spPr/>
        <p:txBody>
          <a:bodyPr/>
          <a:lstStyle/>
          <a:p>
            <a:r>
              <a:rPr lang="pl-PL" dirty="0"/>
              <a:t>Strefy dostępności</a:t>
            </a:r>
            <a:endParaRPr lang="en-US" dirty="0"/>
          </a:p>
        </p:txBody>
      </p:sp>
      <p:sp>
        <p:nvSpPr>
          <p:cNvPr id="3" name="Content Placeholder 2">
            <a:extLst>
              <a:ext uri="{FF2B5EF4-FFF2-40B4-BE49-F238E27FC236}">
                <a16:creationId xmlns:a16="http://schemas.microsoft.com/office/drawing/2014/main" id="{C251976A-7D01-443F-A0FD-86DA0AD88E08}"/>
              </a:ext>
            </a:extLst>
          </p:cNvPr>
          <p:cNvSpPr>
            <a:spLocks noGrp="1"/>
          </p:cNvSpPr>
          <p:nvPr>
            <p:ph idx="1"/>
          </p:nvPr>
        </p:nvSpPr>
        <p:spPr/>
        <p:txBody>
          <a:bodyPr/>
          <a:lstStyle/>
          <a:p>
            <a:r>
              <a:rPr lang="pl-PL" dirty="0"/>
              <a:t>Zapewniają wysoką dostępność (HA)</a:t>
            </a:r>
          </a:p>
          <a:p>
            <a:pPr lvl="1"/>
            <a:r>
              <a:rPr lang="pl-PL" dirty="0"/>
              <a:t>Jeśli coś stałoby się z DC (hardware lub software)</a:t>
            </a:r>
          </a:p>
          <a:p>
            <a:pPr lvl="1"/>
            <a:r>
              <a:rPr lang="pl-PL" dirty="0"/>
              <a:t>Mają osobne sieci, generatory, zasilanie</a:t>
            </a:r>
          </a:p>
          <a:p>
            <a:r>
              <a:rPr lang="pl-PL" dirty="0"/>
              <a:t>Obietnica dla Klienta</a:t>
            </a:r>
          </a:p>
          <a:p>
            <a:pPr lvl="1"/>
            <a:r>
              <a:rPr lang="pl-PL" dirty="0"/>
              <a:t>Problem w jednym AZ</a:t>
            </a:r>
          </a:p>
          <a:p>
            <a:pPr lvl="1"/>
            <a:r>
              <a:rPr lang="pl-PL" dirty="0"/>
              <a:t>Nie powinien powodować problemów w innych</a:t>
            </a:r>
          </a:p>
          <a:p>
            <a:r>
              <a:rPr lang="pl-PL" dirty="0"/>
              <a:t>Region</a:t>
            </a:r>
          </a:p>
          <a:p>
            <a:pPr lvl="1"/>
            <a:r>
              <a:rPr lang="pl-PL" dirty="0"/>
              <a:t>W jednym regionie </a:t>
            </a:r>
            <a:r>
              <a:rPr lang="pl-PL" dirty="0">
                <a:solidFill>
                  <a:schemeClr val="accent2"/>
                </a:solidFill>
              </a:rPr>
              <a:t>co najmniej 3 AZ</a:t>
            </a:r>
          </a:p>
          <a:p>
            <a:pPr lvl="1"/>
            <a:r>
              <a:rPr lang="pl-PL" dirty="0"/>
              <a:t>Jedna AZ to jedno lub więcej DC</a:t>
            </a:r>
          </a:p>
          <a:p>
            <a:pPr lvl="1"/>
            <a:r>
              <a:rPr lang="pl-PL" dirty="0"/>
              <a:t>Opóźnienie </a:t>
            </a:r>
            <a:r>
              <a:rPr lang="pl-PL" dirty="0">
                <a:solidFill>
                  <a:schemeClr val="accent2"/>
                </a:solidFill>
              </a:rPr>
              <a:t>600 </a:t>
            </a:r>
            <a:r>
              <a:rPr lang="el-GR" dirty="0">
                <a:solidFill>
                  <a:schemeClr val="accent2"/>
                </a:solidFill>
              </a:rPr>
              <a:t>μ</a:t>
            </a:r>
            <a:r>
              <a:rPr lang="pl-PL" dirty="0">
                <a:solidFill>
                  <a:schemeClr val="accent2"/>
                </a:solidFill>
              </a:rPr>
              <a:t>s</a:t>
            </a:r>
            <a:endParaRPr lang="en-US" dirty="0">
              <a:solidFill>
                <a:schemeClr val="accent2"/>
              </a:solidFill>
            </a:endParaRPr>
          </a:p>
        </p:txBody>
      </p:sp>
      <p:grpSp>
        <p:nvGrpSpPr>
          <p:cNvPr id="4" name="Group 3">
            <a:extLst>
              <a:ext uri="{FF2B5EF4-FFF2-40B4-BE49-F238E27FC236}">
                <a16:creationId xmlns:a16="http://schemas.microsoft.com/office/drawing/2014/main" id="{3663F942-7166-4A50-88D2-080C3D815E09}"/>
              </a:ext>
            </a:extLst>
          </p:cNvPr>
          <p:cNvGrpSpPr/>
          <p:nvPr/>
        </p:nvGrpSpPr>
        <p:grpSpPr>
          <a:xfrm>
            <a:off x="7524328" y="176991"/>
            <a:ext cx="1378496" cy="1138348"/>
            <a:chOff x="7524328" y="176991"/>
            <a:chExt cx="1378496" cy="1138348"/>
          </a:xfrm>
        </p:grpSpPr>
        <p:pic>
          <p:nvPicPr>
            <p:cNvPr id="5" name="Picture 4">
              <a:extLst>
                <a:ext uri="{FF2B5EF4-FFF2-40B4-BE49-F238E27FC236}">
                  <a16:creationId xmlns:a16="http://schemas.microsoft.com/office/drawing/2014/main" id="{8441D4A9-E042-4B3B-822C-C4C049A2F399}"/>
                </a:ext>
              </a:extLst>
            </p:cNvPr>
            <p:cNvPicPr>
              <a:picLocks noChangeAspect="1"/>
            </p:cNvPicPr>
            <p:nvPr/>
          </p:nvPicPr>
          <p:blipFill>
            <a:blip r:embed="rId2"/>
            <a:stretch>
              <a:fillRect/>
            </a:stretch>
          </p:blipFill>
          <p:spPr>
            <a:xfrm>
              <a:off x="7524328" y="176991"/>
              <a:ext cx="1378496" cy="1138348"/>
            </a:xfrm>
            <a:prstGeom prst="rect">
              <a:avLst/>
            </a:prstGeom>
          </p:spPr>
        </p:pic>
        <p:sp>
          <p:nvSpPr>
            <p:cNvPr id="6" name="Rectangle 5">
              <a:extLst>
                <a:ext uri="{FF2B5EF4-FFF2-40B4-BE49-F238E27FC236}">
                  <a16:creationId xmlns:a16="http://schemas.microsoft.com/office/drawing/2014/main" id="{54C63455-9F22-4FC4-828E-95C609230D4B}"/>
                </a:ext>
              </a:extLst>
            </p:cNvPr>
            <p:cNvSpPr/>
            <p:nvPr/>
          </p:nvSpPr>
          <p:spPr>
            <a:xfrm>
              <a:off x="7956376" y="634678"/>
              <a:ext cx="144016" cy="1996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305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7E502-1E66-4C98-8A05-DE4CA80CDBD8}"/>
              </a:ext>
            </a:extLst>
          </p:cNvPr>
          <p:cNvSpPr>
            <a:spLocks noGrp="1"/>
          </p:cNvSpPr>
          <p:nvPr>
            <p:ph type="title"/>
          </p:nvPr>
        </p:nvSpPr>
        <p:spPr/>
        <p:txBody>
          <a:bodyPr/>
          <a:lstStyle/>
          <a:p>
            <a:r>
              <a:rPr lang="pl-PL" dirty="0"/>
              <a:t>Architektura chmury</a:t>
            </a:r>
            <a:endParaRPr lang="en-US" dirty="0"/>
          </a:p>
        </p:txBody>
      </p:sp>
      <p:pic>
        <p:nvPicPr>
          <p:cNvPr id="4" name="Picture 3">
            <a:extLst>
              <a:ext uri="{FF2B5EF4-FFF2-40B4-BE49-F238E27FC236}">
                <a16:creationId xmlns:a16="http://schemas.microsoft.com/office/drawing/2014/main" id="{BA97B7B6-D64A-42D2-80DA-EFBCD5C2DCD0}"/>
              </a:ext>
            </a:extLst>
          </p:cNvPr>
          <p:cNvPicPr>
            <a:picLocks noChangeAspect="1"/>
          </p:cNvPicPr>
          <p:nvPr/>
        </p:nvPicPr>
        <p:blipFill>
          <a:blip r:embed="rId2"/>
          <a:stretch>
            <a:fillRect/>
          </a:stretch>
        </p:blipFill>
        <p:spPr>
          <a:xfrm>
            <a:off x="2160372" y="1052736"/>
            <a:ext cx="6526428" cy="5389459"/>
          </a:xfrm>
          <a:prstGeom prst="rect">
            <a:avLst/>
          </a:prstGeom>
        </p:spPr>
      </p:pic>
    </p:spTree>
    <p:extLst>
      <p:ext uri="{BB962C8B-B14F-4D97-AF65-F5344CB8AC3E}">
        <p14:creationId xmlns:p14="http://schemas.microsoft.com/office/powerpoint/2010/main" val="2249722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32FE-FA85-4BD7-AF56-BE477EBF22F2}"/>
              </a:ext>
            </a:extLst>
          </p:cNvPr>
          <p:cNvSpPr>
            <a:spLocks noGrp="1"/>
          </p:cNvSpPr>
          <p:nvPr>
            <p:ph type="title"/>
          </p:nvPr>
        </p:nvSpPr>
        <p:spPr/>
        <p:txBody>
          <a:bodyPr/>
          <a:lstStyle/>
          <a:p>
            <a:r>
              <a:rPr lang="pl-PL" dirty="0"/>
              <a:t>Globalna sieć Microsoft</a:t>
            </a:r>
            <a:endParaRPr lang="en-US" dirty="0"/>
          </a:p>
        </p:txBody>
      </p:sp>
      <p:sp>
        <p:nvSpPr>
          <p:cNvPr id="3" name="Content Placeholder 2">
            <a:extLst>
              <a:ext uri="{FF2B5EF4-FFF2-40B4-BE49-F238E27FC236}">
                <a16:creationId xmlns:a16="http://schemas.microsoft.com/office/drawing/2014/main" id="{3CC36B48-B555-4FCB-980F-EC00C2D7AA0F}"/>
              </a:ext>
            </a:extLst>
          </p:cNvPr>
          <p:cNvSpPr>
            <a:spLocks noGrp="1"/>
          </p:cNvSpPr>
          <p:nvPr>
            <p:ph idx="1"/>
          </p:nvPr>
        </p:nvSpPr>
        <p:spPr/>
        <p:txBody>
          <a:bodyPr/>
          <a:lstStyle/>
          <a:p>
            <a:r>
              <a:rPr lang="pl-PL" dirty="0"/>
              <a:t>Jedna z największych na świecie</a:t>
            </a:r>
          </a:p>
          <a:p>
            <a:pPr lvl="1"/>
            <a:r>
              <a:rPr lang="pl-PL" dirty="0"/>
              <a:t>130 węzłów brzegowych (Edge </a:t>
            </a:r>
            <a:r>
              <a:rPr lang="pl-PL" dirty="0" err="1"/>
              <a:t>nodes</a:t>
            </a:r>
            <a:r>
              <a:rPr lang="pl-PL" dirty="0"/>
              <a:t>)</a:t>
            </a:r>
          </a:p>
          <a:p>
            <a:pPr lvl="1"/>
            <a:r>
              <a:rPr lang="pl-PL" dirty="0"/>
              <a:t>112 000 km światłowodów i kabli oceanicznych</a:t>
            </a:r>
          </a:p>
          <a:p>
            <a:r>
              <a:rPr lang="pl-PL" dirty="0"/>
              <a:t>Dedykowane zespoły bezpieczeństwa</a:t>
            </a:r>
          </a:p>
          <a:p>
            <a:endParaRPr lang="en-US" dirty="0"/>
          </a:p>
        </p:txBody>
      </p:sp>
      <p:grpSp>
        <p:nvGrpSpPr>
          <p:cNvPr id="5" name="Group 4">
            <a:extLst>
              <a:ext uri="{FF2B5EF4-FFF2-40B4-BE49-F238E27FC236}">
                <a16:creationId xmlns:a16="http://schemas.microsoft.com/office/drawing/2014/main" id="{234B5AF0-A61A-4EEF-9593-ECE416D0D96E}"/>
              </a:ext>
            </a:extLst>
          </p:cNvPr>
          <p:cNvGrpSpPr/>
          <p:nvPr/>
        </p:nvGrpSpPr>
        <p:grpSpPr>
          <a:xfrm>
            <a:off x="1150664" y="3240360"/>
            <a:ext cx="7503914" cy="3429000"/>
            <a:chOff x="291512" y="1044398"/>
            <a:chExt cx="11852429" cy="5416104"/>
          </a:xfrm>
        </p:grpSpPr>
        <p:grpSp>
          <p:nvGrpSpPr>
            <p:cNvPr id="6" name="Group 5">
              <a:extLst>
                <a:ext uri="{FF2B5EF4-FFF2-40B4-BE49-F238E27FC236}">
                  <a16:creationId xmlns:a16="http://schemas.microsoft.com/office/drawing/2014/main" id="{44A3698D-0F94-41AA-9DE5-BC291EA9B647}"/>
                </a:ext>
              </a:extLst>
            </p:cNvPr>
            <p:cNvGrpSpPr/>
            <p:nvPr/>
          </p:nvGrpSpPr>
          <p:grpSpPr>
            <a:xfrm>
              <a:off x="291512" y="1044398"/>
              <a:ext cx="11730895" cy="5416104"/>
              <a:chOff x="291512" y="1044398"/>
              <a:chExt cx="11730895" cy="5416104"/>
            </a:xfrm>
          </p:grpSpPr>
          <p:pic>
            <p:nvPicPr>
              <p:cNvPr id="29" name="Picture 28" descr="world map">
                <a:extLst>
                  <a:ext uri="{FF2B5EF4-FFF2-40B4-BE49-F238E27FC236}">
                    <a16:creationId xmlns:a16="http://schemas.microsoft.com/office/drawing/2014/main" id="{0D2F62E9-7FE6-405F-941E-6CD37A6EDDED}"/>
                  </a:ext>
                </a:extLst>
              </p:cNvPr>
              <p:cNvPicPr>
                <a:picLocks noChangeAspect="1"/>
              </p:cNvPicPr>
              <p:nvPr/>
            </p:nvPicPr>
            <p:blipFill rotWithShape="1">
              <a:blip r:embed="rId2" cstate="print">
                <a:duotone>
                  <a:prstClr val="black"/>
                  <a:schemeClr val="accent6">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11566"/>
              <a:stretch/>
            </p:blipFill>
            <p:spPr>
              <a:xfrm>
                <a:off x="291512" y="1044398"/>
                <a:ext cx="11730895" cy="5416104"/>
              </a:xfrm>
              <a:prstGeom prst="rect">
                <a:avLst/>
              </a:prstGeom>
              <a:ln w="19050">
                <a:noFill/>
              </a:ln>
            </p:spPr>
          </p:pic>
          <p:sp>
            <p:nvSpPr>
              <p:cNvPr id="30" name="Rectangle 29">
                <a:extLst>
                  <a:ext uri="{FF2B5EF4-FFF2-40B4-BE49-F238E27FC236}">
                    <a16:creationId xmlns:a16="http://schemas.microsoft.com/office/drawing/2014/main" id="{32A901AF-45EE-4B26-A2A4-5EBD8D03F31A}"/>
                  </a:ext>
                </a:extLst>
              </p:cNvPr>
              <p:cNvSpPr/>
              <p:nvPr/>
            </p:nvSpPr>
            <p:spPr bwMode="auto">
              <a:xfrm>
                <a:off x="2189041" y="3305112"/>
                <a:ext cx="841328"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United States</a:t>
                </a:r>
                <a:endParaRPr lang="en-US" sz="515" kern="0">
                  <a:solidFill>
                    <a:srgbClr val="353535"/>
                  </a:solidFill>
                  <a:latin typeface="Segoe UI Semilight"/>
                </a:endParaRPr>
              </a:p>
            </p:txBody>
          </p:sp>
          <p:sp>
            <p:nvSpPr>
              <p:cNvPr id="31" name="Freeform 8">
                <a:extLst>
                  <a:ext uri="{FF2B5EF4-FFF2-40B4-BE49-F238E27FC236}">
                    <a16:creationId xmlns:a16="http://schemas.microsoft.com/office/drawing/2014/main" id="{98F826B1-F9B1-49B1-894F-FD8136F56520}"/>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32" name="Freeform 5">
                <a:extLst>
                  <a:ext uri="{FF2B5EF4-FFF2-40B4-BE49-F238E27FC236}">
                    <a16:creationId xmlns:a16="http://schemas.microsoft.com/office/drawing/2014/main" id="{BAF4A957-79D3-4E96-B90F-A934903CBF60}"/>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33" name="Freeform 6">
                <a:extLst>
                  <a:ext uri="{FF2B5EF4-FFF2-40B4-BE49-F238E27FC236}">
                    <a16:creationId xmlns:a16="http://schemas.microsoft.com/office/drawing/2014/main" id="{43E2831E-A374-4200-9944-BED5A8DE2685}"/>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34" name="Freeform 7">
                <a:extLst>
                  <a:ext uri="{FF2B5EF4-FFF2-40B4-BE49-F238E27FC236}">
                    <a16:creationId xmlns:a16="http://schemas.microsoft.com/office/drawing/2014/main" id="{E4327476-E9F8-486F-BDE1-169EA0589361}"/>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35" name="Freeform 8">
                <a:extLst>
                  <a:ext uri="{FF2B5EF4-FFF2-40B4-BE49-F238E27FC236}">
                    <a16:creationId xmlns:a16="http://schemas.microsoft.com/office/drawing/2014/main" id="{2EA44ED4-2706-4804-8418-25FF7B5C36C8}"/>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36" name="Freeform 9">
                <a:extLst>
                  <a:ext uri="{FF2B5EF4-FFF2-40B4-BE49-F238E27FC236}">
                    <a16:creationId xmlns:a16="http://schemas.microsoft.com/office/drawing/2014/main" id="{9740540A-DDA8-4C33-ABC3-B4A2A25F0B57}"/>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37" name="Freeform 10">
                <a:extLst>
                  <a:ext uri="{FF2B5EF4-FFF2-40B4-BE49-F238E27FC236}">
                    <a16:creationId xmlns:a16="http://schemas.microsoft.com/office/drawing/2014/main" id="{74197BA9-CB85-4512-B19A-FCDDD2C9AC3F}"/>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38" name="Freeform 11">
                <a:extLst>
                  <a:ext uri="{FF2B5EF4-FFF2-40B4-BE49-F238E27FC236}">
                    <a16:creationId xmlns:a16="http://schemas.microsoft.com/office/drawing/2014/main" id="{27CAC31A-27A8-4F4D-B40A-C75C1A394EC0}"/>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39" name="Freeform 12">
                <a:extLst>
                  <a:ext uri="{FF2B5EF4-FFF2-40B4-BE49-F238E27FC236}">
                    <a16:creationId xmlns:a16="http://schemas.microsoft.com/office/drawing/2014/main" id="{23B74EEA-06E7-4DCA-9480-D5E3DEA96080}"/>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40" name="Freeform 13">
                <a:extLst>
                  <a:ext uri="{FF2B5EF4-FFF2-40B4-BE49-F238E27FC236}">
                    <a16:creationId xmlns:a16="http://schemas.microsoft.com/office/drawing/2014/main" id="{1806F973-10DE-425F-9C23-41FE81F22B89}"/>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41" name="Freeform 14">
                <a:extLst>
                  <a:ext uri="{FF2B5EF4-FFF2-40B4-BE49-F238E27FC236}">
                    <a16:creationId xmlns:a16="http://schemas.microsoft.com/office/drawing/2014/main" id="{A1B9601F-1106-4A64-A3F9-3DD21A64286D}"/>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42" name="Freeform 15">
                <a:extLst>
                  <a:ext uri="{FF2B5EF4-FFF2-40B4-BE49-F238E27FC236}">
                    <a16:creationId xmlns:a16="http://schemas.microsoft.com/office/drawing/2014/main" id="{2E8F97C2-618A-4255-B265-AD86725A8DD2}"/>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43" name="Freeform 16">
                <a:extLst>
                  <a:ext uri="{FF2B5EF4-FFF2-40B4-BE49-F238E27FC236}">
                    <a16:creationId xmlns:a16="http://schemas.microsoft.com/office/drawing/2014/main" id="{2E18124F-BF82-4508-AF4D-62EE6ED7286A}"/>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44" name="Freeform 17">
                <a:extLst>
                  <a:ext uri="{FF2B5EF4-FFF2-40B4-BE49-F238E27FC236}">
                    <a16:creationId xmlns:a16="http://schemas.microsoft.com/office/drawing/2014/main" id="{14C1A4C6-A931-4B60-BD4A-4B06A3B854E5}"/>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45" name="Freeform 18">
                <a:extLst>
                  <a:ext uri="{FF2B5EF4-FFF2-40B4-BE49-F238E27FC236}">
                    <a16:creationId xmlns:a16="http://schemas.microsoft.com/office/drawing/2014/main" id="{B7447EEE-F778-42C1-93A0-32A98494D897}"/>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46" name="Freeform 19">
                <a:extLst>
                  <a:ext uri="{FF2B5EF4-FFF2-40B4-BE49-F238E27FC236}">
                    <a16:creationId xmlns:a16="http://schemas.microsoft.com/office/drawing/2014/main" id="{7E63FCF1-2F17-4B8D-B0E3-381AFCA793DA}"/>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47" name="Freeform 20">
                <a:extLst>
                  <a:ext uri="{FF2B5EF4-FFF2-40B4-BE49-F238E27FC236}">
                    <a16:creationId xmlns:a16="http://schemas.microsoft.com/office/drawing/2014/main" id="{00023277-FA9F-4F49-A6C9-56EABE28814F}"/>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48" name="Freeform 21">
                <a:extLst>
                  <a:ext uri="{FF2B5EF4-FFF2-40B4-BE49-F238E27FC236}">
                    <a16:creationId xmlns:a16="http://schemas.microsoft.com/office/drawing/2014/main" id="{05DF4254-A454-4F03-B095-41ACF5961975}"/>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rgbClr val="0078D7"/>
                </a:solidFill>
                <a:prstDash val="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49" name="Freeform 22">
                <a:extLst>
                  <a:ext uri="{FF2B5EF4-FFF2-40B4-BE49-F238E27FC236}">
                    <a16:creationId xmlns:a16="http://schemas.microsoft.com/office/drawing/2014/main" id="{6B77FC62-FA1C-4AAF-80C0-E7AD5DA33763}"/>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50" name="Freeform 23">
                <a:extLst>
                  <a:ext uri="{FF2B5EF4-FFF2-40B4-BE49-F238E27FC236}">
                    <a16:creationId xmlns:a16="http://schemas.microsoft.com/office/drawing/2014/main" id="{3DD890BA-41B1-4FCA-BF9B-8BD38C10CDDF}"/>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51" name="Freeform 24">
                <a:extLst>
                  <a:ext uri="{FF2B5EF4-FFF2-40B4-BE49-F238E27FC236}">
                    <a16:creationId xmlns:a16="http://schemas.microsoft.com/office/drawing/2014/main" id="{4000D12D-F283-4183-B188-0AFA9B06FAD9}"/>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52" name="Freeform 25">
                <a:extLst>
                  <a:ext uri="{FF2B5EF4-FFF2-40B4-BE49-F238E27FC236}">
                    <a16:creationId xmlns:a16="http://schemas.microsoft.com/office/drawing/2014/main" id="{81D90507-F87A-4ADD-B75A-CB3FFB5950A0}"/>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53" name="Freeform 26">
                <a:extLst>
                  <a:ext uri="{FF2B5EF4-FFF2-40B4-BE49-F238E27FC236}">
                    <a16:creationId xmlns:a16="http://schemas.microsoft.com/office/drawing/2014/main" id="{CF08A9E5-C1C2-41C3-B879-AC0FA0FAFA50}"/>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rgbClr val="0078D7"/>
                </a:solidFill>
                <a:prstDash val="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54" name="Freeform 27">
                <a:extLst>
                  <a:ext uri="{FF2B5EF4-FFF2-40B4-BE49-F238E27FC236}">
                    <a16:creationId xmlns:a16="http://schemas.microsoft.com/office/drawing/2014/main" id="{9A6BE1D9-ECF0-4CB9-AB78-BE8C11F4F3AA}"/>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55" name="Freeform 28">
                <a:extLst>
                  <a:ext uri="{FF2B5EF4-FFF2-40B4-BE49-F238E27FC236}">
                    <a16:creationId xmlns:a16="http://schemas.microsoft.com/office/drawing/2014/main" id="{CE02D8BF-7AFA-4B6F-BD37-E8B182823966}"/>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56" name="Freeform 29">
                <a:extLst>
                  <a:ext uri="{FF2B5EF4-FFF2-40B4-BE49-F238E27FC236}">
                    <a16:creationId xmlns:a16="http://schemas.microsoft.com/office/drawing/2014/main" id="{22AA264D-340E-42C8-A912-1EC263FD80A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57" name="Freeform 30">
                <a:extLst>
                  <a:ext uri="{FF2B5EF4-FFF2-40B4-BE49-F238E27FC236}">
                    <a16:creationId xmlns:a16="http://schemas.microsoft.com/office/drawing/2014/main" id="{1B03C709-5422-4919-A8E7-FAC9672926DF}"/>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58" name="Freeform 31">
                <a:extLst>
                  <a:ext uri="{FF2B5EF4-FFF2-40B4-BE49-F238E27FC236}">
                    <a16:creationId xmlns:a16="http://schemas.microsoft.com/office/drawing/2014/main" id="{DDBBE108-E134-4431-BAE6-A8CE90E095AD}"/>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59" name="Freeform 32">
                <a:extLst>
                  <a:ext uri="{FF2B5EF4-FFF2-40B4-BE49-F238E27FC236}">
                    <a16:creationId xmlns:a16="http://schemas.microsoft.com/office/drawing/2014/main" id="{57AB089C-10D6-4334-8CED-ACAA8E55CD9E}"/>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60" name="Freeform 33">
                <a:extLst>
                  <a:ext uri="{FF2B5EF4-FFF2-40B4-BE49-F238E27FC236}">
                    <a16:creationId xmlns:a16="http://schemas.microsoft.com/office/drawing/2014/main" id="{E3E44439-06CD-491B-A206-7ABB319F169A}"/>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61" name="Line 34">
                <a:extLst>
                  <a:ext uri="{FF2B5EF4-FFF2-40B4-BE49-F238E27FC236}">
                    <a16:creationId xmlns:a16="http://schemas.microsoft.com/office/drawing/2014/main" id="{47EAE854-C194-46EA-B92F-4FE855F2F25A}"/>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62" name="Freeform 35">
                <a:extLst>
                  <a:ext uri="{FF2B5EF4-FFF2-40B4-BE49-F238E27FC236}">
                    <a16:creationId xmlns:a16="http://schemas.microsoft.com/office/drawing/2014/main" id="{5D61739C-20AE-431B-B2C5-FBDDBB387AC0}"/>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63" name="Freeform 36">
                <a:extLst>
                  <a:ext uri="{FF2B5EF4-FFF2-40B4-BE49-F238E27FC236}">
                    <a16:creationId xmlns:a16="http://schemas.microsoft.com/office/drawing/2014/main" id="{86D0265E-936F-4CB4-93F8-49F0EE283E9D}"/>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64" name="Freeform 37">
                <a:extLst>
                  <a:ext uri="{FF2B5EF4-FFF2-40B4-BE49-F238E27FC236}">
                    <a16:creationId xmlns:a16="http://schemas.microsoft.com/office/drawing/2014/main" id="{ED25E7FE-27CC-4B4B-851F-3F16A196405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65" name="Freeform 38">
                <a:extLst>
                  <a:ext uri="{FF2B5EF4-FFF2-40B4-BE49-F238E27FC236}">
                    <a16:creationId xmlns:a16="http://schemas.microsoft.com/office/drawing/2014/main" id="{0E64F7EA-E90E-4E25-AB47-FBB432705A4C}"/>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66" name="Freeform 39">
                <a:extLst>
                  <a:ext uri="{FF2B5EF4-FFF2-40B4-BE49-F238E27FC236}">
                    <a16:creationId xmlns:a16="http://schemas.microsoft.com/office/drawing/2014/main" id="{FAFD5916-5746-4A7D-99A0-10F03874D16A}"/>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67" name="Freeform 40">
                <a:extLst>
                  <a:ext uri="{FF2B5EF4-FFF2-40B4-BE49-F238E27FC236}">
                    <a16:creationId xmlns:a16="http://schemas.microsoft.com/office/drawing/2014/main" id="{B392303F-68EF-4AF3-A751-7ACEBA7881AE}"/>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68" name="Freeform 41">
                <a:extLst>
                  <a:ext uri="{FF2B5EF4-FFF2-40B4-BE49-F238E27FC236}">
                    <a16:creationId xmlns:a16="http://schemas.microsoft.com/office/drawing/2014/main" id="{8B5CB56F-5363-4776-8435-BDFA5D2AFA41}"/>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69" name="Line 42">
                <a:extLst>
                  <a:ext uri="{FF2B5EF4-FFF2-40B4-BE49-F238E27FC236}">
                    <a16:creationId xmlns:a16="http://schemas.microsoft.com/office/drawing/2014/main" id="{70DB09CA-4570-43B9-A053-DD9827CDE0C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70" name="Freeform 43">
                <a:extLst>
                  <a:ext uri="{FF2B5EF4-FFF2-40B4-BE49-F238E27FC236}">
                    <a16:creationId xmlns:a16="http://schemas.microsoft.com/office/drawing/2014/main" id="{8A4218EF-92C6-488F-A2D5-C9344692A01A}"/>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71" name="Freeform 44">
                <a:extLst>
                  <a:ext uri="{FF2B5EF4-FFF2-40B4-BE49-F238E27FC236}">
                    <a16:creationId xmlns:a16="http://schemas.microsoft.com/office/drawing/2014/main" id="{95917CAD-FF8D-44D8-9770-E724B2FA0DB5}"/>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72" name="Freeform 45">
                <a:extLst>
                  <a:ext uri="{FF2B5EF4-FFF2-40B4-BE49-F238E27FC236}">
                    <a16:creationId xmlns:a16="http://schemas.microsoft.com/office/drawing/2014/main" id="{C08ACE39-9BAF-4337-9CB3-3EEAE7F95E84}"/>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73" name="Freeform 46">
                <a:extLst>
                  <a:ext uri="{FF2B5EF4-FFF2-40B4-BE49-F238E27FC236}">
                    <a16:creationId xmlns:a16="http://schemas.microsoft.com/office/drawing/2014/main" id="{95085D25-9217-41D2-B5CD-DB5AA2C47DBD}"/>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74" name="Freeform 47">
                <a:extLst>
                  <a:ext uri="{FF2B5EF4-FFF2-40B4-BE49-F238E27FC236}">
                    <a16:creationId xmlns:a16="http://schemas.microsoft.com/office/drawing/2014/main" id="{DD0DB51D-C06F-4010-A4D6-064970ACF308}"/>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75" name="Freeform 48">
                <a:extLst>
                  <a:ext uri="{FF2B5EF4-FFF2-40B4-BE49-F238E27FC236}">
                    <a16:creationId xmlns:a16="http://schemas.microsoft.com/office/drawing/2014/main" id="{7EA0419D-B7CB-486B-B130-B77562F6D35F}"/>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76" name="Freeform 49">
                <a:extLst>
                  <a:ext uri="{FF2B5EF4-FFF2-40B4-BE49-F238E27FC236}">
                    <a16:creationId xmlns:a16="http://schemas.microsoft.com/office/drawing/2014/main" id="{A1133978-8658-416C-A420-2EB333CBE4FC}"/>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77" name="Freeform 50">
                <a:extLst>
                  <a:ext uri="{FF2B5EF4-FFF2-40B4-BE49-F238E27FC236}">
                    <a16:creationId xmlns:a16="http://schemas.microsoft.com/office/drawing/2014/main" id="{A989183E-1498-43E6-ACCD-B124171EFCF0}"/>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78" name="Freeform 51">
                <a:extLst>
                  <a:ext uri="{FF2B5EF4-FFF2-40B4-BE49-F238E27FC236}">
                    <a16:creationId xmlns:a16="http://schemas.microsoft.com/office/drawing/2014/main" id="{DDDFB8CF-0057-4720-9523-F92769CD8BA2}"/>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79" name="Freeform 52">
                <a:extLst>
                  <a:ext uri="{FF2B5EF4-FFF2-40B4-BE49-F238E27FC236}">
                    <a16:creationId xmlns:a16="http://schemas.microsoft.com/office/drawing/2014/main" id="{AC8774D2-099B-41EB-A0F3-45D846392031}"/>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80" name="Freeform 53">
                <a:extLst>
                  <a:ext uri="{FF2B5EF4-FFF2-40B4-BE49-F238E27FC236}">
                    <a16:creationId xmlns:a16="http://schemas.microsoft.com/office/drawing/2014/main" id="{ADD59CE4-B6CF-4566-8E3E-E4F86A5EAC74}"/>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81" name="Freeform 54">
                <a:extLst>
                  <a:ext uri="{FF2B5EF4-FFF2-40B4-BE49-F238E27FC236}">
                    <a16:creationId xmlns:a16="http://schemas.microsoft.com/office/drawing/2014/main" id="{3CD7C798-194B-4D65-94E6-196178084659}"/>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82" name="Freeform 55">
                <a:extLst>
                  <a:ext uri="{FF2B5EF4-FFF2-40B4-BE49-F238E27FC236}">
                    <a16:creationId xmlns:a16="http://schemas.microsoft.com/office/drawing/2014/main" id="{F29CC08C-D92B-452B-A798-55ECBC35FF9E}"/>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83" name="Freeform 56">
                <a:extLst>
                  <a:ext uri="{FF2B5EF4-FFF2-40B4-BE49-F238E27FC236}">
                    <a16:creationId xmlns:a16="http://schemas.microsoft.com/office/drawing/2014/main" id="{32638B8A-A7BB-4D68-8216-6980A55CE39F}"/>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84" name="Freeform 57">
                <a:extLst>
                  <a:ext uri="{FF2B5EF4-FFF2-40B4-BE49-F238E27FC236}">
                    <a16:creationId xmlns:a16="http://schemas.microsoft.com/office/drawing/2014/main" id="{BAD69803-F6A9-4FFE-A5BB-135BB4ED7EB8}"/>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85" name="Freeform 58">
                <a:extLst>
                  <a:ext uri="{FF2B5EF4-FFF2-40B4-BE49-F238E27FC236}">
                    <a16:creationId xmlns:a16="http://schemas.microsoft.com/office/drawing/2014/main" id="{018E101C-95D7-4929-9D4E-A0A1ABF38042}"/>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86" name="Freeform 59">
                <a:extLst>
                  <a:ext uri="{FF2B5EF4-FFF2-40B4-BE49-F238E27FC236}">
                    <a16:creationId xmlns:a16="http://schemas.microsoft.com/office/drawing/2014/main" id="{5D8ECC9B-5912-4EEE-B81A-554E64F7D798}"/>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87" name="Freeform 60">
                <a:extLst>
                  <a:ext uri="{FF2B5EF4-FFF2-40B4-BE49-F238E27FC236}">
                    <a16:creationId xmlns:a16="http://schemas.microsoft.com/office/drawing/2014/main" id="{B0817E0F-C5AC-4144-BFF5-65D6DA6C4C79}"/>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88" name="Freeform 61">
                <a:extLst>
                  <a:ext uri="{FF2B5EF4-FFF2-40B4-BE49-F238E27FC236}">
                    <a16:creationId xmlns:a16="http://schemas.microsoft.com/office/drawing/2014/main" id="{55B08F32-4B21-4158-8898-67531DCF6EA5}"/>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89" name="Freeform 62">
                <a:extLst>
                  <a:ext uri="{FF2B5EF4-FFF2-40B4-BE49-F238E27FC236}">
                    <a16:creationId xmlns:a16="http://schemas.microsoft.com/office/drawing/2014/main" id="{42A534DC-2A94-4148-86B0-1F086FB9BE2D}"/>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90" name="Freeform 63">
                <a:extLst>
                  <a:ext uri="{FF2B5EF4-FFF2-40B4-BE49-F238E27FC236}">
                    <a16:creationId xmlns:a16="http://schemas.microsoft.com/office/drawing/2014/main" id="{BF8AC1B6-DE1A-4A07-9073-390F1BB61766}"/>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91" name="Freeform 64">
                <a:extLst>
                  <a:ext uri="{FF2B5EF4-FFF2-40B4-BE49-F238E27FC236}">
                    <a16:creationId xmlns:a16="http://schemas.microsoft.com/office/drawing/2014/main" id="{5F67DC1F-DE48-42A5-B379-89488421F2D4}"/>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92" name="Freeform 65">
                <a:extLst>
                  <a:ext uri="{FF2B5EF4-FFF2-40B4-BE49-F238E27FC236}">
                    <a16:creationId xmlns:a16="http://schemas.microsoft.com/office/drawing/2014/main" id="{0148EF07-B461-42F4-9923-73BAC6343CD2}"/>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93" name="Freeform 66">
                <a:extLst>
                  <a:ext uri="{FF2B5EF4-FFF2-40B4-BE49-F238E27FC236}">
                    <a16:creationId xmlns:a16="http://schemas.microsoft.com/office/drawing/2014/main" id="{4CCCC851-1FCF-465C-8036-C9857AC31FF6}"/>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rgbClr val="00188F"/>
                </a:solid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94" name="Freeform 67">
                <a:extLst>
                  <a:ext uri="{FF2B5EF4-FFF2-40B4-BE49-F238E27FC236}">
                    <a16:creationId xmlns:a16="http://schemas.microsoft.com/office/drawing/2014/main" id="{D41CE450-9C71-4388-AF35-D25DEDE5C1BF}"/>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95" name="Freeform 68">
                <a:extLst>
                  <a:ext uri="{FF2B5EF4-FFF2-40B4-BE49-F238E27FC236}">
                    <a16:creationId xmlns:a16="http://schemas.microsoft.com/office/drawing/2014/main" id="{818E1F79-631A-43DE-9C14-5BDAAF73C078}"/>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96" name="Freeform 69">
                <a:extLst>
                  <a:ext uri="{FF2B5EF4-FFF2-40B4-BE49-F238E27FC236}">
                    <a16:creationId xmlns:a16="http://schemas.microsoft.com/office/drawing/2014/main" id="{1C6EDDCA-3529-4B67-8DA6-C7C15D11F241}"/>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97" name="Freeform 70">
                <a:extLst>
                  <a:ext uri="{FF2B5EF4-FFF2-40B4-BE49-F238E27FC236}">
                    <a16:creationId xmlns:a16="http://schemas.microsoft.com/office/drawing/2014/main" id="{7F8B3850-71DF-4A1A-B0FC-2376FECF8865}"/>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98" name="Freeform 71">
                <a:extLst>
                  <a:ext uri="{FF2B5EF4-FFF2-40B4-BE49-F238E27FC236}">
                    <a16:creationId xmlns:a16="http://schemas.microsoft.com/office/drawing/2014/main" id="{253041B5-1DAC-4F23-94CD-521EE85BE968}"/>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99" name="Freeform 72">
                <a:extLst>
                  <a:ext uri="{FF2B5EF4-FFF2-40B4-BE49-F238E27FC236}">
                    <a16:creationId xmlns:a16="http://schemas.microsoft.com/office/drawing/2014/main" id="{BBCE2910-8EA8-40A9-9AE5-D66045CAEF6C}"/>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100" name="Freeform 73">
                <a:extLst>
                  <a:ext uri="{FF2B5EF4-FFF2-40B4-BE49-F238E27FC236}">
                    <a16:creationId xmlns:a16="http://schemas.microsoft.com/office/drawing/2014/main" id="{3A6925AF-8025-4C55-8E3D-5CADAE4C227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101" name="Freeform 74">
                <a:extLst>
                  <a:ext uri="{FF2B5EF4-FFF2-40B4-BE49-F238E27FC236}">
                    <a16:creationId xmlns:a16="http://schemas.microsoft.com/office/drawing/2014/main" id="{CFEC6543-A0E4-4E69-B247-4A79A54C2A20}"/>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102" name="Freeform 75">
                <a:extLst>
                  <a:ext uri="{FF2B5EF4-FFF2-40B4-BE49-F238E27FC236}">
                    <a16:creationId xmlns:a16="http://schemas.microsoft.com/office/drawing/2014/main" id="{174E7EC3-E6B1-4EED-AEC3-C80D3B99CAC5}"/>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103" name="Freeform 76">
                <a:extLst>
                  <a:ext uri="{FF2B5EF4-FFF2-40B4-BE49-F238E27FC236}">
                    <a16:creationId xmlns:a16="http://schemas.microsoft.com/office/drawing/2014/main" id="{8B44F285-23CD-400E-A3C5-C7B83C9C3480}"/>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104" name="Freeform 77">
                <a:extLst>
                  <a:ext uri="{FF2B5EF4-FFF2-40B4-BE49-F238E27FC236}">
                    <a16:creationId xmlns:a16="http://schemas.microsoft.com/office/drawing/2014/main" id="{A170F7D9-F2FC-4AC3-85DC-13042D6B1598}"/>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105" name="Freeform 78">
                <a:extLst>
                  <a:ext uri="{FF2B5EF4-FFF2-40B4-BE49-F238E27FC236}">
                    <a16:creationId xmlns:a16="http://schemas.microsoft.com/office/drawing/2014/main" id="{807F64DE-0B7A-413A-93A7-885093E001C3}"/>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106" name="Freeform 79">
                <a:extLst>
                  <a:ext uri="{FF2B5EF4-FFF2-40B4-BE49-F238E27FC236}">
                    <a16:creationId xmlns:a16="http://schemas.microsoft.com/office/drawing/2014/main" id="{3A92BC8D-DB4A-4395-BE16-D47B46410148}"/>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107" name="Freeform 80">
                <a:extLst>
                  <a:ext uri="{FF2B5EF4-FFF2-40B4-BE49-F238E27FC236}">
                    <a16:creationId xmlns:a16="http://schemas.microsoft.com/office/drawing/2014/main" id="{957DFCB3-481E-433A-9E07-68118B10521A}"/>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108" name="Freeform 81">
                <a:extLst>
                  <a:ext uri="{FF2B5EF4-FFF2-40B4-BE49-F238E27FC236}">
                    <a16:creationId xmlns:a16="http://schemas.microsoft.com/office/drawing/2014/main" id="{BEFCA3A4-9B6D-4AC8-B92F-24F4EB16C1A7}"/>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sp>
            <p:nvSpPr>
              <p:cNvPr id="109" name="Freeform 82">
                <a:extLst>
                  <a:ext uri="{FF2B5EF4-FFF2-40B4-BE49-F238E27FC236}">
                    <a16:creationId xmlns:a16="http://schemas.microsoft.com/office/drawing/2014/main" id="{8A6F27ED-1142-4D81-B427-108007F23623}"/>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353535"/>
                  </a:solidFill>
                  <a:latin typeface="Segoe UI"/>
                </a:endParaRPr>
              </a:p>
            </p:txBody>
          </p:sp>
          <p:grpSp>
            <p:nvGrpSpPr>
              <p:cNvPr id="110" name="Group 109">
                <a:extLst>
                  <a:ext uri="{FF2B5EF4-FFF2-40B4-BE49-F238E27FC236}">
                    <a16:creationId xmlns:a16="http://schemas.microsoft.com/office/drawing/2014/main" id="{3A015151-63DF-47AC-9313-D1EC46C9729B}"/>
                  </a:ext>
                </a:extLst>
              </p:cNvPr>
              <p:cNvGrpSpPr/>
              <p:nvPr/>
            </p:nvGrpSpPr>
            <p:grpSpPr>
              <a:xfrm>
                <a:off x="5973079" y="2748470"/>
                <a:ext cx="128016" cy="128016"/>
                <a:chOff x="1520304" y="1939550"/>
                <a:chExt cx="726812" cy="726812"/>
              </a:xfrm>
            </p:grpSpPr>
            <p:sp>
              <p:nvSpPr>
                <p:cNvPr id="708" name="Oval 707">
                  <a:extLst>
                    <a:ext uri="{FF2B5EF4-FFF2-40B4-BE49-F238E27FC236}">
                      <a16:creationId xmlns:a16="http://schemas.microsoft.com/office/drawing/2014/main" id="{A508CFE3-1492-4E56-AE83-A377BC2A23ED}"/>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709" name="Group 708">
                  <a:extLst>
                    <a:ext uri="{FF2B5EF4-FFF2-40B4-BE49-F238E27FC236}">
                      <a16:creationId xmlns:a16="http://schemas.microsoft.com/office/drawing/2014/main" id="{CBE4455C-06A5-48E2-B968-268F078A2BED}"/>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3B2B46FD-482E-43C4-952A-4E29FE71367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711" name="Freeform 37">
                    <a:extLst>
                      <a:ext uri="{FF2B5EF4-FFF2-40B4-BE49-F238E27FC236}">
                        <a16:creationId xmlns:a16="http://schemas.microsoft.com/office/drawing/2014/main" id="{204A5F2C-DF1C-404C-B5B0-FEA2BF93F45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712" name="Freeform 39">
                    <a:extLst>
                      <a:ext uri="{FF2B5EF4-FFF2-40B4-BE49-F238E27FC236}">
                        <a16:creationId xmlns:a16="http://schemas.microsoft.com/office/drawing/2014/main" id="{1C749DD0-797B-45AA-BBF8-C1B8A3D69D2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713" name="Freeform 40">
                    <a:extLst>
                      <a:ext uri="{FF2B5EF4-FFF2-40B4-BE49-F238E27FC236}">
                        <a16:creationId xmlns:a16="http://schemas.microsoft.com/office/drawing/2014/main" id="{73E0E2FA-09D1-4740-A909-DBCAA903854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714" name="Freeform 5">
                    <a:extLst>
                      <a:ext uri="{FF2B5EF4-FFF2-40B4-BE49-F238E27FC236}">
                        <a16:creationId xmlns:a16="http://schemas.microsoft.com/office/drawing/2014/main" id="{1814C25C-54FC-4D2C-A405-9ABDED6A6B2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3D2C2B8F-6B13-406C-9B3C-EFFF8167F69B}"/>
                  </a:ext>
                </a:extLst>
              </p:cNvPr>
              <p:cNvGrpSpPr/>
              <p:nvPr/>
            </p:nvGrpSpPr>
            <p:grpSpPr>
              <a:xfrm>
                <a:off x="9868710" y="3418123"/>
                <a:ext cx="128016" cy="128016"/>
                <a:chOff x="1520304" y="1939550"/>
                <a:chExt cx="726812" cy="726812"/>
              </a:xfrm>
            </p:grpSpPr>
            <p:sp>
              <p:nvSpPr>
                <p:cNvPr id="701" name="Oval 700">
                  <a:extLst>
                    <a:ext uri="{FF2B5EF4-FFF2-40B4-BE49-F238E27FC236}">
                      <a16:creationId xmlns:a16="http://schemas.microsoft.com/office/drawing/2014/main" id="{2D561139-37DB-4EA0-96CD-90AC270894D9}"/>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702" name="Group 701">
                  <a:extLst>
                    <a:ext uri="{FF2B5EF4-FFF2-40B4-BE49-F238E27FC236}">
                      <a16:creationId xmlns:a16="http://schemas.microsoft.com/office/drawing/2014/main" id="{951D1507-6A53-407D-A538-1E024D47587B}"/>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9D34AC58-54D4-444A-A6BA-2DE6A749F3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704" name="Freeform 37">
                    <a:extLst>
                      <a:ext uri="{FF2B5EF4-FFF2-40B4-BE49-F238E27FC236}">
                        <a16:creationId xmlns:a16="http://schemas.microsoft.com/office/drawing/2014/main" id="{6DF1ACDE-CF3F-4B63-9612-F8BB43ADC9B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705" name="Freeform 39">
                    <a:extLst>
                      <a:ext uri="{FF2B5EF4-FFF2-40B4-BE49-F238E27FC236}">
                        <a16:creationId xmlns:a16="http://schemas.microsoft.com/office/drawing/2014/main" id="{A31EA56C-18BF-47E0-A355-52969DD3133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706" name="Freeform 40">
                    <a:extLst>
                      <a:ext uri="{FF2B5EF4-FFF2-40B4-BE49-F238E27FC236}">
                        <a16:creationId xmlns:a16="http://schemas.microsoft.com/office/drawing/2014/main" id="{31FDB558-7ACF-41AE-9B75-7743A35E34A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707" name="Freeform 5">
                    <a:extLst>
                      <a:ext uri="{FF2B5EF4-FFF2-40B4-BE49-F238E27FC236}">
                        <a16:creationId xmlns:a16="http://schemas.microsoft.com/office/drawing/2014/main" id="{CC982B71-737E-4AC7-941E-3066B25EACD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FCAFFAB4-393B-45BC-BDA3-6D3E53DA53DB}"/>
                  </a:ext>
                </a:extLst>
              </p:cNvPr>
              <p:cNvGrpSpPr/>
              <p:nvPr/>
            </p:nvGrpSpPr>
            <p:grpSpPr>
              <a:xfrm>
                <a:off x="9771289" y="3315135"/>
                <a:ext cx="128016" cy="128016"/>
                <a:chOff x="1520304" y="1939550"/>
                <a:chExt cx="726812" cy="726812"/>
              </a:xfrm>
            </p:grpSpPr>
            <p:sp>
              <p:nvSpPr>
                <p:cNvPr id="694" name="Oval 693">
                  <a:extLst>
                    <a:ext uri="{FF2B5EF4-FFF2-40B4-BE49-F238E27FC236}">
                      <a16:creationId xmlns:a16="http://schemas.microsoft.com/office/drawing/2014/main" id="{C3CA601B-16A4-4058-8696-DEFD641155CA}"/>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95" name="Group 694">
                  <a:extLst>
                    <a:ext uri="{FF2B5EF4-FFF2-40B4-BE49-F238E27FC236}">
                      <a16:creationId xmlns:a16="http://schemas.microsoft.com/office/drawing/2014/main" id="{2EB42987-EBB0-47D6-A184-A6E8859B1464}"/>
                    </a:ext>
                  </a:extLst>
                </p:cNvPr>
                <p:cNvGrpSpPr/>
                <p:nvPr/>
              </p:nvGrpSpPr>
              <p:grpSpPr>
                <a:xfrm>
                  <a:off x="1627350" y="2071688"/>
                  <a:ext cx="512722" cy="462536"/>
                  <a:chOff x="1302898" y="1640683"/>
                  <a:chExt cx="1201027" cy="1083468"/>
                </a:xfrm>
              </p:grpSpPr>
              <p:sp>
                <p:nvSpPr>
                  <p:cNvPr id="696" name="Freeform 34">
                    <a:extLst>
                      <a:ext uri="{FF2B5EF4-FFF2-40B4-BE49-F238E27FC236}">
                        <a16:creationId xmlns:a16="http://schemas.microsoft.com/office/drawing/2014/main" id="{5D8A192E-1507-4E48-81BF-31EAE527560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97" name="Freeform 37">
                    <a:extLst>
                      <a:ext uri="{FF2B5EF4-FFF2-40B4-BE49-F238E27FC236}">
                        <a16:creationId xmlns:a16="http://schemas.microsoft.com/office/drawing/2014/main" id="{7D917FA8-17F0-43CE-8B17-729277B6671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98" name="Freeform 39">
                    <a:extLst>
                      <a:ext uri="{FF2B5EF4-FFF2-40B4-BE49-F238E27FC236}">
                        <a16:creationId xmlns:a16="http://schemas.microsoft.com/office/drawing/2014/main" id="{5296626C-AA5B-4B97-9AB1-C2F57BAEA6F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99" name="Freeform 40">
                    <a:extLst>
                      <a:ext uri="{FF2B5EF4-FFF2-40B4-BE49-F238E27FC236}">
                        <a16:creationId xmlns:a16="http://schemas.microsoft.com/office/drawing/2014/main" id="{A01F6E60-096F-41E2-8EA9-2B1E186798C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700" name="Freeform 5">
                    <a:extLst>
                      <a:ext uri="{FF2B5EF4-FFF2-40B4-BE49-F238E27FC236}">
                        <a16:creationId xmlns:a16="http://schemas.microsoft.com/office/drawing/2014/main" id="{3B876032-2847-4BAF-B953-44AF825DB8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54535645-0E1F-4C14-B708-E7C952A9CCAC}"/>
                  </a:ext>
                </a:extLst>
              </p:cNvPr>
              <p:cNvGrpSpPr/>
              <p:nvPr/>
            </p:nvGrpSpPr>
            <p:grpSpPr>
              <a:xfrm>
                <a:off x="3269362" y="3279968"/>
                <a:ext cx="128016" cy="128016"/>
                <a:chOff x="1520304" y="1939550"/>
                <a:chExt cx="726812" cy="726812"/>
              </a:xfrm>
            </p:grpSpPr>
            <p:sp>
              <p:nvSpPr>
                <p:cNvPr id="687" name="Oval 686">
                  <a:extLst>
                    <a:ext uri="{FF2B5EF4-FFF2-40B4-BE49-F238E27FC236}">
                      <a16:creationId xmlns:a16="http://schemas.microsoft.com/office/drawing/2014/main" id="{A42AF81A-1335-4B8D-9848-AA823BC17178}"/>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88" name="Group 687">
                  <a:extLst>
                    <a:ext uri="{FF2B5EF4-FFF2-40B4-BE49-F238E27FC236}">
                      <a16:creationId xmlns:a16="http://schemas.microsoft.com/office/drawing/2014/main" id="{7E1DB676-E353-4FEB-9281-4218FD268582}"/>
                    </a:ext>
                  </a:extLst>
                </p:cNvPr>
                <p:cNvGrpSpPr/>
                <p:nvPr/>
              </p:nvGrpSpPr>
              <p:grpSpPr>
                <a:xfrm>
                  <a:off x="1627350" y="2071688"/>
                  <a:ext cx="512722" cy="462536"/>
                  <a:chOff x="1302898" y="1640683"/>
                  <a:chExt cx="1201027" cy="1083468"/>
                </a:xfrm>
              </p:grpSpPr>
              <p:sp>
                <p:nvSpPr>
                  <p:cNvPr id="689" name="Freeform 34">
                    <a:extLst>
                      <a:ext uri="{FF2B5EF4-FFF2-40B4-BE49-F238E27FC236}">
                        <a16:creationId xmlns:a16="http://schemas.microsoft.com/office/drawing/2014/main" id="{1A6F64EA-F89C-4785-B7AB-6123A071B62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90" name="Freeform 37">
                    <a:extLst>
                      <a:ext uri="{FF2B5EF4-FFF2-40B4-BE49-F238E27FC236}">
                        <a16:creationId xmlns:a16="http://schemas.microsoft.com/office/drawing/2014/main" id="{584EF19D-92D4-4AEF-A256-D950B2D1083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91" name="Freeform 39">
                    <a:extLst>
                      <a:ext uri="{FF2B5EF4-FFF2-40B4-BE49-F238E27FC236}">
                        <a16:creationId xmlns:a16="http://schemas.microsoft.com/office/drawing/2014/main" id="{C31BEDF8-6372-4947-97D8-325D94B1C75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92" name="Freeform 40">
                    <a:extLst>
                      <a:ext uri="{FF2B5EF4-FFF2-40B4-BE49-F238E27FC236}">
                        <a16:creationId xmlns:a16="http://schemas.microsoft.com/office/drawing/2014/main" id="{F7F57492-585B-4CFB-824F-11E90FB94A7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93" name="Freeform 5">
                    <a:extLst>
                      <a:ext uri="{FF2B5EF4-FFF2-40B4-BE49-F238E27FC236}">
                        <a16:creationId xmlns:a16="http://schemas.microsoft.com/office/drawing/2014/main" id="{CC6A5E50-5BD0-46ED-B6EC-3C581A19096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14" name="Group 113">
                <a:extLst>
                  <a:ext uri="{FF2B5EF4-FFF2-40B4-BE49-F238E27FC236}">
                    <a16:creationId xmlns:a16="http://schemas.microsoft.com/office/drawing/2014/main" id="{DF5D60C8-F281-4D92-B509-31C887AEC1CF}"/>
                  </a:ext>
                </a:extLst>
              </p:cNvPr>
              <p:cNvGrpSpPr/>
              <p:nvPr/>
            </p:nvGrpSpPr>
            <p:grpSpPr>
              <a:xfrm>
                <a:off x="3333060" y="3373249"/>
                <a:ext cx="128016" cy="128016"/>
                <a:chOff x="6617763" y="1494678"/>
                <a:chExt cx="188006" cy="188004"/>
              </a:xfrm>
            </p:grpSpPr>
            <p:sp>
              <p:nvSpPr>
                <p:cNvPr id="685" name="Oval 684">
                  <a:extLst>
                    <a:ext uri="{FF2B5EF4-FFF2-40B4-BE49-F238E27FC236}">
                      <a16:creationId xmlns:a16="http://schemas.microsoft.com/office/drawing/2014/main" id="{E20D2EC3-0CEA-4009-906D-3363202E4E69}"/>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686" name="Freeform 10">
                  <a:extLst>
                    <a:ext uri="{FF2B5EF4-FFF2-40B4-BE49-F238E27FC236}">
                      <a16:creationId xmlns:a16="http://schemas.microsoft.com/office/drawing/2014/main" id="{A60AC68E-C71B-4BCB-B718-49D3710D387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F3B77A59-FC38-4A22-9922-D77996E4DD0A}"/>
                  </a:ext>
                </a:extLst>
              </p:cNvPr>
              <p:cNvGrpSpPr/>
              <p:nvPr/>
            </p:nvGrpSpPr>
            <p:grpSpPr>
              <a:xfrm>
                <a:off x="2766086" y="3560656"/>
                <a:ext cx="128016" cy="128016"/>
                <a:chOff x="1520304" y="1939550"/>
                <a:chExt cx="726812" cy="726812"/>
              </a:xfrm>
            </p:grpSpPr>
            <p:sp>
              <p:nvSpPr>
                <p:cNvPr id="678" name="Oval 677">
                  <a:extLst>
                    <a:ext uri="{FF2B5EF4-FFF2-40B4-BE49-F238E27FC236}">
                      <a16:creationId xmlns:a16="http://schemas.microsoft.com/office/drawing/2014/main" id="{D592379D-F977-48A1-BEC2-18D27ABBC11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79" name="Group 678">
                  <a:extLst>
                    <a:ext uri="{FF2B5EF4-FFF2-40B4-BE49-F238E27FC236}">
                      <a16:creationId xmlns:a16="http://schemas.microsoft.com/office/drawing/2014/main" id="{77F1D66A-E527-4119-98E2-3F620DBCE7F6}"/>
                    </a:ext>
                  </a:extLst>
                </p:cNvPr>
                <p:cNvGrpSpPr/>
                <p:nvPr/>
              </p:nvGrpSpPr>
              <p:grpSpPr>
                <a:xfrm>
                  <a:off x="1627350" y="2071688"/>
                  <a:ext cx="512722" cy="462536"/>
                  <a:chOff x="1302898" y="1640683"/>
                  <a:chExt cx="1201027" cy="1083468"/>
                </a:xfrm>
              </p:grpSpPr>
              <p:sp>
                <p:nvSpPr>
                  <p:cNvPr id="680" name="Freeform 34">
                    <a:extLst>
                      <a:ext uri="{FF2B5EF4-FFF2-40B4-BE49-F238E27FC236}">
                        <a16:creationId xmlns:a16="http://schemas.microsoft.com/office/drawing/2014/main" id="{EDF029BA-EE14-4B2A-B6BE-5C439FBAC9D5}"/>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81" name="Freeform 37">
                    <a:extLst>
                      <a:ext uri="{FF2B5EF4-FFF2-40B4-BE49-F238E27FC236}">
                        <a16:creationId xmlns:a16="http://schemas.microsoft.com/office/drawing/2014/main" id="{FD3FB09A-59C8-4807-8F84-5DDA2D1299C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82" name="Freeform 39">
                    <a:extLst>
                      <a:ext uri="{FF2B5EF4-FFF2-40B4-BE49-F238E27FC236}">
                        <a16:creationId xmlns:a16="http://schemas.microsoft.com/office/drawing/2014/main" id="{43BDECC9-C07B-427F-9455-03158A5E49F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83" name="Freeform 40">
                    <a:extLst>
                      <a:ext uri="{FF2B5EF4-FFF2-40B4-BE49-F238E27FC236}">
                        <a16:creationId xmlns:a16="http://schemas.microsoft.com/office/drawing/2014/main" id="{4E0FCAED-E783-459F-9E8A-1CFF868325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84" name="Freeform 5">
                    <a:extLst>
                      <a:ext uri="{FF2B5EF4-FFF2-40B4-BE49-F238E27FC236}">
                        <a16:creationId xmlns:a16="http://schemas.microsoft.com/office/drawing/2014/main" id="{1A63E964-B3EE-46D8-819A-128B973A0F6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16" name="Group 115">
                <a:extLst>
                  <a:ext uri="{FF2B5EF4-FFF2-40B4-BE49-F238E27FC236}">
                    <a16:creationId xmlns:a16="http://schemas.microsoft.com/office/drawing/2014/main" id="{AF549CEA-FD32-4D1C-A5B1-55ABE0EB66B2}"/>
                  </a:ext>
                </a:extLst>
              </p:cNvPr>
              <p:cNvGrpSpPr/>
              <p:nvPr/>
            </p:nvGrpSpPr>
            <p:grpSpPr>
              <a:xfrm>
                <a:off x="2720799" y="3588285"/>
                <a:ext cx="128016" cy="128016"/>
                <a:chOff x="1520304" y="1939550"/>
                <a:chExt cx="726812" cy="726812"/>
              </a:xfrm>
            </p:grpSpPr>
            <p:sp>
              <p:nvSpPr>
                <p:cNvPr id="671" name="Oval 670">
                  <a:extLst>
                    <a:ext uri="{FF2B5EF4-FFF2-40B4-BE49-F238E27FC236}">
                      <a16:creationId xmlns:a16="http://schemas.microsoft.com/office/drawing/2014/main" id="{B092423D-F13F-4F41-9943-BCBD738D806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72" name="Group 671">
                  <a:extLst>
                    <a:ext uri="{FF2B5EF4-FFF2-40B4-BE49-F238E27FC236}">
                      <a16:creationId xmlns:a16="http://schemas.microsoft.com/office/drawing/2014/main" id="{2338968C-0496-4735-BDC8-A607E4C6090D}"/>
                    </a:ext>
                  </a:extLst>
                </p:cNvPr>
                <p:cNvGrpSpPr/>
                <p:nvPr/>
              </p:nvGrpSpPr>
              <p:grpSpPr>
                <a:xfrm>
                  <a:off x="1627350" y="2071688"/>
                  <a:ext cx="512722" cy="462536"/>
                  <a:chOff x="1302898" y="1640683"/>
                  <a:chExt cx="1201027" cy="1083468"/>
                </a:xfrm>
              </p:grpSpPr>
              <p:sp>
                <p:nvSpPr>
                  <p:cNvPr id="673" name="Freeform 34">
                    <a:extLst>
                      <a:ext uri="{FF2B5EF4-FFF2-40B4-BE49-F238E27FC236}">
                        <a16:creationId xmlns:a16="http://schemas.microsoft.com/office/drawing/2014/main" id="{FEFFAF0D-8D89-4BBC-8F73-8176C9B4C265}"/>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74" name="Freeform 37">
                    <a:extLst>
                      <a:ext uri="{FF2B5EF4-FFF2-40B4-BE49-F238E27FC236}">
                        <a16:creationId xmlns:a16="http://schemas.microsoft.com/office/drawing/2014/main" id="{9C09E4F8-453C-475A-B3E1-D29177042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75" name="Freeform 39">
                    <a:extLst>
                      <a:ext uri="{FF2B5EF4-FFF2-40B4-BE49-F238E27FC236}">
                        <a16:creationId xmlns:a16="http://schemas.microsoft.com/office/drawing/2014/main" id="{3CF3119C-39A1-4DA2-A6D9-0FC2BAC153B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76" name="Freeform 40">
                    <a:extLst>
                      <a:ext uri="{FF2B5EF4-FFF2-40B4-BE49-F238E27FC236}">
                        <a16:creationId xmlns:a16="http://schemas.microsoft.com/office/drawing/2014/main" id="{A337EAED-4C75-4698-9166-A8064B8DC9D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77" name="Freeform 5">
                    <a:extLst>
                      <a:ext uri="{FF2B5EF4-FFF2-40B4-BE49-F238E27FC236}">
                        <a16:creationId xmlns:a16="http://schemas.microsoft.com/office/drawing/2014/main" id="{FEFFA5BB-AE11-46F2-A3B9-20381E77FE0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17" name="Group 116">
                <a:extLst>
                  <a:ext uri="{FF2B5EF4-FFF2-40B4-BE49-F238E27FC236}">
                    <a16:creationId xmlns:a16="http://schemas.microsoft.com/office/drawing/2014/main" id="{A58E6B13-D8E2-4C12-8A6E-B0961155E703}"/>
                  </a:ext>
                </a:extLst>
              </p:cNvPr>
              <p:cNvGrpSpPr/>
              <p:nvPr/>
            </p:nvGrpSpPr>
            <p:grpSpPr>
              <a:xfrm>
                <a:off x="3916060" y="5577983"/>
                <a:ext cx="128016" cy="128016"/>
                <a:chOff x="1520304" y="1939550"/>
                <a:chExt cx="726812" cy="726812"/>
              </a:xfrm>
            </p:grpSpPr>
            <p:sp>
              <p:nvSpPr>
                <p:cNvPr id="664" name="Oval 663">
                  <a:extLst>
                    <a:ext uri="{FF2B5EF4-FFF2-40B4-BE49-F238E27FC236}">
                      <a16:creationId xmlns:a16="http://schemas.microsoft.com/office/drawing/2014/main" id="{13EBE432-680F-4ABD-86CA-697A90146C59}"/>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65" name="Group 664">
                  <a:extLst>
                    <a:ext uri="{FF2B5EF4-FFF2-40B4-BE49-F238E27FC236}">
                      <a16:creationId xmlns:a16="http://schemas.microsoft.com/office/drawing/2014/main" id="{70DA6E60-EBDC-4D3D-AB2A-F221996B0B20}"/>
                    </a:ext>
                  </a:extLst>
                </p:cNvPr>
                <p:cNvGrpSpPr/>
                <p:nvPr/>
              </p:nvGrpSpPr>
              <p:grpSpPr>
                <a:xfrm>
                  <a:off x="1627350" y="2071688"/>
                  <a:ext cx="512722" cy="462536"/>
                  <a:chOff x="1302898" y="1640683"/>
                  <a:chExt cx="1201027" cy="1083468"/>
                </a:xfrm>
              </p:grpSpPr>
              <p:sp>
                <p:nvSpPr>
                  <p:cNvPr id="666" name="Freeform 34">
                    <a:extLst>
                      <a:ext uri="{FF2B5EF4-FFF2-40B4-BE49-F238E27FC236}">
                        <a16:creationId xmlns:a16="http://schemas.microsoft.com/office/drawing/2014/main" id="{BDDE22E3-EEFF-4897-ABAE-06680D4D290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67" name="Freeform 37">
                    <a:extLst>
                      <a:ext uri="{FF2B5EF4-FFF2-40B4-BE49-F238E27FC236}">
                        <a16:creationId xmlns:a16="http://schemas.microsoft.com/office/drawing/2014/main" id="{5B829104-66B7-47D3-AA12-9F1B26C4065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68" name="Freeform 39">
                    <a:extLst>
                      <a:ext uri="{FF2B5EF4-FFF2-40B4-BE49-F238E27FC236}">
                        <a16:creationId xmlns:a16="http://schemas.microsoft.com/office/drawing/2014/main" id="{84F77204-599C-4203-9F55-88A56D646A2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69" name="Freeform 40">
                    <a:extLst>
                      <a:ext uri="{FF2B5EF4-FFF2-40B4-BE49-F238E27FC236}">
                        <a16:creationId xmlns:a16="http://schemas.microsoft.com/office/drawing/2014/main" id="{E93EEFC5-F505-45AA-971C-0ED2FE4D3C0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70" name="Freeform 5">
                    <a:extLst>
                      <a:ext uri="{FF2B5EF4-FFF2-40B4-BE49-F238E27FC236}">
                        <a16:creationId xmlns:a16="http://schemas.microsoft.com/office/drawing/2014/main" id="{CC2AF3C5-253F-494D-B392-7FE00D2F3D1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18" name="Group 117">
                <a:extLst>
                  <a:ext uri="{FF2B5EF4-FFF2-40B4-BE49-F238E27FC236}">
                    <a16:creationId xmlns:a16="http://schemas.microsoft.com/office/drawing/2014/main" id="{61621B31-6BE4-40A7-BFCB-CD66EB704119}"/>
                  </a:ext>
                </a:extLst>
              </p:cNvPr>
              <p:cNvGrpSpPr/>
              <p:nvPr/>
            </p:nvGrpSpPr>
            <p:grpSpPr>
              <a:xfrm>
                <a:off x="3547079" y="5948616"/>
                <a:ext cx="128016" cy="128016"/>
                <a:chOff x="6617763" y="1494678"/>
                <a:chExt cx="188006" cy="188004"/>
              </a:xfrm>
            </p:grpSpPr>
            <p:sp>
              <p:nvSpPr>
                <p:cNvPr id="662" name="Oval 661">
                  <a:extLst>
                    <a:ext uri="{FF2B5EF4-FFF2-40B4-BE49-F238E27FC236}">
                      <a16:creationId xmlns:a16="http://schemas.microsoft.com/office/drawing/2014/main" id="{C3149CCC-DE21-41BE-AB31-55AC8E8BFA4D}"/>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663" name="Freeform 10">
                  <a:extLst>
                    <a:ext uri="{FF2B5EF4-FFF2-40B4-BE49-F238E27FC236}">
                      <a16:creationId xmlns:a16="http://schemas.microsoft.com/office/drawing/2014/main" id="{D2943456-1EAA-4A8D-B3EF-3BFA027C2C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330C4583-4EE7-4077-9CD5-CC3DA67FD3A7}"/>
                  </a:ext>
                </a:extLst>
              </p:cNvPr>
              <p:cNvGrpSpPr/>
              <p:nvPr/>
            </p:nvGrpSpPr>
            <p:grpSpPr>
              <a:xfrm>
                <a:off x="4296463" y="5522724"/>
                <a:ext cx="128016" cy="128016"/>
                <a:chOff x="6617763" y="1494678"/>
                <a:chExt cx="188006" cy="188004"/>
              </a:xfrm>
            </p:grpSpPr>
            <p:sp>
              <p:nvSpPr>
                <p:cNvPr id="660" name="Oval 659">
                  <a:extLst>
                    <a:ext uri="{FF2B5EF4-FFF2-40B4-BE49-F238E27FC236}">
                      <a16:creationId xmlns:a16="http://schemas.microsoft.com/office/drawing/2014/main" id="{0829C4E7-1319-4F02-A122-D0C0D72117BE}"/>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661" name="Freeform 10">
                  <a:extLst>
                    <a:ext uri="{FF2B5EF4-FFF2-40B4-BE49-F238E27FC236}">
                      <a16:creationId xmlns:a16="http://schemas.microsoft.com/office/drawing/2014/main" id="{A9B8483A-37D9-48A8-B84B-98B3DE20F3D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20" name="Group 119">
                <a:extLst>
                  <a:ext uri="{FF2B5EF4-FFF2-40B4-BE49-F238E27FC236}">
                    <a16:creationId xmlns:a16="http://schemas.microsoft.com/office/drawing/2014/main" id="{04C8D170-8CDC-4AEE-86F7-BC21243834AA}"/>
                  </a:ext>
                </a:extLst>
              </p:cNvPr>
              <p:cNvGrpSpPr/>
              <p:nvPr/>
            </p:nvGrpSpPr>
            <p:grpSpPr>
              <a:xfrm>
                <a:off x="4425893" y="5507189"/>
                <a:ext cx="128016" cy="128016"/>
                <a:chOff x="6617763" y="1494678"/>
                <a:chExt cx="188006" cy="188004"/>
              </a:xfrm>
            </p:grpSpPr>
            <p:sp>
              <p:nvSpPr>
                <p:cNvPr id="658" name="Oval 657">
                  <a:extLst>
                    <a:ext uri="{FF2B5EF4-FFF2-40B4-BE49-F238E27FC236}">
                      <a16:creationId xmlns:a16="http://schemas.microsoft.com/office/drawing/2014/main" id="{D24CDAED-DA36-4E39-BDB3-31FF295D4F0F}"/>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659" name="Freeform 10">
                  <a:extLst>
                    <a:ext uri="{FF2B5EF4-FFF2-40B4-BE49-F238E27FC236}">
                      <a16:creationId xmlns:a16="http://schemas.microsoft.com/office/drawing/2014/main" id="{341473F1-33B7-49F0-90F0-C95C8F252F9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30092775-8DC9-453C-9032-57A256143255}"/>
                  </a:ext>
                </a:extLst>
              </p:cNvPr>
              <p:cNvGrpSpPr/>
              <p:nvPr/>
            </p:nvGrpSpPr>
            <p:grpSpPr>
              <a:xfrm>
                <a:off x="4552535" y="4890648"/>
                <a:ext cx="128016" cy="128016"/>
                <a:chOff x="6617763" y="1494678"/>
                <a:chExt cx="188006" cy="188004"/>
              </a:xfrm>
            </p:grpSpPr>
            <p:sp>
              <p:nvSpPr>
                <p:cNvPr id="656" name="Oval 655">
                  <a:extLst>
                    <a:ext uri="{FF2B5EF4-FFF2-40B4-BE49-F238E27FC236}">
                      <a16:creationId xmlns:a16="http://schemas.microsoft.com/office/drawing/2014/main" id="{72265A7D-1517-4E6F-A3AB-8602CA38F201}"/>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657" name="Freeform 10">
                  <a:extLst>
                    <a:ext uri="{FF2B5EF4-FFF2-40B4-BE49-F238E27FC236}">
                      <a16:creationId xmlns:a16="http://schemas.microsoft.com/office/drawing/2014/main" id="{077FA66D-0E93-4277-AFDD-D8F7B6D6068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22" name="Group 121">
                <a:extLst>
                  <a:ext uri="{FF2B5EF4-FFF2-40B4-BE49-F238E27FC236}">
                    <a16:creationId xmlns:a16="http://schemas.microsoft.com/office/drawing/2014/main" id="{DEC42514-E7C9-49A4-A92F-B8DFBCD54B46}"/>
                  </a:ext>
                </a:extLst>
              </p:cNvPr>
              <p:cNvGrpSpPr/>
              <p:nvPr/>
            </p:nvGrpSpPr>
            <p:grpSpPr>
              <a:xfrm>
                <a:off x="811374" y="4005550"/>
                <a:ext cx="128016" cy="128016"/>
                <a:chOff x="1520304" y="1939550"/>
                <a:chExt cx="726812" cy="726812"/>
              </a:xfrm>
            </p:grpSpPr>
            <p:sp>
              <p:nvSpPr>
                <p:cNvPr id="649" name="Oval 648">
                  <a:extLst>
                    <a:ext uri="{FF2B5EF4-FFF2-40B4-BE49-F238E27FC236}">
                      <a16:creationId xmlns:a16="http://schemas.microsoft.com/office/drawing/2014/main" id="{B3C408FF-69B6-41C6-9EAB-AF0721544460}"/>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50" name="Group 649">
                  <a:extLst>
                    <a:ext uri="{FF2B5EF4-FFF2-40B4-BE49-F238E27FC236}">
                      <a16:creationId xmlns:a16="http://schemas.microsoft.com/office/drawing/2014/main" id="{CA95622A-DBE3-477A-AD52-5E399435CB58}"/>
                    </a:ext>
                  </a:extLst>
                </p:cNvPr>
                <p:cNvGrpSpPr/>
                <p:nvPr/>
              </p:nvGrpSpPr>
              <p:grpSpPr>
                <a:xfrm>
                  <a:off x="1627350" y="2071688"/>
                  <a:ext cx="512722" cy="462536"/>
                  <a:chOff x="1302898" y="1640683"/>
                  <a:chExt cx="1201027" cy="1083468"/>
                </a:xfrm>
              </p:grpSpPr>
              <p:sp>
                <p:nvSpPr>
                  <p:cNvPr id="651" name="Freeform 34">
                    <a:extLst>
                      <a:ext uri="{FF2B5EF4-FFF2-40B4-BE49-F238E27FC236}">
                        <a16:creationId xmlns:a16="http://schemas.microsoft.com/office/drawing/2014/main" id="{DB2A7A90-F3E0-4C84-819E-42F7FB4F83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52" name="Freeform 37">
                    <a:extLst>
                      <a:ext uri="{FF2B5EF4-FFF2-40B4-BE49-F238E27FC236}">
                        <a16:creationId xmlns:a16="http://schemas.microsoft.com/office/drawing/2014/main" id="{1B440179-F6B4-4C6F-9E45-0476698516E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53" name="Freeform 39">
                    <a:extLst>
                      <a:ext uri="{FF2B5EF4-FFF2-40B4-BE49-F238E27FC236}">
                        <a16:creationId xmlns:a16="http://schemas.microsoft.com/office/drawing/2014/main" id="{840B3AF0-8DA6-47DA-B200-D382FA743CB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54" name="Freeform 40">
                    <a:extLst>
                      <a:ext uri="{FF2B5EF4-FFF2-40B4-BE49-F238E27FC236}">
                        <a16:creationId xmlns:a16="http://schemas.microsoft.com/office/drawing/2014/main" id="{B9E30898-991A-4C17-9BF5-26DF4432E0F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55" name="Freeform 5">
                    <a:extLst>
                      <a:ext uri="{FF2B5EF4-FFF2-40B4-BE49-F238E27FC236}">
                        <a16:creationId xmlns:a16="http://schemas.microsoft.com/office/drawing/2014/main" id="{B6F9C419-3D97-4A11-A53A-7ADD3E3ED7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23" name="Group 122">
                <a:extLst>
                  <a:ext uri="{FF2B5EF4-FFF2-40B4-BE49-F238E27FC236}">
                    <a16:creationId xmlns:a16="http://schemas.microsoft.com/office/drawing/2014/main" id="{D14B2A21-7E24-4EBD-84A0-2869D7F2A2DE}"/>
                  </a:ext>
                </a:extLst>
              </p:cNvPr>
              <p:cNvGrpSpPr/>
              <p:nvPr/>
            </p:nvGrpSpPr>
            <p:grpSpPr>
              <a:xfrm>
                <a:off x="3226557" y="3874799"/>
                <a:ext cx="128016" cy="128016"/>
                <a:chOff x="1520304" y="1939550"/>
                <a:chExt cx="726812" cy="726812"/>
              </a:xfrm>
            </p:grpSpPr>
            <p:sp>
              <p:nvSpPr>
                <p:cNvPr id="642" name="Oval 641">
                  <a:extLst>
                    <a:ext uri="{FF2B5EF4-FFF2-40B4-BE49-F238E27FC236}">
                      <a16:creationId xmlns:a16="http://schemas.microsoft.com/office/drawing/2014/main" id="{DBF3D4DD-950B-4C33-A71B-85172A83B12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43" name="Group 642">
                  <a:extLst>
                    <a:ext uri="{FF2B5EF4-FFF2-40B4-BE49-F238E27FC236}">
                      <a16:creationId xmlns:a16="http://schemas.microsoft.com/office/drawing/2014/main" id="{533BE703-CC3A-4D09-9855-6ACA41B65016}"/>
                    </a:ext>
                  </a:extLst>
                </p:cNvPr>
                <p:cNvGrpSpPr/>
                <p:nvPr/>
              </p:nvGrpSpPr>
              <p:grpSpPr>
                <a:xfrm>
                  <a:off x="1627350" y="2071688"/>
                  <a:ext cx="512722" cy="462536"/>
                  <a:chOff x="1302898" y="1640683"/>
                  <a:chExt cx="1201027" cy="1083468"/>
                </a:xfrm>
              </p:grpSpPr>
              <p:sp>
                <p:nvSpPr>
                  <p:cNvPr id="644" name="Freeform 34">
                    <a:extLst>
                      <a:ext uri="{FF2B5EF4-FFF2-40B4-BE49-F238E27FC236}">
                        <a16:creationId xmlns:a16="http://schemas.microsoft.com/office/drawing/2014/main" id="{5E267C97-D7D0-48B5-8A55-FC33B845140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45" name="Freeform 37">
                    <a:extLst>
                      <a:ext uri="{FF2B5EF4-FFF2-40B4-BE49-F238E27FC236}">
                        <a16:creationId xmlns:a16="http://schemas.microsoft.com/office/drawing/2014/main" id="{30F0B3F7-E97C-4CE3-8CB6-F701B9B215D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46" name="Freeform 39">
                    <a:extLst>
                      <a:ext uri="{FF2B5EF4-FFF2-40B4-BE49-F238E27FC236}">
                        <a16:creationId xmlns:a16="http://schemas.microsoft.com/office/drawing/2014/main" id="{D187B065-91EA-4CD3-965F-48E03D7B1A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47" name="Freeform 40">
                    <a:extLst>
                      <a:ext uri="{FF2B5EF4-FFF2-40B4-BE49-F238E27FC236}">
                        <a16:creationId xmlns:a16="http://schemas.microsoft.com/office/drawing/2014/main" id="{D1787852-704E-413A-AED2-DD3ED1C1C2B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48" name="Freeform 5">
                    <a:extLst>
                      <a:ext uri="{FF2B5EF4-FFF2-40B4-BE49-F238E27FC236}">
                        <a16:creationId xmlns:a16="http://schemas.microsoft.com/office/drawing/2014/main" id="{3B5905F1-78DF-48D9-B7AE-F940191A9A3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24" name="Group 123">
                <a:extLst>
                  <a:ext uri="{FF2B5EF4-FFF2-40B4-BE49-F238E27FC236}">
                    <a16:creationId xmlns:a16="http://schemas.microsoft.com/office/drawing/2014/main" id="{4CA631FB-E004-40F9-9BCD-CC15FD1E6E3E}"/>
                  </a:ext>
                </a:extLst>
              </p:cNvPr>
              <p:cNvGrpSpPr/>
              <p:nvPr/>
            </p:nvGrpSpPr>
            <p:grpSpPr>
              <a:xfrm>
                <a:off x="2604858" y="4017573"/>
                <a:ext cx="128016" cy="128016"/>
                <a:chOff x="1520304" y="1939550"/>
                <a:chExt cx="726812" cy="726812"/>
              </a:xfrm>
            </p:grpSpPr>
            <p:sp>
              <p:nvSpPr>
                <p:cNvPr id="635" name="Oval 634">
                  <a:extLst>
                    <a:ext uri="{FF2B5EF4-FFF2-40B4-BE49-F238E27FC236}">
                      <a16:creationId xmlns:a16="http://schemas.microsoft.com/office/drawing/2014/main" id="{174016CC-A2DF-4F46-B621-DB2F65F01EF7}"/>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36" name="Group 635">
                  <a:extLst>
                    <a:ext uri="{FF2B5EF4-FFF2-40B4-BE49-F238E27FC236}">
                      <a16:creationId xmlns:a16="http://schemas.microsoft.com/office/drawing/2014/main" id="{11848C63-8B4C-4BAF-881F-1339F663EC7B}"/>
                    </a:ext>
                  </a:extLst>
                </p:cNvPr>
                <p:cNvGrpSpPr/>
                <p:nvPr/>
              </p:nvGrpSpPr>
              <p:grpSpPr>
                <a:xfrm>
                  <a:off x="1627350" y="2071688"/>
                  <a:ext cx="512722" cy="462536"/>
                  <a:chOff x="1302898" y="1640683"/>
                  <a:chExt cx="1201027" cy="1083468"/>
                </a:xfrm>
              </p:grpSpPr>
              <p:sp>
                <p:nvSpPr>
                  <p:cNvPr id="637" name="Freeform 34">
                    <a:extLst>
                      <a:ext uri="{FF2B5EF4-FFF2-40B4-BE49-F238E27FC236}">
                        <a16:creationId xmlns:a16="http://schemas.microsoft.com/office/drawing/2014/main" id="{07BC9AA7-620F-40BF-ABC9-9B52676462C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38" name="Freeform 37">
                    <a:extLst>
                      <a:ext uri="{FF2B5EF4-FFF2-40B4-BE49-F238E27FC236}">
                        <a16:creationId xmlns:a16="http://schemas.microsoft.com/office/drawing/2014/main" id="{1B583EBB-1349-4F8A-A8D4-AC86EE0CF5D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39" name="Freeform 39">
                    <a:extLst>
                      <a:ext uri="{FF2B5EF4-FFF2-40B4-BE49-F238E27FC236}">
                        <a16:creationId xmlns:a16="http://schemas.microsoft.com/office/drawing/2014/main" id="{9C81A4E4-E9D6-453F-9597-473CB69968D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40" name="Freeform 40">
                    <a:extLst>
                      <a:ext uri="{FF2B5EF4-FFF2-40B4-BE49-F238E27FC236}">
                        <a16:creationId xmlns:a16="http://schemas.microsoft.com/office/drawing/2014/main" id="{5AA8C46D-0D88-481E-9B4D-42C598A83A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41" name="Freeform 5">
                    <a:extLst>
                      <a:ext uri="{FF2B5EF4-FFF2-40B4-BE49-F238E27FC236}">
                        <a16:creationId xmlns:a16="http://schemas.microsoft.com/office/drawing/2014/main" id="{FE975F78-E4C2-4240-9B1B-CD9BC2A7CA0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25" name="Group 124">
                <a:extLst>
                  <a:ext uri="{FF2B5EF4-FFF2-40B4-BE49-F238E27FC236}">
                    <a16:creationId xmlns:a16="http://schemas.microsoft.com/office/drawing/2014/main" id="{6D10E754-EDE0-4C1C-9025-9E9E1655B8D3}"/>
                  </a:ext>
                </a:extLst>
              </p:cNvPr>
              <p:cNvGrpSpPr/>
              <p:nvPr/>
            </p:nvGrpSpPr>
            <p:grpSpPr>
              <a:xfrm>
                <a:off x="2509072" y="3602738"/>
                <a:ext cx="128016" cy="128016"/>
                <a:chOff x="1520304" y="1939550"/>
                <a:chExt cx="726812" cy="726812"/>
              </a:xfrm>
            </p:grpSpPr>
            <p:sp>
              <p:nvSpPr>
                <p:cNvPr id="628" name="Oval 627">
                  <a:extLst>
                    <a:ext uri="{FF2B5EF4-FFF2-40B4-BE49-F238E27FC236}">
                      <a16:creationId xmlns:a16="http://schemas.microsoft.com/office/drawing/2014/main" id="{E6120DCD-782F-4D30-B793-F0DFB203C3F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29" name="Group 628">
                  <a:extLst>
                    <a:ext uri="{FF2B5EF4-FFF2-40B4-BE49-F238E27FC236}">
                      <a16:creationId xmlns:a16="http://schemas.microsoft.com/office/drawing/2014/main" id="{CE6D8F17-9EE9-42FF-9F6A-2D6FE6008947}"/>
                    </a:ext>
                  </a:extLst>
                </p:cNvPr>
                <p:cNvGrpSpPr/>
                <p:nvPr/>
              </p:nvGrpSpPr>
              <p:grpSpPr>
                <a:xfrm>
                  <a:off x="1627350" y="2071688"/>
                  <a:ext cx="512722" cy="462536"/>
                  <a:chOff x="1302898" y="1640683"/>
                  <a:chExt cx="1201027" cy="1083468"/>
                </a:xfrm>
              </p:grpSpPr>
              <p:sp>
                <p:nvSpPr>
                  <p:cNvPr id="630" name="Freeform 34">
                    <a:extLst>
                      <a:ext uri="{FF2B5EF4-FFF2-40B4-BE49-F238E27FC236}">
                        <a16:creationId xmlns:a16="http://schemas.microsoft.com/office/drawing/2014/main" id="{D4FF5AC4-80B5-4B0C-BAD4-79F0C0820BE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31" name="Freeform 37">
                    <a:extLst>
                      <a:ext uri="{FF2B5EF4-FFF2-40B4-BE49-F238E27FC236}">
                        <a16:creationId xmlns:a16="http://schemas.microsoft.com/office/drawing/2014/main" id="{C1A4DE43-CA2E-4E86-BBFB-7C9E72E7A88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32" name="Freeform 39">
                    <a:extLst>
                      <a:ext uri="{FF2B5EF4-FFF2-40B4-BE49-F238E27FC236}">
                        <a16:creationId xmlns:a16="http://schemas.microsoft.com/office/drawing/2014/main" id="{F02B7E98-C1FF-4F8A-A09A-177D8E3ED7C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33" name="Freeform 40">
                    <a:extLst>
                      <a:ext uri="{FF2B5EF4-FFF2-40B4-BE49-F238E27FC236}">
                        <a16:creationId xmlns:a16="http://schemas.microsoft.com/office/drawing/2014/main" id="{17AF9778-FDA2-4F36-96C6-D33E570D299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34" name="Freeform 5">
                    <a:extLst>
                      <a:ext uri="{FF2B5EF4-FFF2-40B4-BE49-F238E27FC236}">
                        <a16:creationId xmlns:a16="http://schemas.microsoft.com/office/drawing/2014/main" id="{7785328B-B984-4AFA-99AB-FFBF81FD8C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B9DDAF77-DA77-47CE-96C6-335D7FE0DA3F}"/>
                  </a:ext>
                </a:extLst>
              </p:cNvPr>
              <p:cNvGrpSpPr/>
              <p:nvPr/>
            </p:nvGrpSpPr>
            <p:grpSpPr>
              <a:xfrm>
                <a:off x="2352690" y="3546397"/>
                <a:ext cx="128016" cy="128016"/>
                <a:chOff x="1520304" y="1939550"/>
                <a:chExt cx="726812" cy="726812"/>
              </a:xfrm>
            </p:grpSpPr>
            <p:sp>
              <p:nvSpPr>
                <p:cNvPr id="621" name="Oval 620">
                  <a:extLst>
                    <a:ext uri="{FF2B5EF4-FFF2-40B4-BE49-F238E27FC236}">
                      <a16:creationId xmlns:a16="http://schemas.microsoft.com/office/drawing/2014/main" id="{EFC609CC-B50A-42DB-9341-7918F3AE477D}"/>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22" name="Group 621">
                  <a:extLst>
                    <a:ext uri="{FF2B5EF4-FFF2-40B4-BE49-F238E27FC236}">
                      <a16:creationId xmlns:a16="http://schemas.microsoft.com/office/drawing/2014/main" id="{22B69AEC-07D1-4FDB-92A9-E37835CDB177}"/>
                    </a:ext>
                  </a:extLst>
                </p:cNvPr>
                <p:cNvGrpSpPr/>
                <p:nvPr/>
              </p:nvGrpSpPr>
              <p:grpSpPr>
                <a:xfrm>
                  <a:off x="1627350" y="2071688"/>
                  <a:ext cx="512722" cy="462536"/>
                  <a:chOff x="1302898" y="1640683"/>
                  <a:chExt cx="1201027" cy="1083468"/>
                </a:xfrm>
              </p:grpSpPr>
              <p:sp>
                <p:nvSpPr>
                  <p:cNvPr id="623" name="Freeform 34">
                    <a:extLst>
                      <a:ext uri="{FF2B5EF4-FFF2-40B4-BE49-F238E27FC236}">
                        <a16:creationId xmlns:a16="http://schemas.microsoft.com/office/drawing/2014/main" id="{C7FD5D1B-CB85-4935-B045-A9465C23B70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24" name="Freeform 37">
                    <a:extLst>
                      <a:ext uri="{FF2B5EF4-FFF2-40B4-BE49-F238E27FC236}">
                        <a16:creationId xmlns:a16="http://schemas.microsoft.com/office/drawing/2014/main" id="{D8A869FF-FB6F-4A21-A5E2-1E78DAEC693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25" name="Freeform 39">
                    <a:extLst>
                      <a:ext uri="{FF2B5EF4-FFF2-40B4-BE49-F238E27FC236}">
                        <a16:creationId xmlns:a16="http://schemas.microsoft.com/office/drawing/2014/main" id="{C6668C4A-CC22-49F8-B5C3-FCF6F46B517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26" name="Freeform 40">
                    <a:extLst>
                      <a:ext uri="{FF2B5EF4-FFF2-40B4-BE49-F238E27FC236}">
                        <a16:creationId xmlns:a16="http://schemas.microsoft.com/office/drawing/2014/main" id="{6E2D3434-41CB-41A6-833A-7FD2C38E15B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27" name="Freeform 5">
                    <a:extLst>
                      <a:ext uri="{FF2B5EF4-FFF2-40B4-BE49-F238E27FC236}">
                        <a16:creationId xmlns:a16="http://schemas.microsoft.com/office/drawing/2014/main" id="{250AC517-997B-4D4F-BA97-0B346CB0445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7C0D1B2C-8315-4376-B091-F224960F2D28}"/>
                  </a:ext>
                </a:extLst>
              </p:cNvPr>
              <p:cNvGrpSpPr/>
              <p:nvPr/>
            </p:nvGrpSpPr>
            <p:grpSpPr>
              <a:xfrm>
                <a:off x="2201880" y="3414979"/>
                <a:ext cx="128016" cy="128016"/>
                <a:chOff x="1520304" y="1939550"/>
                <a:chExt cx="726812" cy="726812"/>
              </a:xfrm>
            </p:grpSpPr>
            <p:sp>
              <p:nvSpPr>
                <p:cNvPr id="614" name="Oval 613">
                  <a:extLst>
                    <a:ext uri="{FF2B5EF4-FFF2-40B4-BE49-F238E27FC236}">
                      <a16:creationId xmlns:a16="http://schemas.microsoft.com/office/drawing/2014/main" id="{B063915E-6598-4699-9419-2FBC380DFD55}"/>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15" name="Group 614">
                  <a:extLst>
                    <a:ext uri="{FF2B5EF4-FFF2-40B4-BE49-F238E27FC236}">
                      <a16:creationId xmlns:a16="http://schemas.microsoft.com/office/drawing/2014/main" id="{21433C7B-BB37-4F00-BB24-D6D34902D796}"/>
                    </a:ext>
                  </a:extLst>
                </p:cNvPr>
                <p:cNvGrpSpPr/>
                <p:nvPr/>
              </p:nvGrpSpPr>
              <p:grpSpPr>
                <a:xfrm>
                  <a:off x="1627350" y="2071688"/>
                  <a:ext cx="512722" cy="462536"/>
                  <a:chOff x="1302898" y="1640683"/>
                  <a:chExt cx="1201027" cy="1083468"/>
                </a:xfrm>
              </p:grpSpPr>
              <p:sp>
                <p:nvSpPr>
                  <p:cNvPr id="616" name="Freeform 34">
                    <a:extLst>
                      <a:ext uri="{FF2B5EF4-FFF2-40B4-BE49-F238E27FC236}">
                        <a16:creationId xmlns:a16="http://schemas.microsoft.com/office/drawing/2014/main" id="{021D539C-DCE5-460A-BF7B-BBC64C15ACA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17" name="Freeform 37">
                    <a:extLst>
                      <a:ext uri="{FF2B5EF4-FFF2-40B4-BE49-F238E27FC236}">
                        <a16:creationId xmlns:a16="http://schemas.microsoft.com/office/drawing/2014/main" id="{5691547D-2E39-4461-8981-B9CB89045B6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18" name="Freeform 39">
                    <a:extLst>
                      <a:ext uri="{FF2B5EF4-FFF2-40B4-BE49-F238E27FC236}">
                        <a16:creationId xmlns:a16="http://schemas.microsoft.com/office/drawing/2014/main" id="{A036E0A6-A1B5-4C09-885F-B230CE1917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19" name="Freeform 40">
                    <a:extLst>
                      <a:ext uri="{FF2B5EF4-FFF2-40B4-BE49-F238E27FC236}">
                        <a16:creationId xmlns:a16="http://schemas.microsoft.com/office/drawing/2014/main" id="{2E5AD17E-D153-482F-8A97-302727A5978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20" name="Freeform 5">
                    <a:extLst>
                      <a:ext uri="{FF2B5EF4-FFF2-40B4-BE49-F238E27FC236}">
                        <a16:creationId xmlns:a16="http://schemas.microsoft.com/office/drawing/2014/main" id="{F0B25B09-DB11-4140-8205-954C70ACCE4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28" name="Group 127">
                <a:extLst>
                  <a:ext uri="{FF2B5EF4-FFF2-40B4-BE49-F238E27FC236}">
                    <a16:creationId xmlns:a16="http://schemas.microsoft.com/office/drawing/2014/main" id="{69C4AA65-2035-40AA-BFC0-816F002E7C31}"/>
                  </a:ext>
                </a:extLst>
              </p:cNvPr>
              <p:cNvGrpSpPr/>
              <p:nvPr/>
            </p:nvGrpSpPr>
            <p:grpSpPr>
              <a:xfrm>
                <a:off x="2104493" y="3534947"/>
                <a:ext cx="128016" cy="128016"/>
                <a:chOff x="1520304" y="1939550"/>
                <a:chExt cx="726812" cy="726812"/>
              </a:xfrm>
            </p:grpSpPr>
            <p:sp>
              <p:nvSpPr>
                <p:cNvPr id="607" name="Oval 606">
                  <a:extLst>
                    <a:ext uri="{FF2B5EF4-FFF2-40B4-BE49-F238E27FC236}">
                      <a16:creationId xmlns:a16="http://schemas.microsoft.com/office/drawing/2014/main" id="{16619F61-50FA-42E7-B276-2E066C3408F7}"/>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08" name="Group 607">
                  <a:extLst>
                    <a:ext uri="{FF2B5EF4-FFF2-40B4-BE49-F238E27FC236}">
                      <a16:creationId xmlns:a16="http://schemas.microsoft.com/office/drawing/2014/main" id="{08726A41-CEEE-43CA-B38C-634EC915EE9D}"/>
                    </a:ext>
                  </a:extLst>
                </p:cNvPr>
                <p:cNvGrpSpPr/>
                <p:nvPr/>
              </p:nvGrpSpPr>
              <p:grpSpPr>
                <a:xfrm>
                  <a:off x="1627350" y="2071688"/>
                  <a:ext cx="512722" cy="462536"/>
                  <a:chOff x="1302898" y="1640683"/>
                  <a:chExt cx="1201027" cy="1083468"/>
                </a:xfrm>
              </p:grpSpPr>
              <p:sp>
                <p:nvSpPr>
                  <p:cNvPr id="609" name="Freeform 34">
                    <a:extLst>
                      <a:ext uri="{FF2B5EF4-FFF2-40B4-BE49-F238E27FC236}">
                        <a16:creationId xmlns:a16="http://schemas.microsoft.com/office/drawing/2014/main" id="{6D5459CA-5EE4-4F7C-B866-DB20A120746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10" name="Freeform 37">
                    <a:extLst>
                      <a:ext uri="{FF2B5EF4-FFF2-40B4-BE49-F238E27FC236}">
                        <a16:creationId xmlns:a16="http://schemas.microsoft.com/office/drawing/2014/main" id="{9FF986C3-45AA-4071-BE25-B7B0103BC44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11" name="Freeform 39">
                    <a:extLst>
                      <a:ext uri="{FF2B5EF4-FFF2-40B4-BE49-F238E27FC236}">
                        <a16:creationId xmlns:a16="http://schemas.microsoft.com/office/drawing/2014/main" id="{F64AE1AA-C59F-4028-882D-DDF9AED57D5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12" name="Freeform 40">
                    <a:extLst>
                      <a:ext uri="{FF2B5EF4-FFF2-40B4-BE49-F238E27FC236}">
                        <a16:creationId xmlns:a16="http://schemas.microsoft.com/office/drawing/2014/main" id="{02B559B9-B405-40F4-94CA-3D897D85E9C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13" name="Freeform 5">
                    <a:extLst>
                      <a:ext uri="{FF2B5EF4-FFF2-40B4-BE49-F238E27FC236}">
                        <a16:creationId xmlns:a16="http://schemas.microsoft.com/office/drawing/2014/main" id="{EA6C7B08-4663-471D-BA2A-AE17D61A39D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29" name="Group 128">
                <a:extLst>
                  <a:ext uri="{FF2B5EF4-FFF2-40B4-BE49-F238E27FC236}">
                    <a16:creationId xmlns:a16="http://schemas.microsoft.com/office/drawing/2014/main" id="{9874FEAF-6807-42BE-BD39-5DD583F1FD40}"/>
                  </a:ext>
                </a:extLst>
              </p:cNvPr>
              <p:cNvGrpSpPr/>
              <p:nvPr/>
            </p:nvGrpSpPr>
            <p:grpSpPr>
              <a:xfrm>
                <a:off x="2003442" y="3338194"/>
                <a:ext cx="128016" cy="128016"/>
                <a:chOff x="1520304" y="1939550"/>
                <a:chExt cx="726812" cy="726812"/>
              </a:xfrm>
            </p:grpSpPr>
            <p:sp>
              <p:nvSpPr>
                <p:cNvPr id="600" name="Oval 599">
                  <a:extLst>
                    <a:ext uri="{FF2B5EF4-FFF2-40B4-BE49-F238E27FC236}">
                      <a16:creationId xmlns:a16="http://schemas.microsoft.com/office/drawing/2014/main" id="{70FBB9E3-D999-4B98-A58E-BB5D25114A02}"/>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601" name="Group 600">
                  <a:extLst>
                    <a:ext uri="{FF2B5EF4-FFF2-40B4-BE49-F238E27FC236}">
                      <a16:creationId xmlns:a16="http://schemas.microsoft.com/office/drawing/2014/main" id="{92568F72-0E5D-482A-B304-B595AF1F7212}"/>
                    </a:ext>
                  </a:extLst>
                </p:cNvPr>
                <p:cNvGrpSpPr/>
                <p:nvPr/>
              </p:nvGrpSpPr>
              <p:grpSpPr>
                <a:xfrm>
                  <a:off x="1627350" y="2071688"/>
                  <a:ext cx="512722" cy="462536"/>
                  <a:chOff x="1302898" y="1640683"/>
                  <a:chExt cx="1201027" cy="1083468"/>
                </a:xfrm>
              </p:grpSpPr>
              <p:sp>
                <p:nvSpPr>
                  <p:cNvPr id="602" name="Freeform 34">
                    <a:extLst>
                      <a:ext uri="{FF2B5EF4-FFF2-40B4-BE49-F238E27FC236}">
                        <a16:creationId xmlns:a16="http://schemas.microsoft.com/office/drawing/2014/main" id="{4E111841-4EAB-480A-B34C-466E837E491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03" name="Freeform 37">
                    <a:extLst>
                      <a:ext uri="{FF2B5EF4-FFF2-40B4-BE49-F238E27FC236}">
                        <a16:creationId xmlns:a16="http://schemas.microsoft.com/office/drawing/2014/main" id="{9AF0C291-36C3-49C0-AD2A-CEE1E5CEE5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04" name="Freeform 39">
                    <a:extLst>
                      <a:ext uri="{FF2B5EF4-FFF2-40B4-BE49-F238E27FC236}">
                        <a16:creationId xmlns:a16="http://schemas.microsoft.com/office/drawing/2014/main" id="{4FCB46C3-22EF-4E1C-B9FE-1C3FCF6C0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05" name="Freeform 40">
                    <a:extLst>
                      <a:ext uri="{FF2B5EF4-FFF2-40B4-BE49-F238E27FC236}">
                        <a16:creationId xmlns:a16="http://schemas.microsoft.com/office/drawing/2014/main" id="{AC9EFC87-D998-45A3-9F44-B5FB8F2669D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606" name="Freeform 5">
                    <a:extLst>
                      <a:ext uri="{FF2B5EF4-FFF2-40B4-BE49-F238E27FC236}">
                        <a16:creationId xmlns:a16="http://schemas.microsoft.com/office/drawing/2014/main" id="{59FCD134-8761-4E26-AB7F-BC02DEA61A8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30" name="Group 129">
                <a:extLst>
                  <a:ext uri="{FF2B5EF4-FFF2-40B4-BE49-F238E27FC236}">
                    <a16:creationId xmlns:a16="http://schemas.microsoft.com/office/drawing/2014/main" id="{6911414B-A962-4C3A-8253-1B48791938A1}"/>
                  </a:ext>
                </a:extLst>
              </p:cNvPr>
              <p:cNvGrpSpPr/>
              <p:nvPr/>
            </p:nvGrpSpPr>
            <p:grpSpPr>
              <a:xfrm>
                <a:off x="2817464" y="3664985"/>
                <a:ext cx="128016" cy="128016"/>
                <a:chOff x="1520304" y="1939550"/>
                <a:chExt cx="726812" cy="726812"/>
              </a:xfrm>
            </p:grpSpPr>
            <p:sp>
              <p:nvSpPr>
                <p:cNvPr id="593" name="Oval 592">
                  <a:extLst>
                    <a:ext uri="{FF2B5EF4-FFF2-40B4-BE49-F238E27FC236}">
                      <a16:creationId xmlns:a16="http://schemas.microsoft.com/office/drawing/2014/main" id="{AA5EE259-7707-46D9-8028-7DF19A7D93A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594" name="Group 593">
                  <a:extLst>
                    <a:ext uri="{FF2B5EF4-FFF2-40B4-BE49-F238E27FC236}">
                      <a16:creationId xmlns:a16="http://schemas.microsoft.com/office/drawing/2014/main" id="{7CAC9699-33A6-4E40-82DC-7E249945770F}"/>
                    </a:ext>
                  </a:extLst>
                </p:cNvPr>
                <p:cNvGrpSpPr/>
                <p:nvPr/>
              </p:nvGrpSpPr>
              <p:grpSpPr>
                <a:xfrm>
                  <a:off x="1627350" y="2071688"/>
                  <a:ext cx="512722" cy="462536"/>
                  <a:chOff x="1302898" y="1640683"/>
                  <a:chExt cx="1201027" cy="1083468"/>
                </a:xfrm>
              </p:grpSpPr>
              <p:sp>
                <p:nvSpPr>
                  <p:cNvPr id="595" name="Freeform 34">
                    <a:extLst>
                      <a:ext uri="{FF2B5EF4-FFF2-40B4-BE49-F238E27FC236}">
                        <a16:creationId xmlns:a16="http://schemas.microsoft.com/office/drawing/2014/main" id="{6D79E973-CA07-4042-A753-1AB392B03B3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96" name="Freeform 37">
                    <a:extLst>
                      <a:ext uri="{FF2B5EF4-FFF2-40B4-BE49-F238E27FC236}">
                        <a16:creationId xmlns:a16="http://schemas.microsoft.com/office/drawing/2014/main" id="{E9F1E595-5C80-49A0-9FA5-B72AD21CB70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97" name="Freeform 39">
                    <a:extLst>
                      <a:ext uri="{FF2B5EF4-FFF2-40B4-BE49-F238E27FC236}">
                        <a16:creationId xmlns:a16="http://schemas.microsoft.com/office/drawing/2014/main" id="{BD30EACA-D488-436D-986F-15E329CB66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98" name="Freeform 40">
                    <a:extLst>
                      <a:ext uri="{FF2B5EF4-FFF2-40B4-BE49-F238E27FC236}">
                        <a16:creationId xmlns:a16="http://schemas.microsoft.com/office/drawing/2014/main" id="{11EDCB58-346B-4E1A-B5EF-6693D48BEB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99" name="Freeform 5">
                    <a:extLst>
                      <a:ext uri="{FF2B5EF4-FFF2-40B4-BE49-F238E27FC236}">
                        <a16:creationId xmlns:a16="http://schemas.microsoft.com/office/drawing/2014/main" id="{0EFBC833-E439-47FF-9BA0-E42AE8A9765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31" name="Group 130">
                <a:extLst>
                  <a:ext uri="{FF2B5EF4-FFF2-40B4-BE49-F238E27FC236}">
                    <a16:creationId xmlns:a16="http://schemas.microsoft.com/office/drawing/2014/main" id="{E6FBD6F1-ACEB-4A43-BCEC-C1CBEDD93278}"/>
                  </a:ext>
                </a:extLst>
              </p:cNvPr>
              <p:cNvGrpSpPr/>
              <p:nvPr/>
            </p:nvGrpSpPr>
            <p:grpSpPr>
              <a:xfrm>
                <a:off x="2732387" y="3720244"/>
                <a:ext cx="128016" cy="128016"/>
                <a:chOff x="6617763" y="1494678"/>
                <a:chExt cx="188006" cy="188004"/>
              </a:xfrm>
            </p:grpSpPr>
            <p:sp>
              <p:nvSpPr>
                <p:cNvPr id="591" name="Oval 590">
                  <a:extLst>
                    <a:ext uri="{FF2B5EF4-FFF2-40B4-BE49-F238E27FC236}">
                      <a16:creationId xmlns:a16="http://schemas.microsoft.com/office/drawing/2014/main" id="{1792247C-D49B-4CAD-A91F-60C457E88794}"/>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592" name="Freeform 10">
                  <a:extLst>
                    <a:ext uri="{FF2B5EF4-FFF2-40B4-BE49-F238E27FC236}">
                      <a16:creationId xmlns:a16="http://schemas.microsoft.com/office/drawing/2014/main" id="{46D6AFAF-CAF4-42CD-9300-755ACCE389E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17BA2484-F191-45C4-84CF-FB5D41319F78}"/>
                  </a:ext>
                </a:extLst>
              </p:cNvPr>
              <p:cNvGrpSpPr/>
              <p:nvPr/>
            </p:nvGrpSpPr>
            <p:grpSpPr>
              <a:xfrm>
                <a:off x="2008100" y="3359241"/>
                <a:ext cx="128016" cy="128016"/>
                <a:chOff x="6617763" y="1494678"/>
                <a:chExt cx="188006" cy="188004"/>
              </a:xfrm>
            </p:grpSpPr>
            <p:sp>
              <p:nvSpPr>
                <p:cNvPr id="589" name="Oval 588">
                  <a:extLst>
                    <a:ext uri="{FF2B5EF4-FFF2-40B4-BE49-F238E27FC236}">
                      <a16:creationId xmlns:a16="http://schemas.microsoft.com/office/drawing/2014/main" id="{DA6B067F-D880-42D2-9055-0B97B6945126}"/>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590" name="Freeform 10">
                  <a:extLst>
                    <a:ext uri="{FF2B5EF4-FFF2-40B4-BE49-F238E27FC236}">
                      <a16:creationId xmlns:a16="http://schemas.microsoft.com/office/drawing/2014/main" id="{CEBA9C59-6115-4C8C-A87A-1F7BEEFAD1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33" name="Group 132">
                <a:extLst>
                  <a:ext uri="{FF2B5EF4-FFF2-40B4-BE49-F238E27FC236}">
                    <a16:creationId xmlns:a16="http://schemas.microsoft.com/office/drawing/2014/main" id="{51F8A888-F7F8-4A2C-A3B2-47651C07C8F3}"/>
                  </a:ext>
                </a:extLst>
              </p:cNvPr>
              <p:cNvGrpSpPr/>
              <p:nvPr/>
            </p:nvGrpSpPr>
            <p:grpSpPr>
              <a:xfrm>
                <a:off x="3098555" y="3597686"/>
                <a:ext cx="128016" cy="128016"/>
                <a:chOff x="1520304" y="1939550"/>
                <a:chExt cx="726812" cy="726812"/>
              </a:xfrm>
            </p:grpSpPr>
            <p:sp>
              <p:nvSpPr>
                <p:cNvPr id="582" name="Oval 581">
                  <a:extLst>
                    <a:ext uri="{FF2B5EF4-FFF2-40B4-BE49-F238E27FC236}">
                      <a16:creationId xmlns:a16="http://schemas.microsoft.com/office/drawing/2014/main" id="{9079AB12-5EE3-4991-B4C5-8A5775BAEB92}"/>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583" name="Group 582">
                  <a:extLst>
                    <a:ext uri="{FF2B5EF4-FFF2-40B4-BE49-F238E27FC236}">
                      <a16:creationId xmlns:a16="http://schemas.microsoft.com/office/drawing/2014/main" id="{8D61BD54-7E6C-4B8F-8F08-8E15610A256F}"/>
                    </a:ext>
                  </a:extLst>
                </p:cNvPr>
                <p:cNvGrpSpPr/>
                <p:nvPr/>
              </p:nvGrpSpPr>
              <p:grpSpPr>
                <a:xfrm>
                  <a:off x="1627350" y="2071688"/>
                  <a:ext cx="512722" cy="462536"/>
                  <a:chOff x="1302898" y="1640683"/>
                  <a:chExt cx="1201027" cy="1083468"/>
                </a:xfrm>
              </p:grpSpPr>
              <p:sp>
                <p:nvSpPr>
                  <p:cNvPr id="584" name="Freeform 34">
                    <a:extLst>
                      <a:ext uri="{FF2B5EF4-FFF2-40B4-BE49-F238E27FC236}">
                        <a16:creationId xmlns:a16="http://schemas.microsoft.com/office/drawing/2014/main" id="{8E919F9D-A820-465F-AD28-4CF07AF2BB1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85" name="Freeform 37">
                    <a:extLst>
                      <a:ext uri="{FF2B5EF4-FFF2-40B4-BE49-F238E27FC236}">
                        <a16:creationId xmlns:a16="http://schemas.microsoft.com/office/drawing/2014/main" id="{72B360D3-34B7-4761-B104-37D8D5AFB4C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86" name="Freeform 39">
                    <a:extLst>
                      <a:ext uri="{FF2B5EF4-FFF2-40B4-BE49-F238E27FC236}">
                        <a16:creationId xmlns:a16="http://schemas.microsoft.com/office/drawing/2014/main" id="{7B1A7D00-F6A4-451B-881F-2990BA9FCA2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87" name="Freeform 40">
                    <a:extLst>
                      <a:ext uri="{FF2B5EF4-FFF2-40B4-BE49-F238E27FC236}">
                        <a16:creationId xmlns:a16="http://schemas.microsoft.com/office/drawing/2014/main" id="{7802FE26-BCDC-4DAB-AB75-D4E58749C16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88" name="Freeform 5">
                    <a:extLst>
                      <a:ext uri="{FF2B5EF4-FFF2-40B4-BE49-F238E27FC236}">
                        <a16:creationId xmlns:a16="http://schemas.microsoft.com/office/drawing/2014/main" id="{3F35E019-82D6-4364-A0D5-B27AE9059D8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34" name="Group 133">
                <a:extLst>
                  <a:ext uri="{FF2B5EF4-FFF2-40B4-BE49-F238E27FC236}">
                    <a16:creationId xmlns:a16="http://schemas.microsoft.com/office/drawing/2014/main" id="{713AE626-27CF-4FE2-8B33-2B099846A595}"/>
                  </a:ext>
                </a:extLst>
              </p:cNvPr>
              <p:cNvGrpSpPr/>
              <p:nvPr/>
            </p:nvGrpSpPr>
            <p:grpSpPr>
              <a:xfrm>
                <a:off x="2449931" y="3334672"/>
                <a:ext cx="128016" cy="128016"/>
                <a:chOff x="1520304" y="1939550"/>
                <a:chExt cx="726812" cy="726812"/>
              </a:xfrm>
            </p:grpSpPr>
            <p:sp>
              <p:nvSpPr>
                <p:cNvPr id="575" name="Oval 574">
                  <a:extLst>
                    <a:ext uri="{FF2B5EF4-FFF2-40B4-BE49-F238E27FC236}">
                      <a16:creationId xmlns:a16="http://schemas.microsoft.com/office/drawing/2014/main" id="{937D1B59-8AB6-43CE-87D1-D1BDE08EDB2F}"/>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576" name="Group 575">
                  <a:extLst>
                    <a:ext uri="{FF2B5EF4-FFF2-40B4-BE49-F238E27FC236}">
                      <a16:creationId xmlns:a16="http://schemas.microsoft.com/office/drawing/2014/main" id="{89E0DEB1-DA7F-42B1-99E0-4C74F15602E3}"/>
                    </a:ext>
                  </a:extLst>
                </p:cNvPr>
                <p:cNvGrpSpPr/>
                <p:nvPr/>
              </p:nvGrpSpPr>
              <p:grpSpPr>
                <a:xfrm>
                  <a:off x="1627350" y="2071688"/>
                  <a:ext cx="512722" cy="462536"/>
                  <a:chOff x="1302898" y="1640683"/>
                  <a:chExt cx="1201027" cy="1083468"/>
                </a:xfrm>
              </p:grpSpPr>
              <p:sp>
                <p:nvSpPr>
                  <p:cNvPr id="577" name="Freeform 34">
                    <a:extLst>
                      <a:ext uri="{FF2B5EF4-FFF2-40B4-BE49-F238E27FC236}">
                        <a16:creationId xmlns:a16="http://schemas.microsoft.com/office/drawing/2014/main" id="{2746FA1B-7924-4737-A5BD-4279BB82768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78" name="Freeform 37">
                    <a:extLst>
                      <a:ext uri="{FF2B5EF4-FFF2-40B4-BE49-F238E27FC236}">
                        <a16:creationId xmlns:a16="http://schemas.microsoft.com/office/drawing/2014/main" id="{35309951-55A0-4040-B2DA-A4381F20CBC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79" name="Freeform 39">
                    <a:extLst>
                      <a:ext uri="{FF2B5EF4-FFF2-40B4-BE49-F238E27FC236}">
                        <a16:creationId xmlns:a16="http://schemas.microsoft.com/office/drawing/2014/main" id="{71DF15FB-9C30-4606-B159-274B55AD676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80" name="Freeform 40">
                    <a:extLst>
                      <a:ext uri="{FF2B5EF4-FFF2-40B4-BE49-F238E27FC236}">
                        <a16:creationId xmlns:a16="http://schemas.microsoft.com/office/drawing/2014/main" id="{2E2707FA-F29A-4499-B0CE-26F2077C2F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81" name="Freeform 5">
                    <a:extLst>
                      <a:ext uri="{FF2B5EF4-FFF2-40B4-BE49-F238E27FC236}">
                        <a16:creationId xmlns:a16="http://schemas.microsoft.com/office/drawing/2014/main" id="{2E2C1C2C-37D2-4215-8601-CD641DA594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35" name="Group 134">
                <a:extLst>
                  <a:ext uri="{FF2B5EF4-FFF2-40B4-BE49-F238E27FC236}">
                    <a16:creationId xmlns:a16="http://schemas.microsoft.com/office/drawing/2014/main" id="{EEDC1769-3E0A-4499-86CA-61C9A3B19C06}"/>
                  </a:ext>
                </a:extLst>
              </p:cNvPr>
              <p:cNvGrpSpPr/>
              <p:nvPr/>
            </p:nvGrpSpPr>
            <p:grpSpPr>
              <a:xfrm>
                <a:off x="2452750" y="3300492"/>
                <a:ext cx="128016" cy="128016"/>
                <a:chOff x="6617763" y="1494678"/>
                <a:chExt cx="188006" cy="188004"/>
              </a:xfrm>
            </p:grpSpPr>
            <p:sp>
              <p:nvSpPr>
                <p:cNvPr id="573" name="Oval 572">
                  <a:extLst>
                    <a:ext uri="{FF2B5EF4-FFF2-40B4-BE49-F238E27FC236}">
                      <a16:creationId xmlns:a16="http://schemas.microsoft.com/office/drawing/2014/main" id="{750A7126-3C52-4F7D-9DA8-061F727970FC}"/>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574" name="Freeform 10">
                  <a:extLst>
                    <a:ext uri="{FF2B5EF4-FFF2-40B4-BE49-F238E27FC236}">
                      <a16:creationId xmlns:a16="http://schemas.microsoft.com/office/drawing/2014/main" id="{724B29F5-0F44-477D-9754-A5EA0194DD9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36" name="Group 135">
                <a:extLst>
                  <a:ext uri="{FF2B5EF4-FFF2-40B4-BE49-F238E27FC236}">
                    <a16:creationId xmlns:a16="http://schemas.microsoft.com/office/drawing/2014/main" id="{EE37734B-9FA5-4D07-8B0A-9139965C90DE}"/>
                  </a:ext>
                </a:extLst>
              </p:cNvPr>
              <p:cNvGrpSpPr/>
              <p:nvPr/>
            </p:nvGrpSpPr>
            <p:grpSpPr>
              <a:xfrm>
                <a:off x="2818125" y="3258368"/>
                <a:ext cx="128016" cy="128016"/>
                <a:chOff x="6617763" y="1494678"/>
                <a:chExt cx="188006" cy="188004"/>
              </a:xfrm>
            </p:grpSpPr>
            <p:sp>
              <p:nvSpPr>
                <p:cNvPr id="571" name="Oval 570">
                  <a:extLst>
                    <a:ext uri="{FF2B5EF4-FFF2-40B4-BE49-F238E27FC236}">
                      <a16:creationId xmlns:a16="http://schemas.microsoft.com/office/drawing/2014/main" id="{21B932A5-521D-44FF-987E-C36BC4D9AD2D}"/>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572" name="Freeform 10">
                  <a:extLst>
                    <a:ext uri="{FF2B5EF4-FFF2-40B4-BE49-F238E27FC236}">
                      <a16:creationId xmlns:a16="http://schemas.microsoft.com/office/drawing/2014/main" id="{DD6F7628-E980-4B81-A410-3A635234C17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7A08AB08-6146-4D1B-8F1B-F3E2FE1FCBFB}"/>
                  </a:ext>
                </a:extLst>
              </p:cNvPr>
              <p:cNvGrpSpPr/>
              <p:nvPr/>
            </p:nvGrpSpPr>
            <p:grpSpPr>
              <a:xfrm>
                <a:off x="3016135" y="3243436"/>
                <a:ext cx="128016" cy="128016"/>
                <a:chOff x="1520304" y="1939550"/>
                <a:chExt cx="726812" cy="726812"/>
              </a:xfrm>
            </p:grpSpPr>
            <p:sp>
              <p:nvSpPr>
                <p:cNvPr id="564" name="Oval 563">
                  <a:extLst>
                    <a:ext uri="{FF2B5EF4-FFF2-40B4-BE49-F238E27FC236}">
                      <a16:creationId xmlns:a16="http://schemas.microsoft.com/office/drawing/2014/main" id="{84CC9ECB-B332-4484-8C88-7611CA3F2FDA}"/>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565" name="Group 564">
                  <a:extLst>
                    <a:ext uri="{FF2B5EF4-FFF2-40B4-BE49-F238E27FC236}">
                      <a16:creationId xmlns:a16="http://schemas.microsoft.com/office/drawing/2014/main" id="{251B5336-540D-432B-9765-718430FA8981}"/>
                    </a:ext>
                  </a:extLst>
                </p:cNvPr>
                <p:cNvGrpSpPr/>
                <p:nvPr/>
              </p:nvGrpSpPr>
              <p:grpSpPr>
                <a:xfrm>
                  <a:off x="1627350" y="2071688"/>
                  <a:ext cx="512722" cy="462536"/>
                  <a:chOff x="1302898" y="1640683"/>
                  <a:chExt cx="1201027" cy="1083468"/>
                </a:xfrm>
              </p:grpSpPr>
              <p:sp>
                <p:nvSpPr>
                  <p:cNvPr id="566" name="Freeform 34">
                    <a:extLst>
                      <a:ext uri="{FF2B5EF4-FFF2-40B4-BE49-F238E27FC236}">
                        <a16:creationId xmlns:a16="http://schemas.microsoft.com/office/drawing/2014/main" id="{979D48BF-D35E-495F-B302-B1E4824F967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67" name="Freeform 37">
                    <a:extLst>
                      <a:ext uri="{FF2B5EF4-FFF2-40B4-BE49-F238E27FC236}">
                        <a16:creationId xmlns:a16="http://schemas.microsoft.com/office/drawing/2014/main" id="{F89EFE1E-EA22-49AE-848D-FF5338BB1E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68" name="Freeform 39">
                    <a:extLst>
                      <a:ext uri="{FF2B5EF4-FFF2-40B4-BE49-F238E27FC236}">
                        <a16:creationId xmlns:a16="http://schemas.microsoft.com/office/drawing/2014/main" id="{446A9D35-2FB3-441C-972A-8DD6F6A41B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69" name="Freeform 40">
                    <a:extLst>
                      <a:ext uri="{FF2B5EF4-FFF2-40B4-BE49-F238E27FC236}">
                        <a16:creationId xmlns:a16="http://schemas.microsoft.com/office/drawing/2014/main" id="{553961DF-E151-4362-A670-F30225C886F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70" name="Freeform 5">
                    <a:extLst>
                      <a:ext uri="{FF2B5EF4-FFF2-40B4-BE49-F238E27FC236}">
                        <a16:creationId xmlns:a16="http://schemas.microsoft.com/office/drawing/2014/main" id="{2207ED79-96A8-4944-B140-E2D1D284DD0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38" name="Group 137">
                <a:extLst>
                  <a:ext uri="{FF2B5EF4-FFF2-40B4-BE49-F238E27FC236}">
                    <a16:creationId xmlns:a16="http://schemas.microsoft.com/office/drawing/2014/main" id="{7D84B27F-B90A-433D-A672-95ADF88DEAFD}"/>
                  </a:ext>
                </a:extLst>
              </p:cNvPr>
              <p:cNvGrpSpPr/>
              <p:nvPr/>
            </p:nvGrpSpPr>
            <p:grpSpPr>
              <a:xfrm>
                <a:off x="3001301" y="3228636"/>
                <a:ext cx="128016" cy="128016"/>
                <a:chOff x="6617763" y="1494678"/>
                <a:chExt cx="188006" cy="188004"/>
              </a:xfrm>
            </p:grpSpPr>
            <p:sp>
              <p:nvSpPr>
                <p:cNvPr id="562" name="Oval 561">
                  <a:extLst>
                    <a:ext uri="{FF2B5EF4-FFF2-40B4-BE49-F238E27FC236}">
                      <a16:creationId xmlns:a16="http://schemas.microsoft.com/office/drawing/2014/main" id="{5BB6D69C-D27D-45A7-A9FB-999F3D67D711}"/>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563" name="Freeform 10">
                  <a:extLst>
                    <a:ext uri="{FF2B5EF4-FFF2-40B4-BE49-F238E27FC236}">
                      <a16:creationId xmlns:a16="http://schemas.microsoft.com/office/drawing/2014/main" id="{1DAACBA3-6079-4666-BC94-6250A22E505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C4C632C3-4E3B-46FB-8BE7-B58EEE3C735E}"/>
                  </a:ext>
                </a:extLst>
              </p:cNvPr>
              <p:cNvGrpSpPr/>
              <p:nvPr/>
            </p:nvGrpSpPr>
            <p:grpSpPr>
              <a:xfrm>
                <a:off x="3526736" y="3231225"/>
                <a:ext cx="128016" cy="128016"/>
                <a:chOff x="1520304" y="1939550"/>
                <a:chExt cx="726812" cy="726812"/>
              </a:xfrm>
            </p:grpSpPr>
            <p:sp>
              <p:nvSpPr>
                <p:cNvPr id="555" name="Oval 554">
                  <a:extLst>
                    <a:ext uri="{FF2B5EF4-FFF2-40B4-BE49-F238E27FC236}">
                      <a16:creationId xmlns:a16="http://schemas.microsoft.com/office/drawing/2014/main" id="{A674FD04-7E40-4113-BB87-2C251EE6F574}"/>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556" name="Group 555">
                  <a:extLst>
                    <a:ext uri="{FF2B5EF4-FFF2-40B4-BE49-F238E27FC236}">
                      <a16:creationId xmlns:a16="http://schemas.microsoft.com/office/drawing/2014/main" id="{82CC4B84-2241-4952-A9F2-0567C3CBED21}"/>
                    </a:ext>
                  </a:extLst>
                </p:cNvPr>
                <p:cNvGrpSpPr/>
                <p:nvPr/>
              </p:nvGrpSpPr>
              <p:grpSpPr>
                <a:xfrm>
                  <a:off x="1627350" y="2071688"/>
                  <a:ext cx="512722" cy="462536"/>
                  <a:chOff x="1302898" y="1640683"/>
                  <a:chExt cx="1201027" cy="1083468"/>
                </a:xfrm>
              </p:grpSpPr>
              <p:sp>
                <p:nvSpPr>
                  <p:cNvPr id="557" name="Freeform 34">
                    <a:extLst>
                      <a:ext uri="{FF2B5EF4-FFF2-40B4-BE49-F238E27FC236}">
                        <a16:creationId xmlns:a16="http://schemas.microsoft.com/office/drawing/2014/main" id="{572075E1-A1EF-47F6-AC8B-6B74B4AAA60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58" name="Freeform 37">
                    <a:extLst>
                      <a:ext uri="{FF2B5EF4-FFF2-40B4-BE49-F238E27FC236}">
                        <a16:creationId xmlns:a16="http://schemas.microsoft.com/office/drawing/2014/main" id="{F862FAA3-EA04-4C0E-BB0C-DDDD191A06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59" name="Freeform 39">
                    <a:extLst>
                      <a:ext uri="{FF2B5EF4-FFF2-40B4-BE49-F238E27FC236}">
                        <a16:creationId xmlns:a16="http://schemas.microsoft.com/office/drawing/2014/main" id="{AF241C39-CF05-4958-B5F0-2531ADD671E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60" name="Freeform 40">
                    <a:extLst>
                      <a:ext uri="{FF2B5EF4-FFF2-40B4-BE49-F238E27FC236}">
                        <a16:creationId xmlns:a16="http://schemas.microsoft.com/office/drawing/2014/main" id="{C1BF1B4E-2F5C-400D-8696-0F415A87777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61" name="Freeform 5">
                    <a:extLst>
                      <a:ext uri="{FF2B5EF4-FFF2-40B4-BE49-F238E27FC236}">
                        <a16:creationId xmlns:a16="http://schemas.microsoft.com/office/drawing/2014/main" id="{14F11720-9CE1-4DEF-A071-EA4CF515E63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FBC48849-8F0F-480D-AFA1-C55BC0DC4415}"/>
                  </a:ext>
                </a:extLst>
              </p:cNvPr>
              <p:cNvGrpSpPr/>
              <p:nvPr/>
            </p:nvGrpSpPr>
            <p:grpSpPr>
              <a:xfrm>
                <a:off x="3285210" y="3453320"/>
                <a:ext cx="128016" cy="128016"/>
                <a:chOff x="6617763" y="1494678"/>
                <a:chExt cx="188006" cy="188004"/>
              </a:xfrm>
            </p:grpSpPr>
            <p:sp>
              <p:nvSpPr>
                <p:cNvPr id="553" name="Oval 552">
                  <a:extLst>
                    <a:ext uri="{FF2B5EF4-FFF2-40B4-BE49-F238E27FC236}">
                      <a16:creationId xmlns:a16="http://schemas.microsoft.com/office/drawing/2014/main" id="{C77C4E14-7CB8-4965-ADF0-D139D988E6E7}"/>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554" name="Freeform 10">
                  <a:extLst>
                    <a:ext uri="{FF2B5EF4-FFF2-40B4-BE49-F238E27FC236}">
                      <a16:creationId xmlns:a16="http://schemas.microsoft.com/office/drawing/2014/main" id="{008D3F1F-ADF7-449D-9B9A-1ACA24987E1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1" name="Group 140">
                <a:extLst>
                  <a:ext uri="{FF2B5EF4-FFF2-40B4-BE49-F238E27FC236}">
                    <a16:creationId xmlns:a16="http://schemas.microsoft.com/office/drawing/2014/main" id="{76E5DD85-4010-43C5-82D6-955B8704FA5D}"/>
                  </a:ext>
                </a:extLst>
              </p:cNvPr>
              <p:cNvGrpSpPr/>
              <p:nvPr/>
            </p:nvGrpSpPr>
            <p:grpSpPr>
              <a:xfrm>
                <a:off x="3339456" y="3168944"/>
                <a:ext cx="128016" cy="128016"/>
                <a:chOff x="6617763" y="1494678"/>
                <a:chExt cx="188006" cy="188004"/>
              </a:xfrm>
            </p:grpSpPr>
            <p:sp>
              <p:nvSpPr>
                <p:cNvPr id="551" name="Oval 550">
                  <a:extLst>
                    <a:ext uri="{FF2B5EF4-FFF2-40B4-BE49-F238E27FC236}">
                      <a16:creationId xmlns:a16="http://schemas.microsoft.com/office/drawing/2014/main" id="{56527F2B-F607-46F9-8B5A-D9AA172065F7}"/>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552" name="Freeform 10">
                  <a:extLst>
                    <a:ext uri="{FF2B5EF4-FFF2-40B4-BE49-F238E27FC236}">
                      <a16:creationId xmlns:a16="http://schemas.microsoft.com/office/drawing/2014/main" id="{B1425869-6130-4350-9AC7-536E75A0160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09384BC9-06A8-480A-8CFC-00686667ABE1}"/>
                  </a:ext>
                </a:extLst>
              </p:cNvPr>
              <p:cNvGrpSpPr/>
              <p:nvPr/>
            </p:nvGrpSpPr>
            <p:grpSpPr>
              <a:xfrm>
                <a:off x="3610618" y="3130082"/>
                <a:ext cx="128016" cy="128016"/>
                <a:chOff x="1520304" y="1939550"/>
                <a:chExt cx="726812" cy="726812"/>
              </a:xfrm>
            </p:grpSpPr>
            <p:sp>
              <p:nvSpPr>
                <p:cNvPr id="544" name="Oval 543">
                  <a:extLst>
                    <a:ext uri="{FF2B5EF4-FFF2-40B4-BE49-F238E27FC236}">
                      <a16:creationId xmlns:a16="http://schemas.microsoft.com/office/drawing/2014/main" id="{B34430AD-58E4-446D-B897-619A8D30503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545" name="Group 544">
                  <a:extLst>
                    <a:ext uri="{FF2B5EF4-FFF2-40B4-BE49-F238E27FC236}">
                      <a16:creationId xmlns:a16="http://schemas.microsoft.com/office/drawing/2014/main" id="{41E80657-77FA-4133-BC83-69DD943C66F6}"/>
                    </a:ext>
                  </a:extLst>
                </p:cNvPr>
                <p:cNvGrpSpPr/>
                <p:nvPr/>
              </p:nvGrpSpPr>
              <p:grpSpPr>
                <a:xfrm>
                  <a:off x="1627350" y="2071688"/>
                  <a:ext cx="512722" cy="462536"/>
                  <a:chOff x="1302898" y="1640683"/>
                  <a:chExt cx="1201027" cy="1083468"/>
                </a:xfrm>
              </p:grpSpPr>
              <p:sp>
                <p:nvSpPr>
                  <p:cNvPr id="546" name="Freeform 34">
                    <a:extLst>
                      <a:ext uri="{FF2B5EF4-FFF2-40B4-BE49-F238E27FC236}">
                        <a16:creationId xmlns:a16="http://schemas.microsoft.com/office/drawing/2014/main" id="{1E0D6DA8-131B-41D5-A0B6-37F599F7705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47" name="Freeform 37">
                    <a:extLst>
                      <a:ext uri="{FF2B5EF4-FFF2-40B4-BE49-F238E27FC236}">
                        <a16:creationId xmlns:a16="http://schemas.microsoft.com/office/drawing/2014/main" id="{C49C0854-BDE3-4483-8A18-9C5865F632C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48" name="Freeform 39">
                    <a:extLst>
                      <a:ext uri="{FF2B5EF4-FFF2-40B4-BE49-F238E27FC236}">
                        <a16:creationId xmlns:a16="http://schemas.microsoft.com/office/drawing/2014/main" id="{02AD1C15-CC44-4626-BB9F-9298AB93B41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49" name="Freeform 40">
                    <a:extLst>
                      <a:ext uri="{FF2B5EF4-FFF2-40B4-BE49-F238E27FC236}">
                        <a16:creationId xmlns:a16="http://schemas.microsoft.com/office/drawing/2014/main" id="{C31CDDC5-7FCF-424F-B229-53B0EFC8DE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50" name="Freeform 5">
                    <a:extLst>
                      <a:ext uri="{FF2B5EF4-FFF2-40B4-BE49-F238E27FC236}">
                        <a16:creationId xmlns:a16="http://schemas.microsoft.com/office/drawing/2014/main" id="{ED73E107-AD39-4A86-A698-67A0B71D42B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AA201023-9E45-4382-86A1-6C9C86BFEB5C}"/>
                  </a:ext>
                </a:extLst>
              </p:cNvPr>
              <p:cNvGrpSpPr/>
              <p:nvPr/>
            </p:nvGrpSpPr>
            <p:grpSpPr>
              <a:xfrm>
                <a:off x="3515161" y="3018209"/>
                <a:ext cx="128016" cy="128016"/>
                <a:chOff x="1520304" y="1939550"/>
                <a:chExt cx="726812" cy="726812"/>
              </a:xfrm>
            </p:grpSpPr>
            <p:sp>
              <p:nvSpPr>
                <p:cNvPr id="537" name="Oval 536">
                  <a:extLst>
                    <a:ext uri="{FF2B5EF4-FFF2-40B4-BE49-F238E27FC236}">
                      <a16:creationId xmlns:a16="http://schemas.microsoft.com/office/drawing/2014/main" id="{DC405D61-3485-4ABE-B50D-5D3C20DA830F}"/>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538" name="Group 537">
                  <a:extLst>
                    <a:ext uri="{FF2B5EF4-FFF2-40B4-BE49-F238E27FC236}">
                      <a16:creationId xmlns:a16="http://schemas.microsoft.com/office/drawing/2014/main" id="{54116D21-6473-4BD3-9A2C-A01E11F17A7C}"/>
                    </a:ext>
                  </a:extLst>
                </p:cNvPr>
                <p:cNvGrpSpPr/>
                <p:nvPr/>
              </p:nvGrpSpPr>
              <p:grpSpPr>
                <a:xfrm>
                  <a:off x="1627350" y="2071688"/>
                  <a:ext cx="512722" cy="462536"/>
                  <a:chOff x="1302898" y="1640683"/>
                  <a:chExt cx="1201027" cy="1083468"/>
                </a:xfrm>
              </p:grpSpPr>
              <p:sp>
                <p:nvSpPr>
                  <p:cNvPr id="539" name="Freeform 34">
                    <a:extLst>
                      <a:ext uri="{FF2B5EF4-FFF2-40B4-BE49-F238E27FC236}">
                        <a16:creationId xmlns:a16="http://schemas.microsoft.com/office/drawing/2014/main" id="{0E2349C6-5BF3-4D21-A106-23AE8FA35E65}"/>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40" name="Freeform 37">
                    <a:extLst>
                      <a:ext uri="{FF2B5EF4-FFF2-40B4-BE49-F238E27FC236}">
                        <a16:creationId xmlns:a16="http://schemas.microsoft.com/office/drawing/2014/main" id="{5EE4C541-8C68-4FC7-8DAB-76224C350FB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41" name="Freeform 39">
                    <a:extLst>
                      <a:ext uri="{FF2B5EF4-FFF2-40B4-BE49-F238E27FC236}">
                        <a16:creationId xmlns:a16="http://schemas.microsoft.com/office/drawing/2014/main" id="{93CF0C82-9805-46D5-ADB6-ED69B4CC1FF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42" name="Freeform 40">
                    <a:extLst>
                      <a:ext uri="{FF2B5EF4-FFF2-40B4-BE49-F238E27FC236}">
                        <a16:creationId xmlns:a16="http://schemas.microsoft.com/office/drawing/2014/main" id="{273D70F9-42E5-4664-82F8-81D7399A15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43" name="Freeform 5">
                    <a:extLst>
                      <a:ext uri="{FF2B5EF4-FFF2-40B4-BE49-F238E27FC236}">
                        <a16:creationId xmlns:a16="http://schemas.microsoft.com/office/drawing/2014/main" id="{347DDFA3-FCCB-4BA9-A6F9-C5D426010F1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4" name="Group 143">
                <a:extLst>
                  <a:ext uri="{FF2B5EF4-FFF2-40B4-BE49-F238E27FC236}">
                    <a16:creationId xmlns:a16="http://schemas.microsoft.com/office/drawing/2014/main" id="{E028D276-69FC-409D-B907-B0EE11848DFF}"/>
                  </a:ext>
                </a:extLst>
              </p:cNvPr>
              <p:cNvGrpSpPr/>
              <p:nvPr/>
            </p:nvGrpSpPr>
            <p:grpSpPr>
              <a:xfrm>
                <a:off x="3584436" y="2988961"/>
                <a:ext cx="128016" cy="128016"/>
                <a:chOff x="6617763" y="1494678"/>
                <a:chExt cx="188006" cy="188004"/>
              </a:xfrm>
            </p:grpSpPr>
            <p:sp>
              <p:nvSpPr>
                <p:cNvPr id="535" name="Oval 534">
                  <a:extLst>
                    <a:ext uri="{FF2B5EF4-FFF2-40B4-BE49-F238E27FC236}">
                      <a16:creationId xmlns:a16="http://schemas.microsoft.com/office/drawing/2014/main" id="{1D644D05-61AE-4622-9994-64D5252A5570}"/>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536" name="Freeform 10">
                  <a:extLst>
                    <a:ext uri="{FF2B5EF4-FFF2-40B4-BE49-F238E27FC236}">
                      <a16:creationId xmlns:a16="http://schemas.microsoft.com/office/drawing/2014/main" id="{87C3C5F2-809A-4126-AEDB-C5366BC04C3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CF787DCC-52E6-485E-97EE-7208347DDCB2}"/>
                  </a:ext>
                </a:extLst>
              </p:cNvPr>
              <p:cNvGrpSpPr/>
              <p:nvPr/>
            </p:nvGrpSpPr>
            <p:grpSpPr>
              <a:xfrm>
                <a:off x="1930285" y="2970174"/>
                <a:ext cx="128016" cy="128016"/>
                <a:chOff x="1520304" y="1939550"/>
                <a:chExt cx="726812" cy="726812"/>
              </a:xfrm>
            </p:grpSpPr>
            <p:sp>
              <p:nvSpPr>
                <p:cNvPr id="528" name="Oval 527">
                  <a:extLst>
                    <a:ext uri="{FF2B5EF4-FFF2-40B4-BE49-F238E27FC236}">
                      <a16:creationId xmlns:a16="http://schemas.microsoft.com/office/drawing/2014/main" id="{2E2E51A4-39C6-4FB6-9115-D8BB01E42322}"/>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529" name="Group 528">
                  <a:extLst>
                    <a:ext uri="{FF2B5EF4-FFF2-40B4-BE49-F238E27FC236}">
                      <a16:creationId xmlns:a16="http://schemas.microsoft.com/office/drawing/2014/main" id="{4A1B3A8C-D4DC-4B56-B1D3-3E999B528CA4}"/>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2EBBB5E6-E74B-4105-8ADF-1B1961FE9E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31" name="Freeform 37">
                    <a:extLst>
                      <a:ext uri="{FF2B5EF4-FFF2-40B4-BE49-F238E27FC236}">
                        <a16:creationId xmlns:a16="http://schemas.microsoft.com/office/drawing/2014/main" id="{6715267B-2029-4678-9B75-234015F8E80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32" name="Freeform 39">
                    <a:extLst>
                      <a:ext uri="{FF2B5EF4-FFF2-40B4-BE49-F238E27FC236}">
                        <a16:creationId xmlns:a16="http://schemas.microsoft.com/office/drawing/2014/main" id="{A24F6750-E174-4DB2-B4BF-D0B38668E8D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33" name="Freeform 40">
                    <a:extLst>
                      <a:ext uri="{FF2B5EF4-FFF2-40B4-BE49-F238E27FC236}">
                        <a16:creationId xmlns:a16="http://schemas.microsoft.com/office/drawing/2014/main" id="{C6546DF9-2A39-4CF9-BD00-45618AEC9CC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34" name="Freeform 5">
                    <a:extLst>
                      <a:ext uri="{FF2B5EF4-FFF2-40B4-BE49-F238E27FC236}">
                        <a16:creationId xmlns:a16="http://schemas.microsoft.com/office/drawing/2014/main" id="{A6DC994B-2A45-4BBD-86CC-0E9AE0D4238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51F6C1DE-F244-42AB-9FA5-4EE644275969}"/>
                  </a:ext>
                </a:extLst>
              </p:cNvPr>
              <p:cNvGrpSpPr/>
              <p:nvPr/>
            </p:nvGrpSpPr>
            <p:grpSpPr>
              <a:xfrm>
                <a:off x="1948343" y="2887411"/>
                <a:ext cx="128016" cy="128016"/>
                <a:chOff x="1520304" y="1939550"/>
                <a:chExt cx="726812" cy="726812"/>
              </a:xfrm>
            </p:grpSpPr>
            <p:sp>
              <p:nvSpPr>
                <p:cNvPr id="521" name="Oval 520">
                  <a:extLst>
                    <a:ext uri="{FF2B5EF4-FFF2-40B4-BE49-F238E27FC236}">
                      <a16:creationId xmlns:a16="http://schemas.microsoft.com/office/drawing/2014/main" id="{A78B71B1-E8B7-43DF-A0DD-0AF6AF5435AC}"/>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522" name="Group 521">
                  <a:extLst>
                    <a:ext uri="{FF2B5EF4-FFF2-40B4-BE49-F238E27FC236}">
                      <a16:creationId xmlns:a16="http://schemas.microsoft.com/office/drawing/2014/main" id="{6EEEC667-89DC-498D-AFC0-1C7E98A6EC29}"/>
                    </a:ext>
                  </a:extLst>
                </p:cNvPr>
                <p:cNvGrpSpPr/>
                <p:nvPr/>
              </p:nvGrpSpPr>
              <p:grpSpPr>
                <a:xfrm>
                  <a:off x="1627350" y="2071688"/>
                  <a:ext cx="512722" cy="462536"/>
                  <a:chOff x="1302898" y="1640683"/>
                  <a:chExt cx="1201027" cy="1083468"/>
                </a:xfrm>
              </p:grpSpPr>
              <p:sp>
                <p:nvSpPr>
                  <p:cNvPr id="523" name="Freeform 34">
                    <a:extLst>
                      <a:ext uri="{FF2B5EF4-FFF2-40B4-BE49-F238E27FC236}">
                        <a16:creationId xmlns:a16="http://schemas.microsoft.com/office/drawing/2014/main" id="{36A4DD6B-928A-4179-929E-6524302DB0A5}"/>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24" name="Freeform 37">
                    <a:extLst>
                      <a:ext uri="{FF2B5EF4-FFF2-40B4-BE49-F238E27FC236}">
                        <a16:creationId xmlns:a16="http://schemas.microsoft.com/office/drawing/2014/main" id="{E4D45C7D-46E4-4C04-A99D-A0F928A509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25" name="Freeform 39">
                    <a:extLst>
                      <a:ext uri="{FF2B5EF4-FFF2-40B4-BE49-F238E27FC236}">
                        <a16:creationId xmlns:a16="http://schemas.microsoft.com/office/drawing/2014/main" id="{EB98D2AA-E171-41E4-922F-E7BBFD3591E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26" name="Freeform 40">
                    <a:extLst>
                      <a:ext uri="{FF2B5EF4-FFF2-40B4-BE49-F238E27FC236}">
                        <a16:creationId xmlns:a16="http://schemas.microsoft.com/office/drawing/2014/main" id="{0552DE00-33CF-4DE5-B3D5-6507A5C7BA9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27" name="Freeform 5">
                    <a:extLst>
                      <a:ext uri="{FF2B5EF4-FFF2-40B4-BE49-F238E27FC236}">
                        <a16:creationId xmlns:a16="http://schemas.microsoft.com/office/drawing/2014/main" id="{3B8319AD-1CA5-448B-9802-F202DE8868B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5693B9F2-E171-43EB-A2C6-A5969A09E5DE}"/>
                  </a:ext>
                </a:extLst>
              </p:cNvPr>
              <p:cNvGrpSpPr/>
              <p:nvPr/>
            </p:nvGrpSpPr>
            <p:grpSpPr>
              <a:xfrm>
                <a:off x="2060951" y="3025193"/>
                <a:ext cx="128016" cy="128016"/>
                <a:chOff x="6617763" y="1494678"/>
                <a:chExt cx="188006" cy="188004"/>
              </a:xfrm>
            </p:grpSpPr>
            <p:sp>
              <p:nvSpPr>
                <p:cNvPr id="519" name="Oval 518">
                  <a:extLst>
                    <a:ext uri="{FF2B5EF4-FFF2-40B4-BE49-F238E27FC236}">
                      <a16:creationId xmlns:a16="http://schemas.microsoft.com/office/drawing/2014/main" id="{B7991364-9F9C-4560-B083-AADEF80056C8}"/>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520" name="Freeform 10">
                  <a:extLst>
                    <a:ext uri="{FF2B5EF4-FFF2-40B4-BE49-F238E27FC236}">
                      <a16:creationId xmlns:a16="http://schemas.microsoft.com/office/drawing/2014/main" id="{C5CABAB5-7333-4556-86CD-CF6C5935954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A296EF90-461F-4B3E-B5C6-2B9729F6A71D}"/>
                  </a:ext>
                </a:extLst>
              </p:cNvPr>
              <p:cNvGrpSpPr/>
              <p:nvPr/>
            </p:nvGrpSpPr>
            <p:grpSpPr>
              <a:xfrm>
                <a:off x="1077597" y="2322184"/>
                <a:ext cx="128016" cy="128016"/>
                <a:chOff x="1520304" y="1939550"/>
                <a:chExt cx="726812" cy="726812"/>
              </a:xfrm>
            </p:grpSpPr>
            <p:sp>
              <p:nvSpPr>
                <p:cNvPr id="512" name="Oval 511">
                  <a:extLst>
                    <a:ext uri="{FF2B5EF4-FFF2-40B4-BE49-F238E27FC236}">
                      <a16:creationId xmlns:a16="http://schemas.microsoft.com/office/drawing/2014/main" id="{EF729115-39A2-4EC6-82E7-F2A254E9E9F3}"/>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513" name="Group 512">
                  <a:extLst>
                    <a:ext uri="{FF2B5EF4-FFF2-40B4-BE49-F238E27FC236}">
                      <a16:creationId xmlns:a16="http://schemas.microsoft.com/office/drawing/2014/main" id="{90A8E129-7491-4933-AC23-F5F6C1D4839F}"/>
                    </a:ext>
                  </a:extLst>
                </p:cNvPr>
                <p:cNvGrpSpPr/>
                <p:nvPr/>
              </p:nvGrpSpPr>
              <p:grpSpPr>
                <a:xfrm>
                  <a:off x="1627350" y="2071688"/>
                  <a:ext cx="512722" cy="462536"/>
                  <a:chOff x="1302898" y="1640683"/>
                  <a:chExt cx="1201027" cy="1083468"/>
                </a:xfrm>
              </p:grpSpPr>
              <p:sp>
                <p:nvSpPr>
                  <p:cNvPr id="514" name="Freeform 34">
                    <a:extLst>
                      <a:ext uri="{FF2B5EF4-FFF2-40B4-BE49-F238E27FC236}">
                        <a16:creationId xmlns:a16="http://schemas.microsoft.com/office/drawing/2014/main" id="{F3FCC0C0-C368-42D4-BEEE-6AA0461236E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15" name="Freeform 37">
                    <a:extLst>
                      <a:ext uri="{FF2B5EF4-FFF2-40B4-BE49-F238E27FC236}">
                        <a16:creationId xmlns:a16="http://schemas.microsoft.com/office/drawing/2014/main" id="{D34B2B83-AA8D-4432-A9BD-647E9327715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16" name="Freeform 39">
                    <a:extLst>
                      <a:ext uri="{FF2B5EF4-FFF2-40B4-BE49-F238E27FC236}">
                        <a16:creationId xmlns:a16="http://schemas.microsoft.com/office/drawing/2014/main" id="{6E6D55A9-276D-4CCA-84AA-5FCAFED1EBB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17" name="Freeform 40">
                    <a:extLst>
                      <a:ext uri="{FF2B5EF4-FFF2-40B4-BE49-F238E27FC236}">
                        <a16:creationId xmlns:a16="http://schemas.microsoft.com/office/drawing/2014/main" id="{46D6D66A-864B-48CD-B87B-197BCF43F27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18" name="Freeform 5">
                    <a:extLst>
                      <a:ext uri="{FF2B5EF4-FFF2-40B4-BE49-F238E27FC236}">
                        <a16:creationId xmlns:a16="http://schemas.microsoft.com/office/drawing/2014/main" id="{2941A918-A22F-4BE5-A171-041B2B72C21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9" name="Group 148">
                <a:extLst>
                  <a:ext uri="{FF2B5EF4-FFF2-40B4-BE49-F238E27FC236}">
                    <a16:creationId xmlns:a16="http://schemas.microsoft.com/office/drawing/2014/main" id="{DEDB0189-0F41-456B-9B68-56E0CAC2A228}"/>
                  </a:ext>
                </a:extLst>
              </p:cNvPr>
              <p:cNvGrpSpPr/>
              <p:nvPr/>
            </p:nvGrpSpPr>
            <p:grpSpPr>
              <a:xfrm>
                <a:off x="6371821" y="5896574"/>
                <a:ext cx="128016" cy="128016"/>
                <a:chOff x="1520304" y="1939550"/>
                <a:chExt cx="726812" cy="726812"/>
              </a:xfrm>
            </p:grpSpPr>
            <p:sp>
              <p:nvSpPr>
                <p:cNvPr id="505" name="Oval 504">
                  <a:extLst>
                    <a:ext uri="{FF2B5EF4-FFF2-40B4-BE49-F238E27FC236}">
                      <a16:creationId xmlns:a16="http://schemas.microsoft.com/office/drawing/2014/main" id="{61E36D62-CE6F-48DD-8F14-DCA3DB8E559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506" name="Group 505">
                  <a:extLst>
                    <a:ext uri="{FF2B5EF4-FFF2-40B4-BE49-F238E27FC236}">
                      <a16:creationId xmlns:a16="http://schemas.microsoft.com/office/drawing/2014/main" id="{9294693D-C720-4DB6-ACC6-EB27A55BBD7E}"/>
                    </a:ext>
                  </a:extLst>
                </p:cNvPr>
                <p:cNvGrpSpPr/>
                <p:nvPr/>
              </p:nvGrpSpPr>
              <p:grpSpPr>
                <a:xfrm>
                  <a:off x="1627350" y="2071688"/>
                  <a:ext cx="512722" cy="462536"/>
                  <a:chOff x="1302898" y="1640683"/>
                  <a:chExt cx="1201027" cy="1083468"/>
                </a:xfrm>
              </p:grpSpPr>
              <p:sp>
                <p:nvSpPr>
                  <p:cNvPr id="507" name="Freeform 34">
                    <a:extLst>
                      <a:ext uri="{FF2B5EF4-FFF2-40B4-BE49-F238E27FC236}">
                        <a16:creationId xmlns:a16="http://schemas.microsoft.com/office/drawing/2014/main" id="{EA98B83D-F38F-413F-A5E8-0510E2F5944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08" name="Freeform 37">
                    <a:extLst>
                      <a:ext uri="{FF2B5EF4-FFF2-40B4-BE49-F238E27FC236}">
                        <a16:creationId xmlns:a16="http://schemas.microsoft.com/office/drawing/2014/main" id="{43FCFDC8-05C4-4D92-B7C9-98868315F70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09" name="Freeform 39">
                    <a:extLst>
                      <a:ext uri="{FF2B5EF4-FFF2-40B4-BE49-F238E27FC236}">
                        <a16:creationId xmlns:a16="http://schemas.microsoft.com/office/drawing/2014/main" id="{93054D8F-6B25-4333-B0D4-1F2005D1C9D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10" name="Freeform 40">
                    <a:extLst>
                      <a:ext uri="{FF2B5EF4-FFF2-40B4-BE49-F238E27FC236}">
                        <a16:creationId xmlns:a16="http://schemas.microsoft.com/office/drawing/2014/main" id="{D322FD97-7EBE-4C23-B8CB-A4AD165264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11" name="Freeform 5">
                    <a:extLst>
                      <a:ext uri="{FF2B5EF4-FFF2-40B4-BE49-F238E27FC236}">
                        <a16:creationId xmlns:a16="http://schemas.microsoft.com/office/drawing/2014/main" id="{1114E997-A713-45ED-B94A-84B68CBB96B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0" name="Group 149">
                <a:extLst>
                  <a:ext uri="{FF2B5EF4-FFF2-40B4-BE49-F238E27FC236}">
                    <a16:creationId xmlns:a16="http://schemas.microsoft.com/office/drawing/2014/main" id="{4E54D85F-127C-480B-9BA5-A73E920762BA}"/>
                  </a:ext>
                </a:extLst>
              </p:cNvPr>
              <p:cNvGrpSpPr/>
              <p:nvPr/>
            </p:nvGrpSpPr>
            <p:grpSpPr>
              <a:xfrm>
                <a:off x="6681787" y="5575010"/>
                <a:ext cx="128016" cy="128016"/>
                <a:chOff x="1520304" y="1939550"/>
                <a:chExt cx="726812" cy="726812"/>
              </a:xfrm>
            </p:grpSpPr>
            <p:sp>
              <p:nvSpPr>
                <p:cNvPr id="498" name="Oval 497">
                  <a:extLst>
                    <a:ext uri="{FF2B5EF4-FFF2-40B4-BE49-F238E27FC236}">
                      <a16:creationId xmlns:a16="http://schemas.microsoft.com/office/drawing/2014/main" id="{2BBCA1C6-E729-4046-81BF-A80E480277C4}"/>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99" name="Group 498">
                  <a:extLst>
                    <a:ext uri="{FF2B5EF4-FFF2-40B4-BE49-F238E27FC236}">
                      <a16:creationId xmlns:a16="http://schemas.microsoft.com/office/drawing/2014/main" id="{BB38AEA2-9C93-4D6D-8EFB-9949B0C5000C}"/>
                    </a:ext>
                  </a:extLst>
                </p:cNvPr>
                <p:cNvGrpSpPr/>
                <p:nvPr/>
              </p:nvGrpSpPr>
              <p:grpSpPr>
                <a:xfrm>
                  <a:off x="1627350" y="2071688"/>
                  <a:ext cx="512722" cy="462536"/>
                  <a:chOff x="1302898" y="1640683"/>
                  <a:chExt cx="1201027" cy="1083468"/>
                </a:xfrm>
              </p:grpSpPr>
              <p:sp>
                <p:nvSpPr>
                  <p:cNvPr id="500" name="Freeform 34">
                    <a:extLst>
                      <a:ext uri="{FF2B5EF4-FFF2-40B4-BE49-F238E27FC236}">
                        <a16:creationId xmlns:a16="http://schemas.microsoft.com/office/drawing/2014/main" id="{9631E04E-3F32-40D2-A2D4-C3A6D802CB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01" name="Freeform 37">
                    <a:extLst>
                      <a:ext uri="{FF2B5EF4-FFF2-40B4-BE49-F238E27FC236}">
                        <a16:creationId xmlns:a16="http://schemas.microsoft.com/office/drawing/2014/main" id="{DF2DAD3C-331F-4FFF-A370-D008113D45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02" name="Freeform 39">
                    <a:extLst>
                      <a:ext uri="{FF2B5EF4-FFF2-40B4-BE49-F238E27FC236}">
                        <a16:creationId xmlns:a16="http://schemas.microsoft.com/office/drawing/2014/main" id="{5E431BAB-F201-493D-BF56-48C5C973431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03" name="Freeform 40">
                    <a:extLst>
                      <a:ext uri="{FF2B5EF4-FFF2-40B4-BE49-F238E27FC236}">
                        <a16:creationId xmlns:a16="http://schemas.microsoft.com/office/drawing/2014/main" id="{5C8F24D6-1335-40E4-81F6-16B6C458685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504" name="Freeform 5">
                    <a:extLst>
                      <a:ext uri="{FF2B5EF4-FFF2-40B4-BE49-F238E27FC236}">
                        <a16:creationId xmlns:a16="http://schemas.microsoft.com/office/drawing/2014/main" id="{4D9CD173-2932-4B59-8480-5971605E6A8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1" name="Group 150">
                <a:extLst>
                  <a:ext uri="{FF2B5EF4-FFF2-40B4-BE49-F238E27FC236}">
                    <a16:creationId xmlns:a16="http://schemas.microsoft.com/office/drawing/2014/main" id="{4B6ECEF2-80D0-4ECD-A6AA-2F554E29136D}"/>
                  </a:ext>
                </a:extLst>
              </p:cNvPr>
              <p:cNvGrpSpPr/>
              <p:nvPr/>
            </p:nvGrpSpPr>
            <p:grpSpPr>
              <a:xfrm>
                <a:off x="6216668" y="4937915"/>
                <a:ext cx="128016" cy="128016"/>
                <a:chOff x="1520304" y="1939550"/>
                <a:chExt cx="726812" cy="726812"/>
              </a:xfrm>
            </p:grpSpPr>
            <p:sp>
              <p:nvSpPr>
                <p:cNvPr id="491" name="Oval 490">
                  <a:extLst>
                    <a:ext uri="{FF2B5EF4-FFF2-40B4-BE49-F238E27FC236}">
                      <a16:creationId xmlns:a16="http://schemas.microsoft.com/office/drawing/2014/main" id="{0E55257E-8549-4802-88AC-6DAB117FA87A}"/>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92" name="Group 491">
                  <a:extLst>
                    <a:ext uri="{FF2B5EF4-FFF2-40B4-BE49-F238E27FC236}">
                      <a16:creationId xmlns:a16="http://schemas.microsoft.com/office/drawing/2014/main" id="{CF18721A-5000-46AE-BE72-C3ACDABB3F94}"/>
                    </a:ext>
                  </a:extLst>
                </p:cNvPr>
                <p:cNvGrpSpPr/>
                <p:nvPr/>
              </p:nvGrpSpPr>
              <p:grpSpPr>
                <a:xfrm>
                  <a:off x="1627350" y="2071688"/>
                  <a:ext cx="512722" cy="462536"/>
                  <a:chOff x="1302898" y="1640683"/>
                  <a:chExt cx="1201027" cy="1083468"/>
                </a:xfrm>
              </p:grpSpPr>
              <p:sp>
                <p:nvSpPr>
                  <p:cNvPr id="493" name="Freeform 34">
                    <a:extLst>
                      <a:ext uri="{FF2B5EF4-FFF2-40B4-BE49-F238E27FC236}">
                        <a16:creationId xmlns:a16="http://schemas.microsoft.com/office/drawing/2014/main" id="{EC4FD3CF-B25D-4F15-8C14-BD4A00EC84A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94" name="Freeform 37">
                    <a:extLst>
                      <a:ext uri="{FF2B5EF4-FFF2-40B4-BE49-F238E27FC236}">
                        <a16:creationId xmlns:a16="http://schemas.microsoft.com/office/drawing/2014/main" id="{9EA7E08D-7BAE-44BF-8AA2-45A4C116387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95" name="Freeform 39">
                    <a:extLst>
                      <a:ext uri="{FF2B5EF4-FFF2-40B4-BE49-F238E27FC236}">
                        <a16:creationId xmlns:a16="http://schemas.microsoft.com/office/drawing/2014/main" id="{67D3B726-AAAA-4D61-8A55-93179F78E52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96" name="Freeform 40">
                    <a:extLst>
                      <a:ext uri="{FF2B5EF4-FFF2-40B4-BE49-F238E27FC236}">
                        <a16:creationId xmlns:a16="http://schemas.microsoft.com/office/drawing/2014/main" id="{E5365076-9617-455D-A5CC-13050594551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97" name="Freeform 5">
                    <a:extLst>
                      <a:ext uri="{FF2B5EF4-FFF2-40B4-BE49-F238E27FC236}">
                        <a16:creationId xmlns:a16="http://schemas.microsoft.com/office/drawing/2014/main" id="{E96A837A-1344-4915-8F3B-23488B9EB7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72D328F9-C4A1-46CF-BEDD-D35FCCBEA334}"/>
                  </a:ext>
                </a:extLst>
              </p:cNvPr>
              <p:cNvGrpSpPr/>
              <p:nvPr/>
            </p:nvGrpSpPr>
            <p:grpSpPr>
              <a:xfrm>
                <a:off x="7659205" y="3891530"/>
                <a:ext cx="128016" cy="128016"/>
                <a:chOff x="1520304" y="1939550"/>
                <a:chExt cx="726812" cy="726812"/>
              </a:xfrm>
            </p:grpSpPr>
            <p:sp>
              <p:nvSpPr>
                <p:cNvPr id="484" name="Oval 483">
                  <a:extLst>
                    <a:ext uri="{FF2B5EF4-FFF2-40B4-BE49-F238E27FC236}">
                      <a16:creationId xmlns:a16="http://schemas.microsoft.com/office/drawing/2014/main" id="{0FAF7E8A-73D8-4CE2-85D4-3C4CD593A7F5}"/>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85" name="Group 484">
                  <a:extLst>
                    <a:ext uri="{FF2B5EF4-FFF2-40B4-BE49-F238E27FC236}">
                      <a16:creationId xmlns:a16="http://schemas.microsoft.com/office/drawing/2014/main" id="{8A30FC8C-4ED5-49A5-8C09-DF305BACA43D}"/>
                    </a:ext>
                  </a:extLst>
                </p:cNvPr>
                <p:cNvGrpSpPr/>
                <p:nvPr/>
              </p:nvGrpSpPr>
              <p:grpSpPr>
                <a:xfrm>
                  <a:off x="1627350" y="2071688"/>
                  <a:ext cx="512722" cy="462536"/>
                  <a:chOff x="1302898" y="1640683"/>
                  <a:chExt cx="1201027" cy="1083468"/>
                </a:xfrm>
              </p:grpSpPr>
              <p:sp>
                <p:nvSpPr>
                  <p:cNvPr id="486" name="Freeform 34">
                    <a:extLst>
                      <a:ext uri="{FF2B5EF4-FFF2-40B4-BE49-F238E27FC236}">
                        <a16:creationId xmlns:a16="http://schemas.microsoft.com/office/drawing/2014/main" id="{2450A13A-EC88-4414-B2EA-58DF66036F1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87" name="Freeform 37">
                    <a:extLst>
                      <a:ext uri="{FF2B5EF4-FFF2-40B4-BE49-F238E27FC236}">
                        <a16:creationId xmlns:a16="http://schemas.microsoft.com/office/drawing/2014/main" id="{1D2ED226-9B47-4B97-A0FC-7F678B538D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88" name="Freeform 39">
                    <a:extLst>
                      <a:ext uri="{FF2B5EF4-FFF2-40B4-BE49-F238E27FC236}">
                        <a16:creationId xmlns:a16="http://schemas.microsoft.com/office/drawing/2014/main" id="{2888AE16-EC63-4280-AAA5-EBF8EA5F210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89" name="Freeform 40">
                    <a:extLst>
                      <a:ext uri="{FF2B5EF4-FFF2-40B4-BE49-F238E27FC236}">
                        <a16:creationId xmlns:a16="http://schemas.microsoft.com/office/drawing/2014/main" id="{56F8822C-5412-469B-A7C7-2C206103235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90" name="Freeform 5">
                    <a:extLst>
                      <a:ext uri="{FF2B5EF4-FFF2-40B4-BE49-F238E27FC236}">
                        <a16:creationId xmlns:a16="http://schemas.microsoft.com/office/drawing/2014/main" id="{4FB76044-EDD4-42D7-A176-5B0EB62E3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8E77C714-198B-42DD-8E3B-C1551D34998C}"/>
                  </a:ext>
                </a:extLst>
              </p:cNvPr>
              <p:cNvGrpSpPr/>
              <p:nvPr/>
            </p:nvGrpSpPr>
            <p:grpSpPr>
              <a:xfrm>
                <a:off x="7574787" y="3798824"/>
                <a:ext cx="128016" cy="128016"/>
                <a:chOff x="1520304" y="1939550"/>
                <a:chExt cx="726812" cy="726812"/>
              </a:xfrm>
            </p:grpSpPr>
            <p:sp>
              <p:nvSpPr>
                <p:cNvPr id="477" name="Oval 476">
                  <a:extLst>
                    <a:ext uri="{FF2B5EF4-FFF2-40B4-BE49-F238E27FC236}">
                      <a16:creationId xmlns:a16="http://schemas.microsoft.com/office/drawing/2014/main" id="{36043001-A4D0-4D48-9826-4D7C9936FFA0}"/>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78" name="Group 477">
                  <a:extLst>
                    <a:ext uri="{FF2B5EF4-FFF2-40B4-BE49-F238E27FC236}">
                      <a16:creationId xmlns:a16="http://schemas.microsoft.com/office/drawing/2014/main" id="{6B94DDDB-03AD-4105-9105-810A180022CC}"/>
                    </a:ext>
                  </a:extLst>
                </p:cNvPr>
                <p:cNvGrpSpPr/>
                <p:nvPr/>
              </p:nvGrpSpPr>
              <p:grpSpPr>
                <a:xfrm>
                  <a:off x="1627350" y="2071688"/>
                  <a:ext cx="512722" cy="462536"/>
                  <a:chOff x="1302898" y="1640683"/>
                  <a:chExt cx="1201027" cy="1083468"/>
                </a:xfrm>
              </p:grpSpPr>
              <p:sp>
                <p:nvSpPr>
                  <p:cNvPr id="479" name="Freeform 34">
                    <a:extLst>
                      <a:ext uri="{FF2B5EF4-FFF2-40B4-BE49-F238E27FC236}">
                        <a16:creationId xmlns:a16="http://schemas.microsoft.com/office/drawing/2014/main" id="{8E8FD2DA-DF33-48B2-A226-C468E00DF28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80" name="Freeform 37">
                    <a:extLst>
                      <a:ext uri="{FF2B5EF4-FFF2-40B4-BE49-F238E27FC236}">
                        <a16:creationId xmlns:a16="http://schemas.microsoft.com/office/drawing/2014/main" id="{55573E3B-2B38-45CE-8A29-90C24E3FE18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81" name="Freeform 39">
                    <a:extLst>
                      <a:ext uri="{FF2B5EF4-FFF2-40B4-BE49-F238E27FC236}">
                        <a16:creationId xmlns:a16="http://schemas.microsoft.com/office/drawing/2014/main" id="{946E3AB1-369B-4063-83BB-692338D49FF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82" name="Freeform 40">
                    <a:extLst>
                      <a:ext uri="{FF2B5EF4-FFF2-40B4-BE49-F238E27FC236}">
                        <a16:creationId xmlns:a16="http://schemas.microsoft.com/office/drawing/2014/main" id="{386D123A-8810-4CFD-86A4-6249A9F6414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83" name="Freeform 5">
                    <a:extLst>
                      <a:ext uri="{FF2B5EF4-FFF2-40B4-BE49-F238E27FC236}">
                        <a16:creationId xmlns:a16="http://schemas.microsoft.com/office/drawing/2014/main" id="{4FAEE65B-CE74-4447-AA42-B5532814A4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67C7F845-739B-4663-B83D-DAF69C946910}"/>
                  </a:ext>
                </a:extLst>
              </p:cNvPr>
              <p:cNvGrpSpPr/>
              <p:nvPr/>
            </p:nvGrpSpPr>
            <p:grpSpPr>
              <a:xfrm>
                <a:off x="7421402" y="3843003"/>
                <a:ext cx="128016" cy="128016"/>
                <a:chOff x="1520304" y="1939550"/>
                <a:chExt cx="726812" cy="726812"/>
              </a:xfrm>
            </p:grpSpPr>
            <p:sp>
              <p:nvSpPr>
                <p:cNvPr id="470" name="Oval 469">
                  <a:extLst>
                    <a:ext uri="{FF2B5EF4-FFF2-40B4-BE49-F238E27FC236}">
                      <a16:creationId xmlns:a16="http://schemas.microsoft.com/office/drawing/2014/main" id="{2C55A247-7F0B-4698-8E6A-B2A3DD43C9F1}"/>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71" name="Group 470">
                  <a:extLst>
                    <a:ext uri="{FF2B5EF4-FFF2-40B4-BE49-F238E27FC236}">
                      <a16:creationId xmlns:a16="http://schemas.microsoft.com/office/drawing/2014/main" id="{B1DCC349-EDAC-4C67-858B-6E60FB573F7F}"/>
                    </a:ext>
                  </a:extLst>
                </p:cNvPr>
                <p:cNvGrpSpPr/>
                <p:nvPr/>
              </p:nvGrpSpPr>
              <p:grpSpPr>
                <a:xfrm>
                  <a:off x="1627350" y="2071688"/>
                  <a:ext cx="512722" cy="462536"/>
                  <a:chOff x="1302898" y="1640683"/>
                  <a:chExt cx="1201027" cy="1083468"/>
                </a:xfrm>
              </p:grpSpPr>
              <p:sp>
                <p:nvSpPr>
                  <p:cNvPr id="472" name="Freeform 34">
                    <a:extLst>
                      <a:ext uri="{FF2B5EF4-FFF2-40B4-BE49-F238E27FC236}">
                        <a16:creationId xmlns:a16="http://schemas.microsoft.com/office/drawing/2014/main" id="{9AF0A560-1C50-4B84-AAB6-9D320CE577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73" name="Freeform 37">
                    <a:extLst>
                      <a:ext uri="{FF2B5EF4-FFF2-40B4-BE49-F238E27FC236}">
                        <a16:creationId xmlns:a16="http://schemas.microsoft.com/office/drawing/2014/main" id="{C5E471E7-6835-46FA-A9CB-B0D2FCC0F2B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74" name="Freeform 39">
                    <a:extLst>
                      <a:ext uri="{FF2B5EF4-FFF2-40B4-BE49-F238E27FC236}">
                        <a16:creationId xmlns:a16="http://schemas.microsoft.com/office/drawing/2014/main" id="{DC96E01E-03B0-4E06-B42B-4BD117F11BC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75" name="Freeform 40">
                    <a:extLst>
                      <a:ext uri="{FF2B5EF4-FFF2-40B4-BE49-F238E27FC236}">
                        <a16:creationId xmlns:a16="http://schemas.microsoft.com/office/drawing/2014/main" id="{3C7FAE86-6836-4DF9-8C32-A2BBB391987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76" name="Freeform 5">
                    <a:extLst>
                      <a:ext uri="{FF2B5EF4-FFF2-40B4-BE49-F238E27FC236}">
                        <a16:creationId xmlns:a16="http://schemas.microsoft.com/office/drawing/2014/main" id="{72AA00FA-93B3-4C3D-A028-19943FEDC9B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54069759-098C-43F1-870F-95EE2B97BBB9}"/>
                  </a:ext>
                </a:extLst>
              </p:cNvPr>
              <p:cNvGrpSpPr/>
              <p:nvPr/>
            </p:nvGrpSpPr>
            <p:grpSpPr>
              <a:xfrm>
                <a:off x="7355894" y="3752474"/>
                <a:ext cx="128016" cy="128016"/>
                <a:chOff x="1520304" y="1939550"/>
                <a:chExt cx="726812" cy="726812"/>
              </a:xfrm>
            </p:grpSpPr>
            <p:sp>
              <p:nvSpPr>
                <p:cNvPr id="463" name="Oval 462">
                  <a:extLst>
                    <a:ext uri="{FF2B5EF4-FFF2-40B4-BE49-F238E27FC236}">
                      <a16:creationId xmlns:a16="http://schemas.microsoft.com/office/drawing/2014/main" id="{CE9F7BC5-F9E9-45D3-8A96-D3DAD0F5B7AF}"/>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64" name="Group 463">
                  <a:extLst>
                    <a:ext uri="{FF2B5EF4-FFF2-40B4-BE49-F238E27FC236}">
                      <a16:creationId xmlns:a16="http://schemas.microsoft.com/office/drawing/2014/main" id="{45DF38E1-4C31-4038-B41F-A39C99D46375}"/>
                    </a:ext>
                  </a:extLst>
                </p:cNvPr>
                <p:cNvGrpSpPr/>
                <p:nvPr/>
              </p:nvGrpSpPr>
              <p:grpSpPr>
                <a:xfrm>
                  <a:off x="1627350" y="2071688"/>
                  <a:ext cx="512722" cy="462536"/>
                  <a:chOff x="1302898" y="1640683"/>
                  <a:chExt cx="1201027" cy="1083468"/>
                </a:xfrm>
              </p:grpSpPr>
              <p:sp>
                <p:nvSpPr>
                  <p:cNvPr id="465" name="Freeform 34">
                    <a:extLst>
                      <a:ext uri="{FF2B5EF4-FFF2-40B4-BE49-F238E27FC236}">
                        <a16:creationId xmlns:a16="http://schemas.microsoft.com/office/drawing/2014/main" id="{858C079E-39DA-4BF2-911B-01AB781B51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66" name="Freeform 37">
                    <a:extLst>
                      <a:ext uri="{FF2B5EF4-FFF2-40B4-BE49-F238E27FC236}">
                        <a16:creationId xmlns:a16="http://schemas.microsoft.com/office/drawing/2014/main" id="{6C3007EA-8A28-4100-99A0-9B3449764E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67" name="Freeform 39">
                    <a:extLst>
                      <a:ext uri="{FF2B5EF4-FFF2-40B4-BE49-F238E27FC236}">
                        <a16:creationId xmlns:a16="http://schemas.microsoft.com/office/drawing/2014/main" id="{2C203D22-914B-4B9A-9BCE-52E6268312D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68" name="Freeform 40">
                    <a:extLst>
                      <a:ext uri="{FF2B5EF4-FFF2-40B4-BE49-F238E27FC236}">
                        <a16:creationId xmlns:a16="http://schemas.microsoft.com/office/drawing/2014/main" id="{BF568F2A-2E67-4718-9C16-0C4672482F1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69" name="Freeform 5">
                    <a:extLst>
                      <a:ext uri="{FF2B5EF4-FFF2-40B4-BE49-F238E27FC236}">
                        <a16:creationId xmlns:a16="http://schemas.microsoft.com/office/drawing/2014/main" id="{8F1D56B1-4F21-46DC-999A-C54CAF17B2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D54A8BD4-41EB-40C4-A8B1-2AF20420D703}"/>
                  </a:ext>
                </a:extLst>
              </p:cNvPr>
              <p:cNvGrpSpPr/>
              <p:nvPr/>
            </p:nvGrpSpPr>
            <p:grpSpPr>
              <a:xfrm>
                <a:off x="8358732" y="4471451"/>
                <a:ext cx="128016" cy="128016"/>
                <a:chOff x="1520304" y="1939550"/>
                <a:chExt cx="726812" cy="726812"/>
              </a:xfrm>
            </p:grpSpPr>
            <p:sp>
              <p:nvSpPr>
                <p:cNvPr id="456" name="Oval 455">
                  <a:extLst>
                    <a:ext uri="{FF2B5EF4-FFF2-40B4-BE49-F238E27FC236}">
                      <a16:creationId xmlns:a16="http://schemas.microsoft.com/office/drawing/2014/main" id="{2E93506C-DFB3-46A8-94C9-53544B8D495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57" name="Group 456">
                  <a:extLst>
                    <a:ext uri="{FF2B5EF4-FFF2-40B4-BE49-F238E27FC236}">
                      <a16:creationId xmlns:a16="http://schemas.microsoft.com/office/drawing/2014/main" id="{AA1BE565-9420-4734-A154-4C0097BDB039}"/>
                    </a:ext>
                  </a:extLst>
                </p:cNvPr>
                <p:cNvGrpSpPr/>
                <p:nvPr/>
              </p:nvGrpSpPr>
              <p:grpSpPr>
                <a:xfrm>
                  <a:off x="1627350" y="2071688"/>
                  <a:ext cx="512722" cy="462536"/>
                  <a:chOff x="1302898" y="1640683"/>
                  <a:chExt cx="1201027" cy="1083468"/>
                </a:xfrm>
              </p:grpSpPr>
              <p:sp>
                <p:nvSpPr>
                  <p:cNvPr id="458" name="Freeform 34">
                    <a:extLst>
                      <a:ext uri="{FF2B5EF4-FFF2-40B4-BE49-F238E27FC236}">
                        <a16:creationId xmlns:a16="http://schemas.microsoft.com/office/drawing/2014/main" id="{FC142E99-EB82-4F80-809F-9E814CBE8A1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59" name="Freeform 37">
                    <a:extLst>
                      <a:ext uri="{FF2B5EF4-FFF2-40B4-BE49-F238E27FC236}">
                        <a16:creationId xmlns:a16="http://schemas.microsoft.com/office/drawing/2014/main" id="{C7A294FD-3FF7-44DF-8D79-238E234B6E6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60" name="Freeform 39">
                    <a:extLst>
                      <a:ext uri="{FF2B5EF4-FFF2-40B4-BE49-F238E27FC236}">
                        <a16:creationId xmlns:a16="http://schemas.microsoft.com/office/drawing/2014/main" id="{FC3B8931-EEB1-4F5D-807D-3302748FC89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61" name="Freeform 40">
                    <a:extLst>
                      <a:ext uri="{FF2B5EF4-FFF2-40B4-BE49-F238E27FC236}">
                        <a16:creationId xmlns:a16="http://schemas.microsoft.com/office/drawing/2014/main" id="{F865B908-8286-48F2-A861-D6EB4B40A3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62" name="Freeform 5">
                    <a:extLst>
                      <a:ext uri="{FF2B5EF4-FFF2-40B4-BE49-F238E27FC236}">
                        <a16:creationId xmlns:a16="http://schemas.microsoft.com/office/drawing/2014/main" id="{4C620E37-2663-4936-A11C-2259600FF67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B303D69C-EC74-4A44-B9ED-CD42ED69BC71}"/>
                  </a:ext>
                </a:extLst>
              </p:cNvPr>
              <p:cNvGrpSpPr/>
              <p:nvPr/>
            </p:nvGrpSpPr>
            <p:grpSpPr>
              <a:xfrm>
                <a:off x="8279282" y="3779593"/>
                <a:ext cx="128016" cy="128016"/>
                <a:chOff x="1520304" y="1939550"/>
                <a:chExt cx="726812" cy="726812"/>
              </a:xfrm>
            </p:grpSpPr>
            <p:sp>
              <p:nvSpPr>
                <p:cNvPr id="449" name="Oval 448">
                  <a:extLst>
                    <a:ext uri="{FF2B5EF4-FFF2-40B4-BE49-F238E27FC236}">
                      <a16:creationId xmlns:a16="http://schemas.microsoft.com/office/drawing/2014/main" id="{32D68670-A495-4D28-B89F-56D3671DA461}"/>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50" name="Group 449">
                  <a:extLst>
                    <a:ext uri="{FF2B5EF4-FFF2-40B4-BE49-F238E27FC236}">
                      <a16:creationId xmlns:a16="http://schemas.microsoft.com/office/drawing/2014/main" id="{DE64B1E1-4041-43E3-87D1-846373C0C3F8}"/>
                    </a:ext>
                  </a:extLst>
                </p:cNvPr>
                <p:cNvGrpSpPr/>
                <p:nvPr/>
              </p:nvGrpSpPr>
              <p:grpSpPr>
                <a:xfrm>
                  <a:off x="1627350" y="2071688"/>
                  <a:ext cx="512722" cy="462536"/>
                  <a:chOff x="1302898" y="1640683"/>
                  <a:chExt cx="1201027" cy="1083468"/>
                </a:xfrm>
              </p:grpSpPr>
              <p:sp>
                <p:nvSpPr>
                  <p:cNvPr id="451" name="Freeform 34">
                    <a:extLst>
                      <a:ext uri="{FF2B5EF4-FFF2-40B4-BE49-F238E27FC236}">
                        <a16:creationId xmlns:a16="http://schemas.microsoft.com/office/drawing/2014/main" id="{B3FD7581-E104-4226-82D0-EE50937828E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52" name="Freeform 37">
                    <a:extLst>
                      <a:ext uri="{FF2B5EF4-FFF2-40B4-BE49-F238E27FC236}">
                        <a16:creationId xmlns:a16="http://schemas.microsoft.com/office/drawing/2014/main" id="{7453C8E7-4197-44E9-BC32-1690907058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53" name="Freeform 39">
                    <a:extLst>
                      <a:ext uri="{FF2B5EF4-FFF2-40B4-BE49-F238E27FC236}">
                        <a16:creationId xmlns:a16="http://schemas.microsoft.com/office/drawing/2014/main" id="{D737D159-A288-43E4-8920-CEAF8F4AE4E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54" name="Freeform 40">
                    <a:extLst>
                      <a:ext uri="{FF2B5EF4-FFF2-40B4-BE49-F238E27FC236}">
                        <a16:creationId xmlns:a16="http://schemas.microsoft.com/office/drawing/2014/main" id="{CC84E2FB-0330-41F9-AA94-0E822E9845F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55" name="Freeform 5">
                    <a:extLst>
                      <a:ext uri="{FF2B5EF4-FFF2-40B4-BE49-F238E27FC236}">
                        <a16:creationId xmlns:a16="http://schemas.microsoft.com/office/drawing/2014/main" id="{4B799C2B-2D49-4105-A519-3A64A38BB1C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65449555-0FCA-4794-9F99-26621E2A4E42}"/>
                  </a:ext>
                </a:extLst>
              </p:cNvPr>
              <p:cNvGrpSpPr/>
              <p:nvPr/>
            </p:nvGrpSpPr>
            <p:grpSpPr>
              <a:xfrm>
                <a:off x="8101503" y="3936536"/>
                <a:ext cx="128016" cy="128016"/>
                <a:chOff x="6617763" y="1494678"/>
                <a:chExt cx="188006" cy="188004"/>
              </a:xfrm>
            </p:grpSpPr>
            <p:sp>
              <p:nvSpPr>
                <p:cNvPr id="447" name="Oval 446">
                  <a:extLst>
                    <a:ext uri="{FF2B5EF4-FFF2-40B4-BE49-F238E27FC236}">
                      <a16:creationId xmlns:a16="http://schemas.microsoft.com/office/drawing/2014/main" id="{4FD3B8DD-A995-4E44-B620-3F89E0874C36}"/>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448" name="Freeform 10">
                  <a:extLst>
                    <a:ext uri="{FF2B5EF4-FFF2-40B4-BE49-F238E27FC236}">
                      <a16:creationId xmlns:a16="http://schemas.microsoft.com/office/drawing/2014/main" id="{10D6AFA7-47DC-4088-9865-D926B7ADABE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9" name="Group 158">
                <a:extLst>
                  <a:ext uri="{FF2B5EF4-FFF2-40B4-BE49-F238E27FC236}">
                    <a16:creationId xmlns:a16="http://schemas.microsoft.com/office/drawing/2014/main" id="{863202F8-CAE3-4A67-A8BF-FADC2A125825}"/>
                  </a:ext>
                </a:extLst>
              </p:cNvPr>
              <p:cNvGrpSpPr/>
              <p:nvPr/>
            </p:nvGrpSpPr>
            <p:grpSpPr>
              <a:xfrm>
                <a:off x="8139273" y="4017327"/>
                <a:ext cx="128016" cy="128016"/>
                <a:chOff x="6617763" y="1494678"/>
                <a:chExt cx="188006" cy="188004"/>
              </a:xfrm>
            </p:grpSpPr>
            <p:sp>
              <p:nvSpPr>
                <p:cNvPr id="445" name="Oval 444">
                  <a:extLst>
                    <a:ext uri="{FF2B5EF4-FFF2-40B4-BE49-F238E27FC236}">
                      <a16:creationId xmlns:a16="http://schemas.microsoft.com/office/drawing/2014/main" id="{04B7B9F5-0D91-4089-98F7-0B0D1DFBCDB7}"/>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446" name="Freeform 10">
                  <a:extLst>
                    <a:ext uri="{FF2B5EF4-FFF2-40B4-BE49-F238E27FC236}">
                      <a16:creationId xmlns:a16="http://schemas.microsoft.com/office/drawing/2014/main" id="{9C4571C4-8DB9-4004-B1DA-90B03CF259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0" name="Group 159">
                <a:extLst>
                  <a:ext uri="{FF2B5EF4-FFF2-40B4-BE49-F238E27FC236}">
                    <a16:creationId xmlns:a16="http://schemas.microsoft.com/office/drawing/2014/main" id="{8E6C07AF-C0AD-4C6E-831D-5151D7087889}"/>
                  </a:ext>
                </a:extLst>
              </p:cNvPr>
              <p:cNvGrpSpPr/>
              <p:nvPr/>
            </p:nvGrpSpPr>
            <p:grpSpPr>
              <a:xfrm>
                <a:off x="8310065" y="4212589"/>
                <a:ext cx="128016" cy="128016"/>
                <a:chOff x="6617763" y="1494678"/>
                <a:chExt cx="188006" cy="188004"/>
              </a:xfrm>
            </p:grpSpPr>
            <p:sp>
              <p:nvSpPr>
                <p:cNvPr id="443" name="Oval 442">
                  <a:extLst>
                    <a:ext uri="{FF2B5EF4-FFF2-40B4-BE49-F238E27FC236}">
                      <a16:creationId xmlns:a16="http://schemas.microsoft.com/office/drawing/2014/main" id="{EA59832F-5CD8-45D7-9B17-2CB77E3880F9}"/>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444" name="Freeform 10">
                  <a:extLst>
                    <a:ext uri="{FF2B5EF4-FFF2-40B4-BE49-F238E27FC236}">
                      <a16:creationId xmlns:a16="http://schemas.microsoft.com/office/drawing/2014/main" id="{C53776D9-0348-436B-883C-B7CED4CD00B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B5327F61-6C6F-4B42-9A7E-3DC12D57D90E}"/>
                  </a:ext>
                </a:extLst>
              </p:cNvPr>
              <p:cNvGrpSpPr/>
              <p:nvPr/>
            </p:nvGrpSpPr>
            <p:grpSpPr>
              <a:xfrm>
                <a:off x="8965083" y="4234026"/>
                <a:ext cx="128016" cy="128016"/>
                <a:chOff x="1520304" y="1939550"/>
                <a:chExt cx="726812" cy="726812"/>
              </a:xfrm>
            </p:grpSpPr>
            <p:sp>
              <p:nvSpPr>
                <p:cNvPr id="436" name="Oval 435">
                  <a:extLst>
                    <a:ext uri="{FF2B5EF4-FFF2-40B4-BE49-F238E27FC236}">
                      <a16:creationId xmlns:a16="http://schemas.microsoft.com/office/drawing/2014/main" id="{304A7B9A-6AC6-4CB6-8ACD-90607F8E46F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37" name="Group 436">
                  <a:extLst>
                    <a:ext uri="{FF2B5EF4-FFF2-40B4-BE49-F238E27FC236}">
                      <a16:creationId xmlns:a16="http://schemas.microsoft.com/office/drawing/2014/main" id="{1AD3B1D3-2ECF-46E2-9368-EB338EF216AE}"/>
                    </a:ext>
                  </a:extLst>
                </p:cNvPr>
                <p:cNvGrpSpPr/>
                <p:nvPr/>
              </p:nvGrpSpPr>
              <p:grpSpPr>
                <a:xfrm>
                  <a:off x="1627350" y="2071688"/>
                  <a:ext cx="512722" cy="462536"/>
                  <a:chOff x="1302898" y="1640683"/>
                  <a:chExt cx="1201027" cy="1083468"/>
                </a:xfrm>
              </p:grpSpPr>
              <p:sp>
                <p:nvSpPr>
                  <p:cNvPr id="438" name="Freeform 34">
                    <a:extLst>
                      <a:ext uri="{FF2B5EF4-FFF2-40B4-BE49-F238E27FC236}">
                        <a16:creationId xmlns:a16="http://schemas.microsoft.com/office/drawing/2014/main" id="{5C31E11D-4F1E-4E7C-B049-9555B5C74BD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39" name="Freeform 37">
                    <a:extLst>
                      <a:ext uri="{FF2B5EF4-FFF2-40B4-BE49-F238E27FC236}">
                        <a16:creationId xmlns:a16="http://schemas.microsoft.com/office/drawing/2014/main" id="{F32A1F46-9497-4F5A-8A1D-EC40D662AE3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40" name="Freeform 39">
                    <a:extLst>
                      <a:ext uri="{FF2B5EF4-FFF2-40B4-BE49-F238E27FC236}">
                        <a16:creationId xmlns:a16="http://schemas.microsoft.com/office/drawing/2014/main" id="{78C89E8F-40C3-4889-9802-00B5B8C9052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41" name="Freeform 40">
                    <a:extLst>
                      <a:ext uri="{FF2B5EF4-FFF2-40B4-BE49-F238E27FC236}">
                        <a16:creationId xmlns:a16="http://schemas.microsoft.com/office/drawing/2014/main" id="{C0EB349B-F27C-43CD-885C-48D6BEFEC05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42" name="Freeform 5">
                    <a:extLst>
                      <a:ext uri="{FF2B5EF4-FFF2-40B4-BE49-F238E27FC236}">
                        <a16:creationId xmlns:a16="http://schemas.microsoft.com/office/drawing/2014/main" id="{922C385A-ABA2-4393-B175-94C3E53A5E9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2" name="Group 161">
                <a:extLst>
                  <a:ext uri="{FF2B5EF4-FFF2-40B4-BE49-F238E27FC236}">
                    <a16:creationId xmlns:a16="http://schemas.microsoft.com/office/drawing/2014/main" id="{548819A0-B574-4E95-BCF7-97816328FDE5}"/>
                  </a:ext>
                </a:extLst>
              </p:cNvPr>
              <p:cNvGrpSpPr/>
              <p:nvPr/>
            </p:nvGrpSpPr>
            <p:grpSpPr>
              <a:xfrm>
                <a:off x="8984296" y="4562653"/>
                <a:ext cx="128016" cy="128016"/>
                <a:chOff x="1520304" y="1939550"/>
                <a:chExt cx="726812" cy="726812"/>
              </a:xfrm>
            </p:grpSpPr>
            <p:sp>
              <p:nvSpPr>
                <p:cNvPr id="429" name="Oval 428">
                  <a:extLst>
                    <a:ext uri="{FF2B5EF4-FFF2-40B4-BE49-F238E27FC236}">
                      <a16:creationId xmlns:a16="http://schemas.microsoft.com/office/drawing/2014/main" id="{A083929F-C4B0-4323-A763-A6956344B1FB}"/>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30" name="Group 429">
                  <a:extLst>
                    <a:ext uri="{FF2B5EF4-FFF2-40B4-BE49-F238E27FC236}">
                      <a16:creationId xmlns:a16="http://schemas.microsoft.com/office/drawing/2014/main" id="{F13BE24C-BC3D-4BE7-8FAA-6055C9EEC944}"/>
                    </a:ext>
                  </a:extLst>
                </p:cNvPr>
                <p:cNvGrpSpPr/>
                <p:nvPr/>
              </p:nvGrpSpPr>
              <p:grpSpPr>
                <a:xfrm>
                  <a:off x="1627350" y="2071688"/>
                  <a:ext cx="512722" cy="462536"/>
                  <a:chOff x="1302898" y="1640683"/>
                  <a:chExt cx="1201027" cy="1083468"/>
                </a:xfrm>
              </p:grpSpPr>
              <p:sp>
                <p:nvSpPr>
                  <p:cNvPr id="431" name="Freeform 34">
                    <a:extLst>
                      <a:ext uri="{FF2B5EF4-FFF2-40B4-BE49-F238E27FC236}">
                        <a16:creationId xmlns:a16="http://schemas.microsoft.com/office/drawing/2014/main" id="{73750E25-A1B6-4F0D-9398-A3C76A45096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32" name="Freeform 37">
                    <a:extLst>
                      <a:ext uri="{FF2B5EF4-FFF2-40B4-BE49-F238E27FC236}">
                        <a16:creationId xmlns:a16="http://schemas.microsoft.com/office/drawing/2014/main" id="{816B0E80-DD62-46F7-92CF-FDE184A3FC4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33" name="Freeform 39">
                    <a:extLst>
                      <a:ext uri="{FF2B5EF4-FFF2-40B4-BE49-F238E27FC236}">
                        <a16:creationId xmlns:a16="http://schemas.microsoft.com/office/drawing/2014/main" id="{64E57B89-2099-4300-8625-CCB3C015D5E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34" name="Freeform 40">
                    <a:extLst>
                      <a:ext uri="{FF2B5EF4-FFF2-40B4-BE49-F238E27FC236}">
                        <a16:creationId xmlns:a16="http://schemas.microsoft.com/office/drawing/2014/main" id="{2AEFBC26-6EA6-4D8C-9F19-E236F3916DD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35" name="Freeform 5">
                    <a:extLst>
                      <a:ext uri="{FF2B5EF4-FFF2-40B4-BE49-F238E27FC236}">
                        <a16:creationId xmlns:a16="http://schemas.microsoft.com/office/drawing/2014/main" id="{275DD405-889C-42F0-8504-087F63CA384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A178ECA3-2907-402D-912C-A7C3087C3048}"/>
                  </a:ext>
                </a:extLst>
              </p:cNvPr>
              <p:cNvGrpSpPr/>
              <p:nvPr/>
            </p:nvGrpSpPr>
            <p:grpSpPr>
              <a:xfrm>
                <a:off x="9065695" y="4625407"/>
                <a:ext cx="128016" cy="128016"/>
                <a:chOff x="6617763" y="1494678"/>
                <a:chExt cx="188006" cy="188004"/>
              </a:xfrm>
            </p:grpSpPr>
            <p:sp>
              <p:nvSpPr>
                <p:cNvPr id="427" name="Oval 426">
                  <a:extLst>
                    <a:ext uri="{FF2B5EF4-FFF2-40B4-BE49-F238E27FC236}">
                      <a16:creationId xmlns:a16="http://schemas.microsoft.com/office/drawing/2014/main" id="{5A56212E-2FAB-4D83-A11E-DA690249E53D}"/>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428" name="Freeform 10">
                  <a:extLst>
                    <a:ext uri="{FF2B5EF4-FFF2-40B4-BE49-F238E27FC236}">
                      <a16:creationId xmlns:a16="http://schemas.microsoft.com/office/drawing/2014/main" id="{4DA3BF5D-3922-4144-B63B-A8059AEFC22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4" name="Group 163">
                <a:extLst>
                  <a:ext uri="{FF2B5EF4-FFF2-40B4-BE49-F238E27FC236}">
                    <a16:creationId xmlns:a16="http://schemas.microsoft.com/office/drawing/2014/main" id="{0880D975-3217-4283-ADC2-F06916D97559}"/>
                  </a:ext>
                </a:extLst>
              </p:cNvPr>
              <p:cNvGrpSpPr/>
              <p:nvPr/>
            </p:nvGrpSpPr>
            <p:grpSpPr>
              <a:xfrm>
                <a:off x="9130227" y="4693233"/>
                <a:ext cx="128016" cy="128016"/>
                <a:chOff x="6617763" y="1494678"/>
                <a:chExt cx="188006" cy="188004"/>
              </a:xfrm>
            </p:grpSpPr>
            <p:sp>
              <p:nvSpPr>
                <p:cNvPr id="425" name="Oval 424">
                  <a:extLst>
                    <a:ext uri="{FF2B5EF4-FFF2-40B4-BE49-F238E27FC236}">
                      <a16:creationId xmlns:a16="http://schemas.microsoft.com/office/drawing/2014/main" id="{038AA6CB-4A7B-42AF-95F4-4EDDFCF2DFC5}"/>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426" name="Freeform 10">
                  <a:extLst>
                    <a:ext uri="{FF2B5EF4-FFF2-40B4-BE49-F238E27FC236}">
                      <a16:creationId xmlns:a16="http://schemas.microsoft.com/office/drawing/2014/main" id="{079EC793-B9F1-4F9C-BCA8-D6ED7C07BFA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7A65974A-3A26-4C0A-BFE9-52AC6144DB62}"/>
                  </a:ext>
                </a:extLst>
              </p:cNvPr>
              <p:cNvGrpSpPr/>
              <p:nvPr/>
            </p:nvGrpSpPr>
            <p:grpSpPr>
              <a:xfrm>
                <a:off x="9461015" y="5876549"/>
                <a:ext cx="128016" cy="128016"/>
                <a:chOff x="1520304" y="1939550"/>
                <a:chExt cx="726812" cy="726812"/>
              </a:xfrm>
            </p:grpSpPr>
            <p:sp>
              <p:nvSpPr>
                <p:cNvPr id="418" name="Oval 417">
                  <a:extLst>
                    <a:ext uri="{FF2B5EF4-FFF2-40B4-BE49-F238E27FC236}">
                      <a16:creationId xmlns:a16="http://schemas.microsoft.com/office/drawing/2014/main" id="{D4C43DB0-1A04-4D6D-9262-40FCE178724B}"/>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19" name="Group 418">
                  <a:extLst>
                    <a:ext uri="{FF2B5EF4-FFF2-40B4-BE49-F238E27FC236}">
                      <a16:creationId xmlns:a16="http://schemas.microsoft.com/office/drawing/2014/main" id="{B45BD4C4-18D7-4217-8AD8-B3E1A30B7BC6}"/>
                    </a:ext>
                  </a:extLst>
                </p:cNvPr>
                <p:cNvGrpSpPr/>
                <p:nvPr/>
              </p:nvGrpSpPr>
              <p:grpSpPr>
                <a:xfrm>
                  <a:off x="1627350" y="2071688"/>
                  <a:ext cx="512722" cy="462536"/>
                  <a:chOff x="1302898" y="1640683"/>
                  <a:chExt cx="1201027" cy="1083468"/>
                </a:xfrm>
              </p:grpSpPr>
              <p:sp>
                <p:nvSpPr>
                  <p:cNvPr id="420" name="Freeform 34">
                    <a:extLst>
                      <a:ext uri="{FF2B5EF4-FFF2-40B4-BE49-F238E27FC236}">
                        <a16:creationId xmlns:a16="http://schemas.microsoft.com/office/drawing/2014/main" id="{581C811C-84A6-4504-B946-0AF60A02EA75}"/>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21" name="Freeform 37">
                    <a:extLst>
                      <a:ext uri="{FF2B5EF4-FFF2-40B4-BE49-F238E27FC236}">
                        <a16:creationId xmlns:a16="http://schemas.microsoft.com/office/drawing/2014/main" id="{3D2F5F1B-BCF8-41DB-8D33-ABDAF860E1F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22" name="Freeform 39">
                    <a:extLst>
                      <a:ext uri="{FF2B5EF4-FFF2-40B4-BE49-F238E27FC236}">
                        <a16:creationId xmlns:a16="http://schemas.microsoft.com/office/drawing/2014/main" id="{39666081-EC01-4BBB-81CF-5CDF3FEF453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23" name="Freeform 40">
                    <a:extLst>
                      <a:ext uri="{FF2B5EF4-FFF2-40B4-BE49-F238E27FC236}">
                        <a16:creationId xmlns:a16="http://schemas.microsoft.com/office/drawing/2014/main" id="{F52C17F9-2AF0-4A3B-BC08-FB4A42E059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24" name="Freeform 5">
                    <a:extLst>
                      <a:ext uri="{FF2B5EF4-FFF2-40B4-BE49-F238E27FC236}">
                        <a16:creationId xmlns:a16="http://schemas.microsoft.com/office/drawing/2014/main" id="{279E1D32-BF29-49DA-86A7-6F34E8B2356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B37B6AEC-D58E-4883-8D8C-87E40E0C5A73}"/>
                  </a:ext>
                </a:extLst>
              </p:cNvPr>
              <p:cNvGrpSpPr/>
              <p:nvPr/>
            </p:nvGrpSpPr>
            <p:grpSpPr>
              <a:xfrm>
                <a:off x="10362561" y="6094415"/>
                <a:ext cx="128016" cy="128016"/>
                <a:chOff x="6617763" y="1494678"/>
                <a:chExt cx="188006" cy="188004"/>
              </a:xfrm>
            </p:grpSpPr>
            <p:sp>
              <p:nvSpPr>
                <p:cNvPr id="416" name="Oval 415">
                  <a:extLst>
                    <a:ext uri="{FF2B5EF4-FFF2-40B4-BE49-F238E27FC236}">
                      <a16:creationId xmlns:a16="http://schemas.microsoft.com/office/drawing/2014/main" id="{C3055C0A-C2F8-450E-AEE4-7DA809082DBD}"/>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417" name="Freeform 10">
                  <a:extLst>
                    <a:ext uri="{FF2B5EF4-FFF2-40B4-BE49-F238E27FC236}">
                      <a16:creationId xmlns:a16="http://schemas.microsoft.com/office/drawing/2014/main" id="{8F70207C-89DA-4422-AD9C-6CF051C1526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49B022FA-D37A-4A2F-AF45-27E1A3A2FD6E}"/>
                  </a:ext>
                </a:extLst>
              </p:cNvPr>
              <p:cNvGrpSpPr/>
              <p:nvPr/>
            </p:nvGrpSpPr>
            <p:grpSpPr>
              <a:xfrm>
                <a:off x="10553982" y="5958094"/>
                <a:ext cx="128016" cy="128016"/>
                <a:chOff x="1520304" y="1939550"/>
                <a:chExt cx="726812" cy="726812"/>
              </a:xfrm>
            </p:grpSpPr>
            <p:sp>
              <p:nvSpPr>
                <p:cNvPr id="409" name="Oval 408">
                  <a:extLst>
                    <a:ext uri="{FF2B5EF4-FFF2-40B4-BE49-F238E27FC236}">
                      <a16:creationId xmlns:a16="http://schemas.microsoft.com/office/drawing/2014/main" id="{D2919399-B61F-4D17-A20F-2C532EEC7B30}"/>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10" name="Group 409">
                  <a:extLst>
                    <a:ext uri="{FF2B5EF4-FFF2-40B4-BE49-F238E27FC236}">
                      <a16:creationId xmlns:a16="http://schemas.microsoft.com/office/drawing/2014/main" id="{3D4E0A79-7F09-462C-A78C-BC5E5C1AE3BC}"/>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44DE67A-642C-4267-877B-150FCB802F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12" name="Freeform 37">
                    <a:extLst>
                      <a:ext uri="{FF2B5EF4-FFF2-40B4-BE49-F238E27FC236}">
                        <a16:creationId xmlns:a16="http://schemas.microsoft.com/office/drawing/2014/main" id="{4FE37FB6-16BE-45D1-8469-77A3915B87A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13" name="Freeform 39">
                    <a:extLst>
                      <a:ext uri="{FF2B5EF4-FFF2-40B4-BE49-F238E27FC236}">
                        <a16:creationId xmlns:a16="http://schemas.microsoft.com/office/drawing/2014/main" id="{380FA128-BB7C-4282-B3F9-3CFA3B52D00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14" name="Freeform 40">
                    <a:extLst>
                      <a:ext uri="{FF2B5EF4-FFF2-40B4-BE49-F238E27FC236}">
                        <a16:creationId xmlns:a16="http://schemas.microsoft.com/office/drawing/2014/main" id="{202A3438-3C0C-4DC7-80AE-DBBDD9B256E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15" name="Freeform 5">
                    <a:extLst>
                      <a:ext uri="{FF2B5EF4-FFF2-40B4-BE49-F238E27FC236}">
                        <a16:creationId xmlns:a16="http://schemas.microsoft.com/office/drawing/2014/main" id="{06AFA581-369E-4BCE-BAE4-D3D45A785E7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8" name="Group 167">
                <a:extLst>
                  <a:ext uri="{FF2B5EF4-FFF2-40B4-BE49-F238E27FC236}">
                    <a16:creationId xmlns:a16="http://schemas.microsoft.com/office/drawing/2014/main" id="{4899D264-76D8-4BCA-86D7-B49AA47D7D54}"/>
                  </a:ext>
                </a:extLst>
              </p:cNvPr>
              <p:cNvGrpSpPr/>
              <p:nvPr/>
            </p:nvGrpSpPr>
            <p:grpSpPr>
              <a:xfrm>
                <a:off x="10612354" y="5638812"/>
                <a:ext cx="128016" cy="128016"/>
                <a:chOff x="1520304" y="1939550"/>
                <a:chExt cx="726812" cy="726812"/>
              </a:xfrm>
            </p:grpSpPr>
            <p:sp>
              <p:nvSpPr>
                <p:cNvPr id="402" name="Oval 401">
                  <a:extLst>
                    <a:ext uri="{FF2B5EF4-FFF2-40B4-BE49-F238E27FC236}">
                      <a16:creationId xmlns:a16="http://schemas.microsoft.com/office/drawing/2014/main" id="{1E4300D1-E579-4BD6-8F67-04FA41AE8E8F}"/>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403" name="Group 402">
                  <a:extLst>
                    <a:ext uri="{FF2B5EF4-FFF2-40B4-BE49-F238E27FC236}">
                      <a16:creationId xmlns:a16="http://schemas.microsoft.com/office/drawing/2014/main" id="{3B608954-C556-46FF-A3D7-7EC41660F9B4}"/>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D9B6804B-A9A8-424B-857E-386326B53A3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05" name="Freeform 37">
                    <a:extLst>
                      <a:ext uri="{FF2B5EF4-FFF2-40B4-BE49-F238E27FC236}">
                        <a16:creationId xmlns:a16="http://schemas.microsoft.com/office/drawing/2014/main" id="{7865DC0C-6F4A-4140-BBFC-0446CC8C459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06" name="Freeform 39">
                    <a:extLst>
                      <a:ext uri="{FF2B5EF4-FFF2-40B4-BE49-F238E27FC236}">
                        <a16:creationId xmlns:a16="http://schemas.microsoft.com/office/drawing/2014/main" id="{25A891EE-B45D-4C56-A628-4A72519C08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07" name="Freeform 40">
                    <a:extLst>
                      <a:ext uri="{FF2B5EF4-FFF2-40B4-BE49-F238E27FC236}">
                        <a16:creationId xmlns:a16="http://schemas.microsoft.com/office/drawing/2014/main" id="{0AFFFF88-2F0B-49CA-ADDB-A36F411235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408" name="Freeform 5">
                    <a:extLst>
                      <a:ext uri="{FF2B5EF4-FFF2-40B4-BE49-F238E27FC236}">
                        <a16:creationId xmlns:a16="http://schemas.microsoft.com/office/drawing/2014/main" id="{D62DA77C-9843-4438-88C4-8AEF4E797D8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4C56E216-5991-42D4-877D-EB31B1CD8771}"/>
                  </a:ext>
                </a:extLst>
              </p:cNvPr>
              <p:cNvGrpSpPr/>
              <p:nvPr/>
            </p:nvGrpSpPr>
            <p:grpSpPr>
              <a:xfrm>
                <a:off x="10543574" y="5959393"/>
                <a:ext cx="128016" cy="128016"/>
                <a:chOff x="6617763" y="1494678"/>
                <a:chExt cx="188006" cy="188004"/>
              </a:xfrm>
            </p:grpSpPr>
            <p:sp>
              <p:nvSpPr>
                <p:cNvPr id="400" name="Oval 399">
                  <a:extLst>
                    <a:ext uri="{FF2B5EF4-FFF2-40B4-BE49-F238E27FC236}">
                      <a16:creationId xmlns:a16="http://schemas.microsoft.com/office/drawing/2014/main" id="{3583B5A0-A18B-4A64-BBA8-4253A3E578D0}"/>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401" name="Freeform 10">
                  <a:extLst>
                    <a:ext uri="{FF2B5EF4-FFF2-40B4-BE49-F238E27FC236}">
                      <a16:creationId xmlns:a16="http://schemas.microsoft.com/office/drawing/2014/main" id="{DF9CED8B-B6ED-49E2-B51E-69FA6C3D0C1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F58D4DEA-708E-4B72-A590-9457C530194D}"/>
                  </a:ext>
                </a:extLst>
              </p:cNvPr>
              <p:cNvGrpSpPr/>
              <p:nvPr/>
            </p:nvGrpSpPr>
            <p:grpSpPr>
              <a:xfrm>
                <a:off x="11296165" y="6115852"/>
                <a:ext cx="128016" cy="128016"/>
                <a:chOff x="1520304" y="1939550"/>
                <a:chExt cx="726812" cy="726812"/>
              </a:xfrm>
            </p:grpSpPr>
            <p:sp>
              <p:nvSpPr>
                <p:cNvPr id="393" name="Oval 392">
                  <a:extLst>
                    <a:ext uri="{FF2B5EF4-FFF2-40B4-BE49-F238E27FC236}">
                      <a16:creationId xmlns:a16="http://schemas.microsoft.com/office/drawing/2014/main" id="{D9B510BE-6B33-4380-BDEC-A1DE7E06B2B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94" name="Group 393">
                  <a:extLst>
                    <a:ext uri="{FF2B5EF4-FFF2-40B4-BE49-F238E27FC236}">
                      <a16:creationId xmlns:a16="http://schemas.microsoft.com/office/drawing/2014/main" id="{A8ABFC58-86A3-4694-B675-9C1148335C62}"/>
                    </a:ext>
                  </a:extLst>
                </p:cNvPr>
                <p:cNvGrpSpPr/>
                <p:nvPr/>
              </p:nvGrpSpPr>
              <p:grpSpPr>
                <a:xfrm>
                  <a:off x="1627350" y="2071688"/>
                  <a:ext cx="512722" cy="462536"/>
                  <a:chOff x="1302898" y="1640683"/>
                  <a:chExt cx="1201027" cy="1083468"/>
                </a:xfrm>
              </p:grpSpPr>
              <p:sp>
                <p:nvSpPr>
                  <p:cNvPr id="395" name="Freeform 34">
                    <a:extLst>
                      <a:ext uri="{FF2B5EF4-FFF2-40B4-BE49-F238E27FC236}">
                        <a16:creationId xmlns:a16="http://schemas.microsoft.com/office/drawing/2014/main" id="{DDFC46E8-7700-47F7-BE93-691031E6FB2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96" name="Freeform 37">
                    <a:extLst>
                      <a:ext uri="{FF2B5EF4-FFF2-40B4-BE49-F238E27FC236}">
                        <a16:creationId xmlns:a16="http://schemas.microsoft.com/office/drawing/2014/main" id="{CCE2BA28-0EE5-406F-B57D-2B19225941D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97" name="Freeform 39">
                    <a:extLst>
                      <a:ext uri="{FF2B5EF4-FFF2-40B4-BE49-F238E27FC236}">
                        <a16:creationId xmlns:a16="http://schemas.microsoft.com/office/drawing/2014/main" id="{CFDE065B-4847-4198-9BEF-CCC91691E4B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98" name="Freeform 40">
                    <a:extLst>
                      <a:ext uri="{FF2B5EF4-FFF2-40B4-BE49-F238E27FC236}">
                        <a16:creationId xmlns:a16="http://schemas.microsoft.com/office/drawing/2014/main" id="{9307698C-1B95-4D31-B3AE-95AA3B393CC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99" name="Freeform 5">
                    <a:extLst>
                      <a:ext uri="{FF2B5EF4-FFF2-40B4-BE49-F238E27FC236}">
                        <a16:creationId xmlns:a16="http://schemas.microsoft.com/office/drawing/2014/main" id="{EB3387C6-D5DC-432F-AC45-2375FF7A9AE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1" name="Group 170">
                <a:extLst>
                  <a:ext uri="{FF2B5EF4-FFF2-40B4-BE49-F238E27FC236}">
                    <a16:creationId xmlns:a16="http://schemas.microsoft.com/office/drawing/2014/main" id="{3BDE51B4-5A2F-4B9B-8F0F-A0B847558C06}"/>
                  </a:ext>
                </a:extLst>
              </p:cNvPr>
              <p:cNvGrpSpPr/>
              <p:nvPr/>
            </p:nvGrpSpPr>
            <p:grpSpPr>
              <a:xfrm>
                <a:off x="10496419" y="4324031"/>
                <a:ext cx="128016" cy="128016"/>
                <a:chOff x="1520304" y="1939550"/>
                <a:chExt cx="726812" cy="726812"/>
              </a:xfrm>
            </p:grpSpPr>
            <p:sp>
              <p:nvSpPr>
                <p:cNvPr id="386" name="Oval 385">
                  <a:extLst>
                    <a:ext uri="{FF2B5EF4-FFF2-40B4-BE49-F238E27FC236}">
                      <a16:creationId xmlns:a16="http://schemas.microsoft.com/office/drawing/2014/main" id="{59FE19DE-91D8-43C0-A7C0-322E9DCFD5A3}"/>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87" name="Group 386">
                  <a:extLst>
                    <a:ext uri="{FF2B5EF4-FFF2-40B4-BE49-F238E27FC236}">
                      <a16:creationId xmlns:a16="http://schemas.microsoft.com/office/drawing/2014/main" id="{A4CE233D-03C1-4922-82C0-06A87CF5F053}"/>
                    </a:ext>
                  </a:extLst>
                </p:cNvPr>
                <p:cNvGrpSpPr/>
                <p:nvPr/>
              </p:nvGrpSpPr>
              <p:grpSpPr>
                <a:xfrm>
                  <a:off x="1627350" y="2071688"/>
                  <a:ext cx="512722" cy="462536"/>
                  <a:chOff x="1302898" y="1640683"/>
                  <a:chExt cx="1201027" cy="1083468"/>
                </a:xfrm>
              </p:grpSpPr>
              <p:sp>
                <p:nvSpPr>
                  <p:cNvPr id="388" name="Freeform 34">
                    <a:extLst>
                      <a:ext uri="{FF2B5EF4-FFF2-40B4-BE49-F238E27FC236}">
                        <a16:creationId xmlns:a16="http://schemas.microsoft.com/office/drawing/2014/main" id="{3B50E0BE-2110-4BEC-A378-E92070EA23E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89" name="Freeform 37">
                    <a:extLst>
                      <a:ext uri="{FF2B5EF4-FFF2-40B4-BE49-F238E27FC236}">
                        <a16:creationId xmlns:a16="http://schemas.microsoft.com/office/drawing/2014/main" id="{B41D55B2-2173-40C5-AE18-1A6E7A2DB4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90" name="Freeform 39">
                    <a:extLst>
                      <a:ext uri="{FF2B5EF4-FFF2-40B4-BE49-F238E27FC236}">
                        <a16:creationId xmlns:a16="http://schemas.microsoft.com/office/drawing/2014/main" id="{23EB7552-ED71-4F8E-A3A2-2BF379E76BB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91" name="Freeform 40">
                    <a:extLst>
                      <a:ext uri="{FF2B5EF4-FFF2-40B4-BE49-F238E27FC236}">
                        <a16:creationId xmlns:a16="http://schemas.microsoft.com/office/drawing/2014/main" id="{244D53CE-EC7E-49D4-A3AF-B82BA044B7C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92" name="Freeform 5">
                    <a:extLst>
                      <a:ext uri="{FF2B5EF4-FFF2-40B4-BE49-F238E27FC236}">
                        <a16:creationId xmlns:a16="http://schemas.microsoft.com/office/drawing/2014/main" id="{80A7C44F-87B9-4532-B0F6-1AA605FD4A7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36E43B0D-90D2-4389-8189-E1BDC68565F8}"/>
                  </a:ext>
                </a:extLst>
              </p:cNvPr>
              <p:cNvGrpSpPr/>
              <p:nvPr/>
            </p:nvGrpSpPr>
            <p:grpSpPr>
              <a:xfrm>
                <a:off x="9648041" y="3897180"/>
                <a:ext cx="128016" cy="128016"/>
                <a:chOff x="1520304" y="1939550"/>
                <a:chExt cx="726812" cy="726812"/>
              </a:xfrm>
            </p:grpSpPr>
            <p:sp>
              <p:nvSpPr>
                <p:cNvPr id="379" name="Oval 378">
                  <a:extLst>
                    <a:ext uri="{FF2B5EF4-FFF2-40B4-BE49-F238E27FC236}">
                      <a16:creationId xmlns:a16="http://schemas.microsoft.com/office/drawing/2014/main" id="{C27A5814-FAD4-4E3D-97DD-EB30226B27EA}"/>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80" name="Group 379">
                  <a:extLst>
                    <a:ext uri="{FF2B5EF4-FFF2-40B4-BE49-F238E27FC236}">
                      <a16:creationId xmlns:a16="http://schemas.microsoft.com/office/drawing/2014/main" id="{BF484234-FB56-45CE-8135-710450FA993A}"/>
                    </a:ext>
                  </a:extLst>
                </p:cNvPr>
                <p:cNvGrpSpPr/>
                <p:nvPr/>
              </p:nvGrpSpPr>
              <p:grpSpPr>
                <a:xfrm>
                  <a:off x="1627350" y="2071688"/>
                  <a:ext cx="512722" cy="462536"/>
                  <a:chOff x="1302898" y="1640683"/>
                  <a:chExt cx="1201027" cy="1083468"/>
                </a:xfrm>
              </p:grpSpPr>
              <p:sp>
                <p:nvSpPr>
                  <p:cNvPr id="381" name="Freeform 34">
                    <a:extLst>
                      <a:ext uri="{FF2B5EF4-FFF2-40B4-BE49-F238E27FC236}">
                        <a16:creationId xmlns:a16="http://schemas.microsoft.com/office/drawing/2014/main" id="{6E30883A-95AB-472D-99A8-BE154FF46C0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82" name="Freeform 37">
                    <a:extLst>
                      <a:ext uri="{FF2B5EF4-FFF2-40B4-BE49-F238E27FC236}">
                        <a16:creationId xmlns:a16="http://schemas.microsoft.com/office/drawing/2014/main" id="{A01D1568-2E8C-4DCE-8245-4C7CC816A53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83" name="Freeform 39">
                    <a:extLst>
                      <a:ext uri="{FF2B5EF4-FFF2-40B4-BE49-F238E27FC236}">
                        <a16:creationId xmlns:a16="http://schemas.microsoft.com/office/drawing/2014/main" id="{843951FF-E949-438E-93D8-2CF310ECBD5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84" name="Freeform 40">
                    <a:extLst>
                      <a:ext uri="{FF2B5EF4-FFF2-40B4-BE49-F238E27FC236}">
                        <a16:creationId xmlns:a16="http://schemas.microsoft.com/office/drawing/2014/main" id="{077663F1-957E-497A-835A-00E2D00E049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85" name="Freeform 5">
                    <a:extLst>
                      <a:ext uri="{FF2B5EF4-FFF2-40B4-BE49-F238E27FC236}">
                        <a16:creationId xmlns:a16="http://schemas.microsoft.com/office/drawing/2014/main" id="{5E823484-C531-491A-BEA7-1887FBB1C9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D9FF0AD2-79D5-4E0B-8692-338AB61C32A5}"/>
                  </a:ext>
                </a:extLst>
              </p:cNvPr>
              <p:cNvGrpSpPr/>
              <p:nvPr/>
            </p:nvGrpSpPr>
            <p:grpSpPr>
              <a:xfrm>
                <a:off x="9621191" y="4177685"/>
                <a:ext cx="128016" cy="128016"/>
                <a:chOff x="1520304" y="1939550"/>
                <a:chExt cx="726812" cy="726812"/>
              </a:xfrm>
            </p:grpSpPr>
            <p:sp>
              <p:nvSpPr>
                <p:cNvPr id="372" name="Oval 371">
                  <a:extLst>
                    <a:ext uri="{FF2B5EF4-FFF2-40B4-BE49-F238E27FC236}">
                      <a16:creationId xmlns:a16="http://schemas.microsoft.com/office/drawing/2014/main" id="{0D934E1B-A790-4BBC-825C-C11DEAC0BD3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73" name="Group 372">
                  <a:extLst>
                    <a:ext uri="{FF2B5EF4-FFF2-40B4-BE49-F238E27FC236}">
                      <a16:creationId xmlns:a16="http://schemas.microsoft.com/office/drawing/2014/main" id="{AA4E7475-B611-466B-83C6-C4E5DE94F51A}"/>
                    </a:ext>
                  </a:extLst>
                </p:cNvPr>
                <p:cNvGrpSpPr/>
                <p:nvPr/>
              </p:nvGrpSpPr>
              <p:grpSpPr>
                <a:xfrm>
                  <a:off x="1627350" y="2071688"/>
                  <a:ext cx="512722" cy="462536"/>
                  <a:chOff x="1302898" y="1640683"/>
                  <a:chExt cx="1201027" cy="1083468"/>
                </a:xfrm>
              </p:grpSpPr>
              <p:sp>
                <p:nvSpPr>
                  <p:cNvPr id="374" name="Freeform 34">
                    <a:extLst>
                      <a:ext uri="{FF2B5EF4-FFF2-40B4-BE49-F238E27FC236}">
                        <a16:creationId xmlns:a16="http://schemas.microsoft.com/office/drawing/2014/main" id="{4B2298A6-555B-4226-96C5-63ADF583BFF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75" name="Freeform 37">
                    <a:extLst>
                      <a:ext uri="{FF2B5EF4-FFF2-40B4-BE49-F238E27FC236}">
                        <a16:creationId xmlns:a16="http://schemas.microsoft.com/office/drawing/2014/main" id="{9B3D56CC-CD89-4E9C-8024-CA319EEEAA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76" name="Freeform 39">
                    <a:extLst>
                      <a:ext uri="{FF2B5EF4-FFF2-40B4-BE49-F238E27FC236}">
                        <a16:creationId xmlns:a16="http://schemas.microsoft.com/office/drawing/2014/main" id="{A8946D15-E8F7-481E-930A-241D84972C2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77" name="Freeform 40">
                    <a:extLst>
                      <a:ext uri="{FF2B5EF4-FFF2-40B4-BE49-F238E27FC236}">
                        <a16:creationId xmlns:a16="http://schemas.microsoft.com/office/drawing/2014/main" id="{B59E1B36-57F5-47CF-80FC-207E06CB5C2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78" name="Freeform 5">
                    <a:extLst>
                      <a:ext uri="{FF2B5EF4-FFF2-40B4-BE49-F238E27FC236}">
                        <a16:creationId xmlns:a16="http://schemas.microsoft.com/office/drawing/2014/main" id="{6326A448-9D1D-4127-B778-1D702576BFC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4" name="Group 173">
                <a:extLst>
                  <a:ext uri="{FF2B5EF4-FFF2-40B4-BE49-F238E27FC236}">
                    <a16:creationId xmlns:a16="http://schemas.microsoft.com/office/drawing/2014/main" id="{3B7B70CB-03E7-4ACA-9DD3-90EE08C84BDE}"/>
                  </a:ext>
                </a:extLst>
              </p:cNvPr>
              <p:cNvGrpSpPr/>
              <p:nvPr/>
            </p:nvGrpSpPr>
            <p:grpSpPr>
              <a:xfrm>
                <a:off x="9366351" y="3933416"/>
                <a:ext cx="128016" cy="128016"/>
                <a:chOff x="6617763" y="1494678"/>
                <a:chExt cx="188006" cy="188004"/>
              </a:xfrm>
            </p:grpSpPr>
            <p:sp>
              <p:nvSpPr>
                <p:cNvPr id="370" name="Oval 369">
                  <a:extLst>
                    <a:ext uri="{FF2B5EF4-FFF2-40B4-BE49-F238E27FC236}">
                      <a16:creationId xmlns:a16="http://schemas.microsoft.com/office/drawing/2014/main" id="{A62B64F0-5F32-4A80-BC67-DADB55B54E9B}"/>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371" name="Freeform 10">
                  <a:extLst>
                    <a:ext uri="{FF2B5EF4-FFF2-40B4-BE49-F238E27FC236}">
                      <a16:creationId xmlns:a16="http://schemas.microsoft.com/office/drawing/2014/main" id="{8806D022-CC4F-4D1E-80A1-3EC8117437A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D2207798-75D2-4FF3-B450-9067818CCF69}"/>
                  </a:ext>
                </a:extLst>
              </p:cNvPr>
              <p:cNvGrpSpPr/>
              <p:nvPr/>
            </p:nvGrpSpPr>
            <p:grpSpPr>
              <a:xfrm>
                <a:off x="9594682" y="3694018"/>
                <a:ext cx="128016" cy="128016"/>
                <a:chOff x="6617763" y="1494678"/>
                <a:chExt cx="188006" cy="188004"/>
              </a:xfrm>
            </p:grpSpPr>
            <p:sp>
              <p:nvSpPr>
                <p:cNvPr id="368" name="Oval 367">
                  <a:extLst>
                    <a:ext uri="{FF2B5EF4-FFF2-40B4-BE49-F238E27FC236}">
                      <a16:creationId xmlns:a16="http://schemas.microsoft.com/office/drawing/2014/main" id="{6D960771-57E3-4659-BAF5-384EB598B96B}"/>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369" name="Freeform 10">
                  <a:extLst>
                    <a:ext uri="{FF2B5EF4-FFF2-40B4-BE49-F238E27FC236}">
                      <a16:creationId xmlns:a16="http://schemas.microsoft.com/office/drawing/2014/main" id="{0CF32945-2C3F-4985-A048-39F3584A5F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0B3867A3-43FC-44A6-A2FE-E16E2DB14965}"/>
                  </a:ext>
                </a:extLst>
              </p:cNvPr>
              <p:cNvGrpSpPr/>
              <p:nvPr/>
            </p:nvGrpSpPr>
            <p:grpSpPr>
              <a:xfrm>
                <a:off x="9473147" y="3267533"/>
                <a:ext cx="128016" cy="128016"/>
                <a:chOff x="6617763" y="1494678"/>
                <a:chExt cx="188006" cy="188004"/>
              </a:xfrm>
            </p:grpSpPr>
            <p:sp>
              <p:nvSpPr>
                <p:cNvPr id="366" name="Oval 365">
                  <a:extLst>
                    <a:ext uri="{FF2B5EF4-FFF2-40B4-BE49-F238E27FC236}">
                      <a16:creationId xmlns:a16="http://schemas.microsoft.com/office/drawing/2014/main" id="{E457F722-97E2-45FB-A55A-B04FC3947785}"/>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367" name="Freeform 10">
                  <a:extLst>
                    <a:ext uri="{FF2B5EF4-FFF2-40B4-BE49-F238E27FC236}">
                      <a16:creationId xmlns:a16="http://schemas.microsoft.com/office/drawing/2014/main" id="{830C6447-AC3B-4144-B1BC-AD957081BE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BAF15174-60AD-429B-9321-D187CF6A5F39}"/>
                  </a:ext>
                </a:extLst>
              </p:cNvPr>
              <p:cNvGrpSpPr/>
              <p:nvPr/>
            </p:nvGrpSpPr>
            <p:grpSpPr>
              <a:xfrm>
                <a:off x="9823352" y="3384507"/>
                <a:ext cx="128016" cy="128016"/>
                <a:chOff x="6617763" y="1494678"/>
                <a:chExt cx="188006" cy="188004"/>
              </a:xfrm>
            </p:grpSpPr>
            <p:sp>
              <p:nvSpPr>
                <p:cNvPr id="364" name="Oval 363">
                  <a:extLst>
                    <a:ext uri="{FF2B5EF4-FFF2-40B4-BE49-F238E27FC236}">
                      <a16:creationId xmlns:a16="http://schemas.microsoft.com/office/drawing/2014/main" id="{3F4108CD-9670-415A-B6C5-8EA79B033E74}"/>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365" name="Freeform 10">
                  <a:extLst>
                    <a:ext uri="{FF2B5EF4-FFF2-40B4-BE49-F238E27FC236}">
                      <a16:creationId xmlns:a16="http://schemas.microsoft.com/office/drawing/2014/main" id="{5E3DA1AC-73BC-473F-8E67-6868AAE0FAF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8" name="Group 177">
                <a:extLst>
                  <a:ext uri="{FF2B5EF4-FFF2-40B4-BE49-F238E27FC236}">
                    <a16:creationId xmlns:a16="http://schemas.microsoft.com/office/drawing/2014/main" id="{371D0755-B873-4DC8-8FD4-476C9DAD1272}"/>
                  </a:ext>
                </a:extLst>
              </p:cNvPr>
              <p:cNvGrpSpPr/>
              <p:nvPr/>
            </p:nvGrpSpPr>
            <p:grpSpPr>
              <a:xfrm>
                <a:off x="10265037" y="3334842"/>
                <a:ext cx="128016" cy="128016"/>
                <a:chOff x="6617763" y="1494678"/>
                <a:chExt cx="188006" cy="188004"/>
              </a:xfrm>
            </p:grpSpPr>
            <p:sp>
              <p:nvSpPr>
                <p:cNvPr id="362" name="Oval 361">
                  <a:extLst>
                    <a:ext uri="{FF2B5EF4-FFF2-40B4-BE49-F238E27FC236}">
                      <a16:creationId xmlns:a16="http://schemas.microsoft.com/office/drawing/2014/main" id="{315029FD-B2AC-4BAD-BCC3-0AE1147C45B8}"/>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363" name="Freeform 10">
                  <a:extLst>
                    <a:ext uri="{FF2B5EF4-FFF2-40B4-BE49-F238E27FC236}">
                      <a16:creationId xmlns:a16="http://schemas.microsoft.com/office/drawing/2014/main" id="{02E2ED6E-43F4-43CD-BB2B-02940C630C4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9" name="Group 178">
                <a:extLst>
                  <a:ext uri="{FF2B5EF4-FFF2-40B4-BE49-F238E27FC236}">
                    <a16:creationId xmlns:a16="http://schemas.microsoft.com/office/drawing/2014/main" id="{E668FBF9-AF61-4CDE-83DF-9FBFCB37A98F}"/>
                  </a:ext>
                </a:extLst>
              </p:cNvPr>
              <p:cNvGrpSpPr/>
              <p:nvPr/>
            </p:nvGrpSpPr>
            <p:grpSpPr>
              <a:xfrm>
                <a:off x="10179598" y="3419645"/>
                <a:ext cx="128016" cy="128016"/>
                <a:chOff x="6617763" y="1494678"/>
                <a:chExt cx="188006" cy="188004"/>
              </a:xfrm>
            </p:grpSpPr>
            <p:sp>
              <p:nvSpPr>
                <p:cNvPr id="360" name="Oval 359">
                  <a:extLst>
                    <a:ext uri="{FF2B5EF4-FFF2-40B4-BE49-F238E27FC236}">
                      <a16:creationId xmlns:a16="http://schemas.microsoft.com/office/drawing/2014/main" id="{739FF070-6227-4D38-875C-813C96F7FD58}"/>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361" name="Freeform 10">
                  <a:extLst>
                    <a:ext uri="{FF2B5EF4-FFF2-40B4-BE49-F238E27FC236}">
                      <a16:creationId xmlns:a16="http://schemas.microsoft.com/office/drawing/2014/main" id="{63807476-601C-461F-AA15-2D838DF60AC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E15DF8A6-5804-4A51-8C08-BB51413EC204}"/>
                  </a:ext>
                </a:extLst>
              </p:cNvPr>
              <p:cNvGrpSpPr/>
              <p:nvPr/>
            </p:nvGrpSpPr>
            <p:grpSpPr>
              <a:xfrm>
                <a:off x="6605123" y="3331723"/>
                <a:ext cx="128016" cy="128016"/>
                <a:chOff x="1520304" y="1939550"/>
                <a:chExt cx="726812" cy="726812"/>
              </a:xfrm>
            </p:grpSpPr>
            <p:sp>
              <p:nvSpPr>
                <p:cNvPr id="353" name="Oval 352">
                  <a:extLst>
                    <a:ext uri="{FF2B5EF4-FFF2-40B4-BE49-F238E27FC236}">
                      <a16:creationId xmlns:a16="http://schemas.microsoft.com/office/drawing/2014/main" id="{0F5D6A67-3E84-4510-AF5F-31A11865FAAB}"/>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54" name="Group 353">
                  <a:extLst>
                    <a:ext uri="{FF2B5EF4-FFF2-40B4-BE49-F238E27FC236}">
                      <a16:creationId xmlns:a16="http://schemas.microsoft.com/office/drawing/2014/main" id="{1FD6EFDE-59BB-49BA-B528-4D8A8E4F12F9}"/>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DFBD93E8-1DF5-4C28-A5B5-4EDAFACBE7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56" name="Freeform 37">
                    <a:extLst>
                      <a:ext uri="{FF2B5EF4-FFF2-40B4-BE49-F238E27FC236}">
                        <a16:creationId xmlns:a16="http://schemas.microsoft.com/office/drawing/2014/main" id="{DAD23F2A-1FC1-4536-861B-C7D70257817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57" name="Freeform 39">
                    <a:extLst>
                      <a:ext uri="{FF2B5EF4-FFF2-40B4-BE49-F238E27FC236}">
                        <a16:creationId xmlns:a16="http://schemas.microsoft.com/office/drawing/2014/main" id="{2185DA3B-EA16-4235-B6CA-840D57A7247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58" name="Freeform 40">
                    <a:extLst>
                      <a:ext uri="{FF2B5EF4-FFF2-40B4-BE49-F238E27FC236}">
                        <a16:creationId xmlns:a16="http://schemas.microsoft.com/office/drawing/2014/main" id="{9F8C9FAB-FD32-4901-8571-C58B4D7C32D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59" name="Freeform 5">
                    <a:extLst>
                      <a:ext uri="{FF2B5EF4-FFF2-40B4-BE49-F238E27FC236}">
                        <a16:creationId xmlns:a16="http://schemas.microsoft.com/office/drawing/2014/main" id="{FA4CAE72-87BC-47EA-B413-3EC48465735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1" name="Group 180">
                <a:extLst>
                  <a:ext uri="{FF2B5EF4-FFF2-40B4-BE49-F238E27FC236}">
                    <a16:creationId xmlns:a16="http://schemas.microsoft.com/office/drawing/2014/main" id="{047380AC-8C64-498C-A4D4-083E262DBE72}"/>
                  </a:ext>
                </a:extLst>
              </p:cNvPr>
              <p:cNvGrpSpPr/>
              <p:nvPr/>
            </p:nvGrpSpPr>
            <p:grpSpPr>
              <a:xfrm>
                <a:off x="5564444" y="3318946"/>
                <a:ext cx="128016" cy="128016"/>
                <a:chOff x="1520304" y="1939550"/>
                <a:chExt cx="726812" cy="726812"/>
              </a:xfrm>
            </p:grpSpPr>
            <p:sp>
              <p:nvSpPr>
                <p:cNvPr id="346" name="Oval 345">
                  <a:extLst>
                    <a:ext uri="{FF2B5EF4-FFF2-40B4-BE49-F238E27FC236}">
                      <a16:creationId xmlns:a16="http://schemas.microsoft.com/office/drawing/2014/main" id="{7B695F4C-3ABD-4F3A-AE26-084FBB7E8C2F}"/>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47" name="Group 346">
                  <a:extLst>
                    <a:ext uri="{FF2B5EF4-FFF2-40B4-BE49-F238E27FC236}">
                      <a16:creationId xmlns:a16="http://schemas.microsoft.com/office/drawing/2014/main" id="{1502462D-83E0-4363-9B67-DED3D3D9DE0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32ADCA1B-2BED-4F4E-BB9B-3E197EC4A9B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49" name="Freeform 37">
                    <a:extLst>
                      <a:ext uri="{FF2B5EF4-FFF2-40B4-BE49-F238E27FC236}">
                        <a16:creationId xmlns:a16="http://schemas.microsoft.com/office/drawing/2014/main" id="{F60E9F1D-34FC-419C-B73B-24543EE40CE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50" name="Freeform 39">
                    <a:extLst>
                      <a:ext uri="{FF2B5EF4-FFF2-40B4-BE49-F238E27FC236}">
                        <a16:creationId xmlns:a16="http://schemas.microsoft.com/office/drawing/2014/main" id="{187D0800-42B1-4E70-A85F-1E278CAEA36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51" name="Freeform 40">
                    <a:extLst>
                      <a:ext uri="{FF2B5EF4-FFF2-40B4-BE49-F238E27FC236}">
                        <a16:creationId xmlns:a16="http://schemas.microsoft.com/office/drawing/2014/main" id="{42578541-4527-4CCE-A86E-D18EABD72F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52" name="Freeform 5">
                    <a:extLst>
                      <a:ext uri="{FF2B5EF4-FFF2-40B4-BE49-F238E27FC236}">
                        <a16:creationId xmlns:a16="http://schemas.microsoft.com/office/drawing/2014/main" id="{BEE55C02-81BD-46B3-8E0F-D8695701E10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76A5E7A0-22FC-46F7-A20B-5E042EBBC277}"/>
                  </a:ext>
                </a:extLst>
              </p:cNvPr>
              <p:cNvGrpSpPr/>
              <p:nvPr/>
            </p:nvGrpSpPr>
            <p:grpSpPr>
              <a:xfrm>
                <a:off x="5904090" y="3130082"/>
                <a:ext cx="128016" cy="128016"/>
                <a:chOff x="1520304" y="1939550"/>
                <a:chExt cx="726812" cy="726812"/>
              </a:xfrm>
            </p:grpSpPr>
            <p:sp>
              <p:nvSpPr>
                <p:cNvPr id="339" name="Oval 338">
                  <a:extLst>
                    <a:ext uri="{FF2B5EF4-FFF2-40B4-BE49-F238E27FC236}">
                      <a16:creationId xmlns:a16="http://schemas.microsoft.com/office/drawing/2014/main" id="{A217EC98-2266-4BBB-AC9B-06D784393645}"/>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40" name="Group 339">
                  <a:extLst>
                    <a:ext uri="{FF2B5EF4-FFF2-40B4-BE49-F238E27FC236}">
                      <a16:creationId xmlns:a16="http://schemas.microsoft.com/office/drawing/2014/main" id="{BB896D42-5738-4686-A5BC-87D720C57CD4}"/>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9A0BDE8A-FEED-4FC0-BD11-C181661730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42" name="Freeform 37">
                    <a:extLst>
                      <a:ext uri="{FF2B5EF4-FFF2-40B4-BE49-F238E27FC236}">
                        <a16:creationId xmlns:a16="http://schemas.microsoft.com/office/drawing/2014/main" id="{5BA66306-147F-40ED-928C-421D7D9F353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43" name="Freeform 39">
                    <a:extLst>
                      <a:ext uri="{FF2B5EF4-FFF2-40B4-BE49-F238E27FC236}">
                        <a16:creationId xmlns:a16="http://schemas.microsoft.com/office/drawing/2014/main" id="{3E4589AE-934E-4F7F-8C4F-F71FA901CD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44" name="Freeform 40">
                    <a:extLst>
                      <a:ext uri="{FF2B5EF4-FFF2-40B4-BE49-F238E27FC236}">
                        <a16:creationId xmlns:a16="http://schemas.microsoft.com/office/drawing/2014/main" id="{2E1DBFBE-4A32-4F8D-AAD4-4EB2CE234A6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45" name="Freeform 5">
                    <a:extLst>
                      <a:ext uri="{FF2B5EF4-FFF2-40B4-BE49-F238E27FC236}">
                        <a16:creationId xmlns:a16="http://schemas.microsoft.com/office/drawing/2014/main" id="{7ED05DE3-B311-455B-93FA-9AFCB380D76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09C98CF7-20AE-4383-AEB0-8B926BD08855}"/>
                  </a:ext>
                </a:extLst>
              </p:cNvPr>
              <p:cNvGrpSpPr/>
              <p:nvPr/>
            </p:nvGrpSpPr>
            <p:grpSpPr>
              <a:xfrm>
                <a:off x="5618633" y="2661182"/>
                <a:ext cx="128016" cy="128016"/>
                <a:chOff x="6617763" y="1494678"/>
                <a:chExt cx="188006" cy="188004"/>
              </a:xfrm>
            </p:grpSpPr>
            <p:sp>
              <p:nvSpPr>
                <p:cNvPr id="337" name="Oval 336">
                  <a:extLst>
                    <a:ext uri="{FF2B5EF4-FFF2-40B4-BE49-F238E27FC236}">
                      <a16:creationId xmlns:a16="http://schemas.microsoft.com/office/drawing/2014/main" id="{1E1CDCBF-D2B2-483B-B7D7-B1ACE42AC06A}"/>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338" name="Freeform 10">
                  <a:extLst>
                    <a:ext uri="{FF2B5EF4-FFF2-40B4-BE49-F238E27FC236}">
                      <a16:creationId xmlns:a16="http://schemas.microsoft.com/office/drawing/2014/main" id="{040CBD22-F3C6-424E-8848-E44ED096AE3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90A0EDDA-AC54-4C3E-8D99-0507AE513A7E}"/>
                  </a:ext>
                </a:extLst>
              </p:cNvPr>
              <p:cNvGrpSpPr/>
              <p:nvPr/>
            </p:nvGrpSpPr>
            <p:grpSpPr>
              <a:xfrm>
                <a:off x="5778040" y="2766578"/>
                <a:ext cx="128016" cy="128016"/>
                <a:chOff x="1520304" y="1939550"/>
                <a:chExt cx="726812" cy="726812"/>
              </a:xfrm>
            </p:grpSpPr>
            <p:sp>
              <p:nvSpPr>
                <p:cNvPr id="330" name="Oval 329">
                  <a:extLst>
                    <a:ext uri="{FF2B5EF4-FFF2-40B4-BE49-F238E27FC236}">
                      <a16:creationId xmlns:a16="http://schemas.microsoft.com/office/drawing/2014/main" id="{FE23CC94-59AF-468B-B1F4-131DE2F4E4C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31" name="Group 330">
                  <a:extLst>
                    <a:ext uri="{FF2B5EF4-FFF2-40B4-BE49-F238E27FC236}">
                      <a16:creationId xmlns:a16="http://schemas.microsoft.com/office/drawing/2014/main" id="{911F8951-6A4E-407F-94BD-2474B941BB7D}"/>
                    </a:ext>
                  </a:extLst>
                </p:cNvPr>
                <p:cNvGrpSpPr/>
                <p:nvPr/>
              </p:nvGrpSpPr>
              <p:grpSpPr>
                <a:xfrm>
                  <a:off x="1627350" y="2071688"/>
                  <a:ext cx="512722" cy="462536"/>
                  <a:chOff x="1302898" y="1640683"/>
                  <a:chExt cx="1201027" cy="1083468"/>
                </a:xfrm>
              </p:grpSpPr>
              <p:sp>
                <p:nvSpPr>
                  <p:cNvPr id="332" name="Freeform 34">
                    <a:extLst>
                      <a:ext uri="{FF2B5EF4-FFF2-40B4-BE49-F238E27FC236}">
                        <a16:creationId xmlns:a16="http://schemas.microsoft.com/office/drawing/2014/main" id="{CE7F5CD6-CF19-4468-8B01-5CD07BE74C4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33" name="Freeform 37">
                    <a:extLst>
                      <a:ext uri="{FF2B5EF4-FFF2-40B4-BE49-F238E27FC236}">
                        <a16:creationId xmlns:a16="http://schemas.microsoft.com/office/drawing/2014/main" id="{B08F4E53-86A8-4246-8CC2-26EBDF9882D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34" name="Freeform 39">
                    <a:extLst>
                      <a:ext uri="{FF2B5EF4-FFF2-40B4-BE49-F238E27FC236}">
                        <a16:creationId xmlns:a16="http://schemas.microsoft.com/office/drawing/2014/main" id="{43CC9FA2-3CBB-42C8-963E-D3AB0A53502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35" name="Freeform 40">
                    <a:extLst>
                      <a:ext uri="{FF2B5EF4-FFF2-40B4-BE49-F238E27FC236}">
                        <a16:creationId xmlns:a16="http://schemas.microsoft.com/office/drawing/2014/main" id="{1CF614B6-B669-4BAE-AD08-4B45D8A3771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36" name="Freeform 5">
                    <a:extLst>
                      <a:ext uri="{FF2B5EF4-FFF2-40B4-BE49-F238E27FC236}">
                        <a16:creationId xmlns:a16="http://schemas.microsoft.com/office/drawing/2014/main" id="{A389B8F6-3B14-4543-9149-E7F6DD25C33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3F743B1B-0D69-4427-B9FD-33105126C326}"/>
                  </a:ext>
                </a:extLst>
              </p:cNvPr>
              <p:cNvGrpSpPr/>
              <p:nvPr/>
            </p:nvGrpSpPr>
            <p:grpSpPr>
              <a:xfrm>
                <a:off x="5842655" y="2841888"/>
                <a:ext cx="128016" cy="128016"/>
                <a:chOff x="1520304" y="1939550"/>
                <a:chExt cx="726812" cy="726812"/>
              </a:xfrm>
            </p:grpSpPr>
            <p:sp>
              <p:nvSpPr>
                <p:cNvPr id="323" name="Oval 322">
                  <a:extLst>
                    <a:ext uri="{FF2B5EF4-FFF2-40B4-BE49-F238E27FC236}">
                      <a16:creationId xmlns:a16="http://schemas.microsoft.com/office/drawing/2014/main" id="{486EB63E-56F6-46E6-BD88-51A9103A95E3}"/>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24" name="Group 323">
                  <a:extLst>
                    <a:ext uri="{FF2B5EF4-FFF2-40B4-BE49-F238E27FC236}">
                      <a16:creationId xmlns:a16="http://schemas.microsoft.com/office/drawing/2014/main" id="{ED45D951-9F56-4992-92F0-19DC4A7F3DDA}"/>
                    </a:ext>
                  </a:extLst>
                </p:cNvPr>
                <p:cNvGrpSpPr/>
                <p:nvPr/>
              </p:nvGrpSpPr>
              <p:grpSpPr>
                <a:xfrm>
                  <a:off x="1627350" y="2071688"/>
                  <a:ext cx="512722" cy="462536"/>
                  <a:chOff x="1302898" y="1640683"/>
                  <a:chExt cx="1201027" cy="1083468"/>
                </a:xfrm>
              </p:grpSpPr>
              <p:sp>
                <p:nvSpPr>
                  <p:cNvPr id="325" name="Freeform 34">
                    <a:extLst>
                      <a:ext uri="{FF2B5EF4-FFF2-40B4-BE49-F238E27FC236}">
                        <a16:creationId xmlns:a16="http://schemas.microsoft.com/office/drawing/2014/main" id="{BF1CAFBB-0875-4C81-9767-407DE0218F9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26" name="Freeform 37">
                    <a:extLst>
                      <a:ext uri="{FF2B5EF4-FFF2-40B4-BE49-F238E27FC236}">
                        <a16:creationId xmlns:a16="http://schemas.microsoft.com/office/drawing/2014/main" id="{6BF134B0-BF36-4EA6-9E6A-B31A03CCB82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27" name="Freeform 39">
                    <a:extLst>
                      <a:ext uri="{FF2B5EF4-FFF2-40B4-BE49-F238E27FC236}">
                        <a16:creationId xmlns:a16="http://schemas.microsoft.com/office/drawing/2014/main" id="{3B198B2D-77ED-4ADF-92C2-F023AB7D4C4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28" name="Freeform 40">
                    <a:extLst>
                      <a:ext uri="{FF2B5EF4-FFF2-40B4-BE49-F238E27FC236}">
                        <a16:creationId xmlns:a16="http://schemas.microsoft.com/office/drawing/2014/main" id="{F5E86BB1-29B5-4128-BAF2-1EA349C5C0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29" name="Freeform 5">
                    <a:extLst>
                      <a:ext uri="{FF2B5EF4-FFF2-40B4-BE49-F238E27FC236}">
                        <a16:creationId xmlns:a16="http://schemas.microsoft.com/office/drawing/2014/main" id="{AB2B2834-82C0-494B-8DAB-EB605387437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11A7A621-188D-47EC-B85C-4B6167D9478E}"/>
                  </a:ext>
                </a:extLst>
              </p:cNvPr>
              <p:cNvGrpSpPr/>
              <p:nvPr/>
            </p:nvGrpSpPr>
            <p:grpSpPr>
              <a:xfrm>
                <a:off x="6226513" y="2936918"/>
                <a:ext cx="128016" cy="128016"/>
                <a:chOff x="1520304" y="1939550"/>
                <a:chExt cx="726812" cy="726812"/>
              </a:xfrm>
            </p:grpSpPr>
            <p:sp>
              <p:nvSpPr>
                <p:cNvPr id="316" name="Oval 315">
                  <a:extLst>
                    <a:ext uri="{FF2B5EF4-FFF2-40B4-BE49-F238E27FC236}">
                      <a16:creationId xmlns:a16="http://schemas.microsoft.com/office/drawing/2014/main" id="{A22619F2-DB2A-4B40-BE73-5F68CBC7CBB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17" name="Group 316">
                  <a:extLst>
                    <a:ext uri="{FF2B5EF4-FFF2-40B4-BE49-F238E27FC236}">
                      <a16:creationId xmlns:a16="http://schemas.microsoft.com/office/drawing/2014/main" id="{821DCE02-8917-495C-9C68-02CB8ED526B6}"/>
                    </a:ext>
                  </a:extLst>
                </p:cNvPr>
                <p:cNvGrpSpPr/>
                <p:nvPr/>
              </p:nvGrpSpPr>
              <p:grpSpPr>
                <a:xfrm>
                  <a:off x="1627350" y="2071688"/>
                  <a:ext cx="512722" cy="462536"/>
                  <a:chOff x="1302898" y="1640683"/>
                  <a:chExt cx="1201027" cy="1083468"/>
                </a:xfrm>
              </p:grpSpPr>
              <p:sp>
                <p:nvSpPr>
                  <p:cNvPr id="318" name="Freeform 34">
                    <a:extLst>
                      <a:ext uri="{FF2B5EF4-FFF2-40B4-BE49-F238E27FC236}">
                        <a16:creationId xmlns:a16="http://schemas.microsoft.com/office/drawing/2014/main" id="{01C34572-832C-4FAA-909A-14C93D477C5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19" name="Freeform 37">
                    <a:extLst>
                      <a:ext uri="{FF2B5EF4-FFF2-40B4-BE49-F238E27FC236}">
                        <a16:creationId xmlns:a16="http://schemas.microsoft.com/office/drawing/2014/main" id="{E8031DC6-A7D0-4F10-9ECA-703D79E962B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20" name="Freeform 39">
                    <a:extLst>
                      <a:ext uri="{FF2B5EF4-FFF2-40B4-BE49-F238E27FC236}">
                        <a16:creationId xmlns:a16="http://schemas.microsoft.com/office/drawing/2014/main" id="{0AD4CA42-1B93-475C-9E46-625A494AD6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21" name="Freeform 40">
                    <a:extLst>
                      <a:ext uri="{FF2B5EF4-FFF2-40B4-BE49-F238E27FC236}">
                        <a16:creationId xmlns:a16="http://schemas.microsoft.com/office/drawing/2014/main" id="{46B0F6D4-C41D-4366-8638-B28DBF2AA14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22" name="Freeform 5">
                    <a:extLst>
                      <a:ext uri="{FF2B5EF4-FFF2-40B4-BE49-F238E27FC236}">
                        <a16:creationId xmlns:a16="http://schemas.microsoft.com/office/drawing/2014/main" id="{BD8B71A8-1AD0-4CF8-9003-EC2A78F037E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A5B5002B-4DE0-4DD3-94F3-5126C19FE7C0}"/>
                  </a:ext>
                </a:extLst>
              </p:cNvPr>
              <p:cNvGrpSpPr/>
              <p:nvPr/>
            </p:nvGrpSpPr>
            <p:grpSpPr>
              <a:xfrm>
                <a:off x="6551924" y="3147819"/>
                <a:ext cx="128016" cy="128016"/>
                <a:chOff x="1520304" y="1939550"/>
                <a:chExt cx="726812" cy="726812"/>
              </a:xfrm>
            </p:grpSpPr>
            <p:sp>
              <p:nvSpPr>
                <p:cNvPr id="309" name="Oval 308">
                  <a:extLst>
                    <a:ext uri="{FF2B5EF4-FFF2-40B4-BE49-F238E27FC236}">
                      <a16:creationId xmlns:a16="http://schemas.microsoft.com/office/drawing/2014/main" id="{892BF813-D2F2-4437-9E05-F1962941C95B}"/>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10" name="Group 309">
                  <a:extLst>
                    <a:ext uri="{FF2B5EF4-FFF2-40B4-BE49-F238E27FC236}">
                      <a16:creationId xmlns:a16="http://schemas.microsoft.com/office/drawing/2014/main" id="{13D6725D-0AED-4BED-A875-7435D2A12463}"/>
                    </a:ext>
                  </a:extLst>
                </p:cNvPr>
                <p:cNvGrpSpPr/>
                <p:nvPr/>
              </p:nvGrpSpPr>
              <p:grpSpPr>
                <a:xfrm>
                  <a:off x="1627350" y="2071688"/>
                  <a:ext cx="512722" cy="462536"/>
                  <a:chOff x="1302898" y="1640683"/>
                  <a:chExt cx="1201027" cy="1083468"/>
                </a:xfrm>
              </p:grpSpPr>
              <p:sp>
                <p:nvSpPr>
                  <p:cNvPr id="311" name="Freeform 34">
                    <a:extLst>
                      <a:ext uri="{FF2B5EF4-FFF2-40B4-BE49-F238E27FC236}">
                        <a16:creationId xmlns:a16="http://schemas.microsoft.com/office/drawing/2014/main" id="{6F8C17BB-D1B2-4016-9C65-70107BC8B14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12" name="Freeform 37">
                    <a:extLst>
                      <a:ext uri="{FF2B5EF4-FFF2-40B4-BE49-F238E27FC236}">
                        <a16:creationId xmlns:a16="http://schemas.microsoft.com/office/drawing/2014/main" id="{8F30C53A-29C7-41B7-B136-C02AED3A332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13" name="Freeform 39">
                    <a:extLst>
                      <a:ext uri="{FF2B5EF4-FFF2-40B4-BE49-F238E27FC236}">
                        <a16:creationId xmlns:a16="http://schemas.microsoft.com/office/drawing/2014/main" id="{7C4E679E-D46E-4A4E-995F-AA615B8DD10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14" name="Freeform 40">
                    <a:extLst>
                      <a:ext uri="{FF2B5EF4-FFF2-40B4-BE49-F238E27FC236}">
                        <a16:creationId xmlns:a16="http://schemas.microsoft.com/office/drawing/2014/main" id="{F56D1713-6093-4F4E-8EDF-BE2E370F12C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15" name="Freeform 5">
                    <a:extLst>
                      <a:ext uri="{FF2B5EF4-FFF2-40B4-BE49-F238E27FC236}">
                        <a16:creationId xmlns:a16="http://schemas.microsoft.com/office/drawing/2014/main" id="{6DE2E410-7C4B-486A-9629-F7F5CB89F0D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8" name="Group 187">
                <a:extLst>
                  <a:ext uri="{FF2B5EF4-FFF2-40B4-BE49-F238E27FC236}">
                    <a16:creationId xmlns:a16="http://schemas.microsoft.com/office/drawing/2014/main" id="{B0072252-788E-41BD-96A4-58926834A866}"/>
                  </a:ext>
                </a:extLst>
              </p:cNvPr>
              <p:cNvGrpSpPr/>
              <p:nvPr/>
            </p:nvGrpSpPr>
            <p:grpSpPr>
              <a:xfrm>
                <a:off x="6673148" y="3103788"/>
                <a:ext cx="128016" cy="128016"/>
                <a:chOff x="1520304" y="1939550"/>
                <a:chExt cx="726812" cy="726812"/>
              </a:xfrm>
            </p:grpSpPr>
            <p:sp>
              <p:nvSpPr>
                <p:cNvPr id="302" name="Oval 301">
                  <a:extLst>
                    <a:ext uri="{FF2B5EF4-FFF2-40B4-BE49-F238E27FC236}">
                      <a16:creationId xmlns:a16="http://schemas.microsoft.com/office/drawing/2014/main" id="{D532DBA9-215C-47CA-9308-A4B23A6B5279}"/>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303" name="Group 302">
                  <a:extLst>
                    <a:ext uri="{FF2B5EF4-FFF2-40B4-BE49-F238E27FC236}">
                      <a16:creationId xmlns:a16="http://schemas.microsoft.com/office/drawing/2014/main" id="{DA9FCF94-92A2-40B4-BA1E-E036EC90FCBF}"/>
                    </a:ext>
                  </a:extLst>
                </p:cNvPr>
                <p:cNvGrpSpPr/>
                <p:nvPr/>
              </p:nvGrpSpPr>
              <p:grpSpPr>
                <a:xfrm>
                  <a:off x="1627350" y="2071688"/>
                  <a:ext cx="512722" cy="462536"/>
                  <a:chOff x="1302898" y="1640683"/>
                  <a:chExt cx="1201027" cy="1083468"/>
                </a:xfrm>
              </p:grpSpPr>
              <p:sp>
                <p:nvSpPr>
                  <p:cNvPr id="304" name="Freeform 34">
                    <a:extLst>
                      <a:ext uri="{FF2B5EF4-FFF2-40B4-BE49-F238E27FC236}">
                        <a16:creationId xmlns:a16="http://schemas.microsoft.com/office/drawing/2014/main" id="{2D67CEDE-1533-4C4B-A85E-D86F98D611A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05" name="Freeform 37">
                    <a:extLst>
                      <a:ext uri="{FF2B5EF4-FFF2-40B4-BE49-F238E27FC236}">
                        <a16:creationId xmlns:a16="http://schemas.microsoft.com/office/drawing/2014/main" id="{62C6A8EB-51BD-473C-8DB8-B8562080018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06" name="Freeform 39">
                    <a:extLst>
                      <a:ext uri="{FF2B5EF4-FFF2-40B4-BE49-F238E27FC236}">
                        <a16:creationId xmlns:a16="http://schemas.microsoft.com/office/drawing/2014/main" id="{6846E3EA-0208-473E-9DEE-5142C0664EC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07" name="Freeform 40">
                    <a:extLst>
                      <a:ext uri="{FF2B5EF4-FFF2-40B4-BE49-F238E27FC236}">
                        <a16:creationId xmlns:a16="http://schemas.microsoft.com/office/drawing/2014/main" id="{DB460AF7-07C1-48E5-865F-589CEFDEBE9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08" name="Freeform 5">
                    <a:extLst>
                      <a:ext uri="{FF2B5EF4-FFF2-40B4-BE49-F238E27FC236}">
                        <a16:creationId xmlns:a16="http://schemas.microsoft.com/office/drawing/2014/main" id="{7683E22A-B705-4A04-8ADB-7AEFD1BBD3C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9" name="Group 188">
                <a:extLst>
                  <a:ext uri="{FF2B5EF4-FFF2-40B4-BE49-F238E27FC236}">
                    <a16:creationId xmlns:a16="http://schemas.microsoft.com/office/drawing/2014/main" id="{A88EF30D-A84A-479A-BCA0-7967B492FFAC}"/>
                  </a:ext>
                </a:extLst>
              </p:cNvPr>
              <p:cNvGrpSpPr/>
              <p:nvPr/>
            </p:nvGrpSpPr>
            <p:grpSpPr>
              <a:xfrm>
                <a:off x="6367725" y="3032663"/>
                <a:ext cx="128016" cy="128016"/>
                <a:chOff x="1520304" y="1939550"/>
                <a:chExt cx="726812" cy="726812"/>
              </a:xfrm>
            </p:grpSpPr>
            <p:sp>
              <p:nvSpPr>
                <p:cNvPr id="295" name="Oval 294">
                  <a:extLst>
                    <a:ext uri="{FF2B5EF4-FFF2-40B4-BE49-F238E27FC236}">
                      <a16:creationId xmlns:a16="http://schemas.microsoft.com/office/drawing/2014/main" id="{4925FE5E-ABCB-438A-8EAE-0BE7471A3A1C}"/>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296" name="Group 295">
                  <a:extLst>
                    <a:ext uri="{FF2B5EF4-FFF2-40B4-BE49-F238E27FC236}">
                      <a16:creationId xmlns:a16="http://schemas.microsoft.com/office/drawing/2014/main" id="{C4F3F466-615B-413D-AE70-5D0BB00659EF}"/>
                    </a:ext>
                  </a:extLst>
                </p:cNvPr>
                <p:cNvGrpSpPr/>
                <p:nvPr/>
              </p:nvGrpSpPr>
              <p:grpSpPr>
                <a:xfrm>
                  <a:off x="1627350" y="2071688"/>
                  <a:ext cx="512722" cy="462536"/>
                  <a:chOff x="1302898" y="1640683"/>
                  <a:chExt cx="1201027" cy="1083468"/>
                </a:xfrm>
              </p:grpSpPr>
              <p:sp>
                <p:nvSpPr>
                  <p:cNvPr id="297" name="Freeform 34">
                    <a:extLst>
                      <a:ext uri="{FF2B5EF4-FFF2-40B4-BE49-F238E27FC236}">
                        <a16:creationId xmlns:a16="http://schemas.microsoft.com/office/drawing/2014/main" id="{2BD7F531-92E0-4E1B-8530-398CED22678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98" name="Freeform 37">
                    <a:extLst>
                      <a:ext uri="{FF2B5EF4-FFF2-40B4-BE49-F238E27FC236}">
                        <a16:creationId xmlns:a16="http://schemas.microsoft.com/office/drawing/2014/main" id="{91172A02-A385-4C76-9A02-A25A09F68B3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99" name="Freeform 39">
                    <a:extLst>
                      <a:ext uri="{FF2B5EF4-FFF2-40B4-BE49-F238E27FC236}">
                        <a16:creationId xmlns:a16="http://schemas.microsoft.com/office/drawing/2014/main" id="{BA6E7396-C22B-4774-A636-4E5121DD4E9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00" name="Freeform 40">
                    <a:extLst>
                      <a:ext uri="{FF2B5EF4-FFF2-40B4-BE49-F238E27FC236}">
                        <a16:creationId xmlns:a16="http://schemas.microsoft.com/office/drawing/2014/main" id="{E1DB13BB-9359-435A-95F7-43430461C54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301" name="Freeform 5">
                    <a:extLst>
                      <a:ext uri="{FF2B5EF4-FFF2-40B4-BE49-F238E27FC236}">
                        <a16:creationId xmlns:a16="http://schemas.microsoft.com/office/drawing/2014/main" id="{57C21205-1A76-4C8E-896F-4CBBF090AF4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0" name="Group 189">
                <a:extLst>
                  <a:ext uri="{FF2B5EF4-FFF2-40B4-BE49-F238E27FC236}">
                    <a16:creationId xmlns:a16="http://schemas.microsoft.com/office/drawing/2014/main" id="{4FE1B11B-AD04-4BEB-93F0-5F1FF68DCD6D}"/>
                  </a:ext>
                </a:extLst>
              </p:cNvPr>
              <p:cNvGrpSpPr/>
              <p:nvPr/>
            </p:nvGrpSpPr>
            <p:grpSpPr>
              <a:xfrm>
                <a:off x="6292639" y="3028402"/>
                <a:ext cx="128016" cy="128016"/>
                <a:chOff x="6617763" y="1494678"/>
                <a:chExt cx="188006" cy="188004"/>
              </a:xfrm>
            </p:grpSpPr>
            <p:sp>
              <p:nvSpPr>
                <p:cNvPr id="293" name="Oval 292">
                  <a:extLst>
                    <a:ext uri="{FF2B5EF4-FFF2-40B4-BE49-F238E27FC236}">
                      <a16:creationId xmlns:a16="http://schemas.microsoft.com/office/drawing/2014/main" id="{CD7F24C5-C3CF-456A-B6FE-E010D0BFF8A1}"/>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294" name="Freeform 10">
                  <a:extLst>
                    <a:ext uri="{FF2B5EF4-FFF2-40B4-BE49-F238E27FC236}">
                      <a16:creationId xmlns:a16="http://schemas.microsoft.com/office/drawing/2014/main" id="{1A490853-A98D-4899-826D-7A3C0DD5E50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1" name="Group 190">
                <a:extLst>
                  <a:ext uri="{FF2B5EF4-FFF2-40B4-BE49-F238E27FC236}">
                    <a16:creationId xmlns:a16="http://schemas.microsoft.com/office/drawing/2014/main" id="{5DCA5168-FCE5-4190-81DA-483EEFB78889}"/>
                  </a:ext>
                </a:extLst>
              </p:cNvPr>
              <p:cNvGrpSpPr/>
              <p:nvPr/>
            </p:nvGrpSpPr>
            <p:grpSpPr>
              <a:xfrm>
                <a:off x="6010181" y="2870135"/>
                <a:ext cx="128016" cy="128016"/>
                <a:chOff x="6617763" y="1494678"/>
                <a:chExt cx="188006" cy="188004"/>
              </a:xfrm>
            </p:grpSpPr>
            <p:sp>
              <p:nvSpPr>
                <p:cNvPr id="291" name="Oval 290">
                  <a:extLst>
                    <a:ext uri="{FF2B5EF4-FFF2-40B4-BE49-F238E27FC236}">
                      <a16:creationId xmlns:a16="http://schemas.microsoft.com/office/drawing/2014/main" id="{5A84FEB2-1D2E-4EA8-ADAF-44FBD0F2FDB5}"/>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292" name="Freeform 10">
                  <a:extLst>
                    <a:ext uri="{FF2B5EF4-FFF2-40B4-BE49-F238E27FC236}">
                      <a16:creationId xmlns:a16="http://schemas.microsoft.com/office/drawing/2014/main" id="{CA8BE8C0-E8F5-4B19-8A02-D88DED76A5E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176A0C5B-05C9-4687-B900-5FF4A1836ED1}"/>
                  </a:ext>
                </a:extLst>
              </p:cNvPr>
              <p:cNvGrpSpPr/>
              <p:nvPr/>
            </p:nvGrpSpPr>
            <p:grpSpPr>
              <a:xfrm>
                <a:off x="6091578" y="2963001"/>
                <a:ext cx="128016" cy="128016"/>
                <a:chOff x="1520304" y="1939550"/>
                <a:chExt cx="726812" cy="726812"/>
              </a:xfrm>
            </p:grpSpPr>
            <p:sp>
              <p:nvSpPr>
                <p:cNvPr id="284" name="Oval 283">
                  <a:extLst>
                    <a:ext uri="{FF2B5EF4-FFF2-40B4-BE49-F238E27FC236}">
                      <a16:creationId xmlns:a16="http://schemas.microsoft.com/office/drawing/2014/main" id="{56E2B5FD-1E44-43B2-8D2E-AA1EC62E5FE1}"/>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285" name="Group 284">
                  <a:extLst>
                    <a:ext uri="{FF2B5EF4-FFF2-40B4-BE49-F238E27FC236}">
                      <a16:creationId xmlns:a16="http://schemas.microsoft.com/office/drawing/2014/main" id="{46CF685B-5C45-4409-8D03-4D9246C15301}"/>
                    </a:ext>
                  </a:extLst>
                </p:cNvPr>
                <p:cNvGrpSpPr/>
                <p:nvPr/>
              </p:nvGrpSpPr>
              <p:grpSpPr>
                <a:xfrm>
                  <a:off x="1627350" y="2071688"/>
                  <a:ext cx="512722" cy="462536"/>
                  <a:chOff x="1302898" y="1640683"/>
                  <a:chExt cx="1201027" cy="1083468"/>
                </a:xfrm>
              </p:grpSpPr>
              <p:sp>
                <p:nvSpPr>
                  <p:cNvPr id="286" name="Freeform 34">
                    <a:extLst>
                      <a:ext uri="{FF2B5EF4-FFF2-40B4-BE49-F238E27FC236}">
                        <a16:creationId xmlns:a16="http://schemas.microsoft.com/office/drawing/2014/main" id="{6B3E11DB-944A-40A5-B5BD-B43F43DE270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87" name="Freeform 37">
                    <a:extLst>
                      <a:ext uri="{FF2B5EF4-FFF2-40B4-BE49-F238E27FC236}">
                        <a16:creationId xmlns:a16="http://schemas.microsoft.com/office/drawing/2014/main" id="{5C5ABF0A-43D6-42C7-BA32-0326751812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88" name="Freeform 39">
                    <a:extLst>
                      <a:ext uri="{FF2B5EF4-FFF2-40B4-BE49-F238E27FC236}">
                        <a16:creationId xmlns:a16="http://schemas.microsoft.com/office/drawing/2014/main" id="{2389C147-EFE5-4281-B0B9-ED19C3D7E77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89" name="Freeform 40">
                    <a:extLst>
                      <a:ext uri="{FF2B5EF4-FFF2-40B4-BE49-F238E27FC236}">
                        <a16:creationId xmlns:a16="http://schemas.microsoft.com/office/drawing/2014/main" id="{94382290-8CBD-4561-95AC-088CD75038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90" name="Freeform 5">
                    <a:extLst>
                      <a:ext uri="{FF2B5EF4-FFF2-40B4-BE49-F238E27FC236}">
                        <a16:creationId xmlns:a16="http://schemas.microsoft.com/office/drawing/2014/main" id="{36ACABAA-6C79-4C3A-863F-F4887529DA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3" name="Group 192">
                <a:extLst>
                  <a:ext uri="{FF2B5EF4-FFF2-40B4-BE49-F238E27FC236}">
                    <a16:creationId xmlns:a16="http://schemas.microsoft.com/office/drawing/2014/main" id="{484BCF99-B744-4D91-853B-3337CCF7D32D}"/>
                  </a:ext>
                </a:extLst>
              </p:cNvPr>
              <p:cNvGrpSpPr/>
              <p:nvPr/>
            </p:nvGrpSpPr>
            <p:grpSpPr>
              <a:xfrm>
                <a:off x="5958332" y="2898080"/>
                <a:ext cx="128016" cy="128016"/>
                <a:chOff x="6617763" y="1494678"/>
                <a:chExt cx="188006" cy="188004"/>
              </a:xfrm>
            </p:grpSpPr>
            <p:sp>
              <p:nvSpPr>
                <p:cNvPr id="282" name="Oval 281">
                  <a:extLst>
                    <a:ext uri="{FF2B5EF4-FFF2-40B4-BE49-F238E27FC236}">
                      <a16:creationId xmlns:a16="http://schemas.microsoft.com/office/drawing/2014/main" id="{6290C5ED-DADB-46B1-9CF3-9AFB6E777739}"/>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283" name="Freeform 10">
                  <a:extLst>
                    <a:ext uri="{FF2B5EF4-FFF2-40B4-BE49-F238E27FC236}">
                      <a16:creationId xmlns:a16="http://schemas.microsoft.com/office/drawing/2014/main" id="{B9E459DC-6363-474E-BECC-0A98CE2B734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6FDDC0B0-9DC7-482F-97DB-3413395D4A45}"/>
                  </a:ext>
                </a:extLst>
              </p:cNvPr>
              <p:cNvGrpSpPr/>
              <p:nvPr/>
            </p:nvGrpSpPr>
            <p:grpSpPr>
              <a:xfrm>
                <a:off x="5986971" y="2748043"/>
                <a:ext cx="128016" cy="128016"/>
                <a:chOff x="6617763" y="1494678"/>
                <a:chExt cx="188006" cy="188004"/>
              </a:xfrm>
            </p:grpSpPr>
            <p:sp>
              <p:nvSpPr>
                <p:cNvPr id="280" name="Oval 279">
                  <a:extLst>
                    <a:ext uri="{FF2B5EF4-FFF2-40B4-BE49-F238E27FC236}">
                      <a16:creationId xmlns:a16="http://schemas.microsoft.com/office/drawing/2014/main" id="{2BFCBD4B-0D98-41E4-8A48-607D0F5F98C4}"/>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281" name="Freeform 10">
                  <a:extLst>
                    <a:ext uri="{FF2B5EF4-FFF2-40B4-BE49-F238E27FC236}">
                      <a16:creationId xmlns:a16="http://schemas.microsoft.com/office/drawing/2014/main" id="{722B6C79-EBC0-443A-B29C-34915A16417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48818902-83A1-4C82-B739-D4411ECBD808}"/>
                  </a:ext>
                </a:extLst>
              </p:cNvPr>
              <p:cNvGrpSpPr/>
              <p:nvPr/>
            </p:nvGrpSpPr>
            <p:grpSpPr>
              <a:xfrm>
                <a:off x="6096330" y="2824221"/>
                <a:ext cx="128016" cy="128016"/>
                <a:chOff x="6617763" y="1494678"/>
                <a:chExt cx="188006" cy="188004"/>
              </a:xfrm>
            </p:grpSpPr>
            <p:sp>
              <p:nvSpPr>
                <p:cNvPr id="278" name="Oval 277">
                  <a:extLst>
                    <a:ext uri="{FF2B5EF4-FFF2-40B4-BE49-F238E27FC236}">
                      <a16:creationId xmlns:a16="http://schemas.microsoft.com/office/drawing/2014/main" id="{704D353E-57A9-4DB2-B334-CD5E1BEA03F9}"/>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279" name="Freeform 10">
                  <a:extLst>
                    <a:ext uri="{FF2B5EF4-FFF2-40B4-BE49-F238E27FC236}">
                      <a16:creationId xmlns:a16="http://schemas.microsoft.com/office/drawing/2014/main" id="{06A3ADA7-B7C1-4342-BAA4-3E6C9FCB756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AB715428-B695-4AB8-8248-471A3046918F}"/>
                  </a:ext>
                </a:extLst>
              </p:cNvPr>
              <p:cNvGrpSpPr/>
              <p:nvPr/>
            </p:nvGrpSpPr>
            <p:grpSpPr>
              <a:xfrm>
                <a:off x="6482260" y="2850537"/>
                <a:ext cx="128016" cy="128016"/>
                <a:chOff x="1520304" y="1939550"/>
                <a:chExt cx="726812" cy="726812"/>
              </a:xfrm>
            </p:grpSpPr>
            <p:sp>
              <p:nvSpPr>
                <p:cNvPr id="271" name="Oval 270">
                  <a:extLst>
                    <a:ext uri="{FF2B5EF4-FFF2-40B4-BE49-F238E27FC236}">
                      <a16:creationId xmlns:a16="http://schemas.microsoft.com/office/drawing/2014/main" id="{C6A7A3A1-1025-4E5A-B5E0-3C2236F3198B}"/>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272" name="Group 271">
                  <a:extLst>
                    <a:ext uri="{FF2B5EF4-FFF2-40B4-BE49-F238E27FC236}">
                      <a16:creationId xmlns:a16="http://schemas.microsoft.com/office/drawing/2014/main" id="{90C73B87-A3F9-48D2-B96A-523A256EB9EF}"/>
                    </a:ext>
                  </a:extLst>
                </p:cNvPr>
                <p:cNvGrpSpPr/>
                <p:nvPr/>
              </p:nvGrpSpPr>
              <p:grpSpPr>
                <a:xfrm>
                  <a:off x="1627350" y="2071688"/>
                  <a:ext cx="512722" cy="462536"/>
                  <a:chOff x="1302898" y="1640683"/>
                  <a:chExt cx="1201027" cy="1083468"/>
                </a:xfrm>
              </p:grpSpPr>
              <p:sp>
                <p:nvSpPr>
                  <p:cNvPr id="273" name="Freeform 34">
                    <a:extLst>
                      <a:ext uri="{FF2B5EF4-FFF2-40B4-BE49-F238E27FC236}">
                        <a16:creationId xmlns:a16="http://schemas.microsoft.com/office/drawing/2014/main" id="{6DD78B0B-B4D8-4DF1-9ECB-D6B94E3E34A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74" name="Freeform 37">
                    <a:extLst>
                      <a:ext uri="{FF2B5EF4-FFF2-40B4-BE49-F238E27FC236}">
                        <a16:creationId xmlns:a16="http://schemas.microsoft.com/office/drawing/2014/main" id="{99D1BAFA-7D23-42AE-A807-3404BDC5FBE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75" name="Freeform 39">
                    <a:extLst>
                      <a:ext uri="{FF2B5EF4-FFF2-40B4-BE49-F238E27FC236}">
                        <a16:creationId xmlns:a16="http://schemas.microsoft.com/office/drawing/2014/main" id="{97C22629-D1AF-40FB-A1D6-BFF31B55BC9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76" name="Freeform 40">
                    <a:extLst>
                      <a:ext uri="{FF2B5EF4-FFF2-40B4-BE49-F238E27FC236}">
                        <a16:creationId xmlns:a16="http://schemas.microsoft.com/office/drawing/2014/main" id="{004E72B3-889F-4266-B174-AF7F9507B46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77" name="Freeform 5">
                    <a:extLst>
                      <a:ext uri="{FF2B5EF4-FFF2-40B4-BE49-F238E27FC236}">
                        <a16:creationId xmlns:a16="http://schemas.microsoft.com/office/drawing/2014/main" id="{D0B2AB61-0F17-4A4A-B79C-7887BE2DAD6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4AB957FD-3B7E-4FA1-94F9-6AF4A4659607}"/>
                  </a:ext>
                </a:extLst>
              </p:cNvPr>
              <p:cNvGrpSpPr/>
              <p:nvPr/>
            </p:nvGrpSpPr>
            <p:grpSpPr>
              <a:xfrm>
                <a:off x="7015873" y="2597882"/>
                <a:ext cx="128016" cy="128016"/>
                <a:chOff x="1520304" y="1939550"/>
                <a:chExt cx="726812" cy="726812"/>
              </a:xfrm>
            </p:grpSpPr>
            <p:sp>
              <p:nvSpPr>
                <p:cNvPr id="264" name="Oval 263">
                  <a:extLst>
                    <a:ext uri="{FF2B5EF4-FFF2-40B4-BE49-F238E27FC236}">
                      <a16:creationId xmlns:a16="http://schemas.microsoft.com/office/drawing/2014/main" id="{5512B298-FF08-4542-8C39-43DAF114AE09}"/>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265" name="Group 264">
                  <a:extLst>
                    <a:ext uri="{FF2B5EF4-FFF2-40B4-BE49-F238E27FC236}">
                      <a16:creationId xmlns:a16="http://schemas.microsoft.com/office/drawing/2014/main" id="{4CA6D87B-F6D1-4BF6-A9A3-D91EEE329E35}"/>
                    </a:ext>
                  </a:extLst>
                </p:cNvPr>
                <p:cNvGrpSpPr/>
                <p:nvPr/>
              </p:nvGrpSpPr>
              <p:grpSpPr>
                <a:xfrm>
                  <a:off x="1627350" y="2071688"/>
                  <a:ext cx="512722" cy="462536"/>
                  <a:chOff x="1302898" y="1640683"/>
                  <a:chExt cx="1201027" cy="1083468"/>
                </a:xfrm>
              </p:grpSpPr>
              <p:sp>
                <p:nvSpPr>
                  <p:cNvPr id="266" name="Freeform 34">
                    <a:extLst>
                      <a:ext uri="{FF2B5EF4-FFF2-40B4-BE49-F238E27FC236}">
                        <a16:creationId xmlns:a16="http://schemas.microsoft.com/office/drawing/2014/main" id="{EE4686A6-F3A5-42D5-9A84-2316B070D79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67" name="Freeform 37">
                    <a:extLst>
                      <a:ext uri="{FF2B5EF4-FFF2-40B4-BE49-F238E27FC236}">
                        <a16:creationId xmlns:a16="http://schemas.microsoft.com/office/drawing/2014/main" id="{CCC60FBB-5EE6-4F0B-840E-3ECDDCE66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68" name="Freeform 39">
                    <a:extLst>
                      <a:ext uri="{FF2B5EF4-FFF2-40B4-BE49-F238E27FC236}">
                        <a16:creationId xmlns:a16="http://schemas.microsoft.com/office/drawing/2014/main" id="{DE8DE9DC-7C3D-4363-8D18-873B5EAB663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69" name="Freeform 40">
                    <a:extLst>
                      <a:ext uri="{FF2B5EF4-FFF2-40B4-BE49-F238E27FC236}">
                        <a16:creationId xmlns:a16="http://schemas.microsoft.com/office/drawing/2014/main" id="{0510FCAC-77DB-4416-AB04-BDF3900DC9E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70" name="Freeform 5">
                    <a:extLst>
                      <a:ext uri="{FF2B5EF4-FFF2-40B4-BE49-F238E27FC236}">
                        <a16:creationId xmlns:a16="http://schemas.microsoft.com/office/drawing/2014/main" id="{7DCBD10F-A5F3-4A7F-A1B0-8317E6769FF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4E01AF1E-5714-4C19-BBF3-AA3AD53305E6}"/>
                  </a:ext>
                </a:extLst>
              </p:cNvPr>
              <p:cNvGrpSpPr/>
              <p:nvPr/>
            </p:nvGrpSpPr>
            <p:grpSpPr>
              <a:xfrm>
                <a:off x="6346150" y="2427402"/>
                <a:ext cx="128016" cy="128016"/>
                <a:chOff x="1520304" y="1939550"/>
                <a:chExt cx="726812" cy="726812"/>
              </a:xfrm>
            </p:grpSpPr>
            <p:sp>
              <p:nvSpPr>
                <p:cNvPr id="257" name="Oval 256">
                  <a:extLst>
                    <a:ext uri="{FF2B5EF4-FFF2-40B4-BE49-F238E27FC236}">
                      <a16:creationId xmlns:a16="http://schemas.microsoft.com/office/drawing/2014/main" id="{DC2CB503-2B31-409C-8361-5B5149F90B93}"/>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258" name="Group 257">
                  <a:extLst>
                    <a:ext uri="{FF2B5EF4-FFF2-40B4-BE49-F238E27FC236}">
                      <a16:creationId xmlns:a16="http://schemas.microsoft.com/office/drawing/2014/main" id="{27C8ECB0-1857-49CD-8E30-4A77D163B93A}"/>
                    </a:ext>
                  </a:extLst>
                </p:cNvPr>
                <p:cNvGrpSpPr/>
                <p:nvPr/>
              </p:nvGrpSpPr>
              <p:grpSpPr>
                <a:xfrm>
                  <a:off x="1627350" y="2071688"/>
                  <a:ext cx="512722" cy="462536"/>
                  <a:chOff x="1302898" y="1640683"/>
                  <a:chExt cx="1201027" cy="1083468"/>
                </a:xfrm>
              </p:grpSpPr>
              <p:sp>
                <p:nvSpPr>
                  <p:cNvPr id="259" name="Freeform 34">
                    <a:extLst>
                      <a:ext uri="{FF2B5EF4-FFF2-40B4-BE49-F238E27FC236}">
                        <a16:creationId xmlns:a16="http://schemas.microsoft.com/office/drawing/2014/main" id="{5CFD8D64-5F45-4760-9419-26E1A6BB73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60" name="Freeform 37">
                    <a:extLst>
                      <a:ext uri="{FF2B5EF4-FFF2-40B4-BE49-F238E27FC236}">
                        <a16:creationId xmlns:a16="http://schemas.microsoft.com/office/drawing/2014/main" id="{2790921E-FCE2-4096-B609-72CBF9D84E7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61" name="Freeform 39">
                    <a:extLst>
                      <a:ext uri="{FF2B5EF4-FFF2-40B4-BE49-F238E27FC236}">
                        <a16:creationId xmlns:a16="http://schemas.microsoft.com/office/drawing/2014/main" id="{47D4D01B-E4DC-4A3A-ACF4-489DF56EB3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62" name="Freeform 40">
                    <a:extLst>
                      <a:ext uri="{FF2B5EF4-FFF2-40B4-BE49-F238E27FC236}">
                        <a16:creationId xmlns:a16="http://schemas.microsoft.com/office/drawing/2014/main" id="{B87B9474-C7B9-4990-97BB-918BE09AA8A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63" name="Freeform 5">
                    <a:extLst>
                      <a:ext uri="{FF2B5EF4-FFF2-40B4-BE49-F238E27FC236}">
                        <a16:creationId xmlns:a16="http://schemas.microsoft.com/office/drawing/2014/main" id="{16E1A889-63B4-4594-B813-13D7C00954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5D4FC3B7-F0A6-4F9E-85F1-25370CAE4BA1}"/>
                  </a:ext>
                </a:extLst>
              </p:cNvPr>
              <p:cNvGrpSpPr/>
              <p:nvPr/>
            </p:nvGrpSpPr>
            <p:grpSpPr>
              <a:xfrm>
                <a:off x="6659729" y="2289622"/>
                <a:ext cx="128016" cy="128016"/>
                <a:chOff x="1520304" y="1939550"/>
                <a:chExt cx="726812" cy="726812"/>
              </a:xfrm>
            </p:grpSpPr>
            <p:sp>
              <p:nvSpPr>
                <p:cNvPr id="250" name="Oval 249">
                  <a:extLst>
                    <a:ext uri="{FF2B5EF4-FFF2-40B4-BE49-F238E27FC236}">
                      <a16:creationId xmlns:a16="http://schemas.microsoft.com/office/drawing/2014/main" id="{5084E4E7-860F-410B-B102-B1E0749E9252}"/>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grpSp>
              <p:nvGrpSpPr>
                <p:cNvPr id="251" name="Group 250">
                  <a:extLst>
                    <a:ext uri="{FF2B5EF4-FFF2-40B4-BE49-F238E27FC236}">
                      <a16:creationId xmlns:a16="http://schemas.microsoft.com/office/drawing/2014/main" id="{38EFFA96-86D3-4F93-86BE-21A352155CA8}"/>
                    </a:ext>
                  </a:extLst>
                </p:cNvPr>
                <p:cNvGrpSpPr/>
                <p:nvPr/>
              </p:nvGrpSpPr>
              <p:grpSpPr>
                <a:xfrm>
                  <a:off x="1627350" y="2071688"/>
                  <a:ext cx="512722" cy="462536"/>
                  <a:chOff x="1302898" y="1640683"/>
                  <a:chExt cx="1201027" cy="1083468"/>
                </a:xfrm>
              </p:grpSpPr>
              <p:sp>
                <p:nvSpPr>
                  <p:cNvPr id="252" name="Freeform 34">
                    <a:extLst>
                      <a:ext uri="{FF2B5EF4-FFF2-40B4-BE49-F238E27FC236}">
                        <a16:creationId xmlns:a16="http://schemas.microsoft.com/office/drawing/2014/main" id="{E44A9E7E-CD17-4608-83A4-65193A03E2B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53" name="Freeform 37">
                    <a:extLst>
                      <a:ext uri="{FF2B5EF4-FFF2-40B4-BE49-F238E27FC236}">
                        <a16:creationId xmlns:a16="http://schemas.microsoft.com/office/drawing/2014/main" id="{6C38C073-608C-4895-8DC4-EFD44238106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54" name="Freeform 39">
                    <a:extLst>
                      <a:ext uri="{FF2B5EF4-FFF2-40B4-BE49-F238E27FC236}">
                        <a16:creationId xmlns:a16="http://schemas.microsoft.com/office/drawing/2014/main" id="{82CE7A62-0025-4EFF-AF09-EC573BCBE17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55" name="Freeform 40">
                    <a:extLst>
                      <a:ext uri="{FF2B5EF4-FFF2-40B4-BE49-F238E27FC236}">
                        <a16:creationId xmlns:a16="http://schemas.microsoft.com/office/drawing/2014/main" id="{2800CD3A-B522-40B5-B4A9-2A66AB0EA58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gradFill>
                        <a:gsLst>
                          <a:gs pos="0">
                            <a:srgbClr val="FFFFFF"/>
                          </a:gs>
                          <a:gs pos="100000">
                            <a:srgbClr val="FFFFFF"/>
                          </a:gs>
                        </a:gsLst>
                        <a:lin ang="5400000" scaled="0"/>
                      </a:gradFill>
                      <a:latin typeface="Segoe UI"/>
                    </a:endParaRPr>
                  </a:p>
                </p:txBody>
              </p:sp>
              <p:sp>
                <p:nvSpPr>
                  <p:cNvPr id="256" name="Freeform 5">
                    <a:extLst>
                      <a:ext uri="{FF2B5EF4-FFF2-40B4-BE49-F238E27FC236}">
                        <a16:creationId xmlns:a16="http://schemas.microsoft.com/office/drawing/2014/main" id="{A93DABE8-1E7E-4496-B683-1EC2E0BE19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BB2BA368-F5AC-48DF-90A3-73326C0F0E43}"/>
                  </a:ext>
                </a:extLst>
              </p:cNvPr>
              <p:cNvGrpSpPr/>
              <p:nvPr/>
            </p:nvGrpSpPr>
            <p:grpSpPr>
              <a:xfrm>
                <a:off x="6649052" y="2290435"/>
                <a:ext cx="128016" cy="128016"/>
                <a:chOff x="6617763" y="1494678"/>
                <a:chExt cx="188006" cy="188004"/>
              </a:xfrm>
            </p:grpSpPr>
            <p:sp>
              <p:nvSpPr>
                <p:cNvPr id="248" name="Oval 247">
                  <a:extLst>
                    <a:ext uri="{FF2B5EF4-FFF2-40B4-BE49-F238E27FC236}">
                      <a16:creationId xmlns:a16="http://schemas.microsoft.com/office/drawing/2014/main" id="{E35658D4-3712-4BC4-8B9A-2284680ED656}"/>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gradFill>
                      <a:gsLst>
                        <a:gs pos="0">
                          <a:srgbClr val="FFFFFF"/>
                        </a:gs>
                        <a:gs pos="100000">
                          <a:srgbClr val="FFFFFF"/>
                        </a:gs>
                      </a:gsLst>
                      <a:lin ang="5400000" scaled="0"/>
                    </a:gradFill>
                    <a:latin typeface="Segoe UI Semilight"/>
                  </a:endParaRPr>
                </a:p>
              </p:txBody>
            </p:sp>
            <p:sp>
              <p:nvSpPr>
                <p:cNvPr id="249" name="Freeform 10">
                  <a:extLst>
                    <a:ext uri="{FF2B5EF4-FFF2-40B4-BE49-F238E27FC236}">
                      <a16:creationId xmlns:a16="http://schemas.microsoft.com/office/drawing/2014/main" id="{309282D1-DF68-4A7A-8A7A-8F68655266F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01" name="Freeform: Shape 200">
                <a:extLst>
                  <a:ext uri="{FF2B5EF4-FFF2-40B4-BE49-F238E27FC236}">
                    <a16:creationId xmlns:a16="http://schemas.microsoft.com/office/drawing/2014/main" id="{D27356DA-F685-4E42-BDCD-8C1E2DE608DB}"/>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w="10795" cap="flat" cmpd="sng" algn="ctr">
                <a:noFill/>
                <a:prstDash val="solid"/>
                <a:headEnd type="none" w="med" len="med"/>
                <a:tailEnd type="none" w="med" len="med"/>
              </a:ln>
              <a:effectLst/>
            </p:spPr>
            <p:txBody>
              <a:bodyPr rtlCol="0" anchor="ctr"/>
              <a:lstStyle/>
              <a:p>
                <a:pPr algn="ctr" defTabSz="672290">
                  <a:defRPr/>
                </a:pPr>
                <a:endParaRPr lang="en-US" sz="1324" kern="0">
                  <a:solidFill>
                    <a:srgbClr val="FFFFFF"/>
                  </a:solidFill>
                  <a:latin typeface="Segoe UI Semilight"/>
                </a:endParaRPr>
              </a:p>
            </p:txBody>
          </p:sp>
          <p:sp>
            <p:nvSpPr>
              <p:cNvPr id="202" name="Freeform: Shape 201">
                <a:extLst>
                  <a:ext uri="{FF2B5EF4-FFF2-40B4-BE49-F238E27FC236}">
                    <a16:creationId xmlns:a16="http://schemas.microsoft.com/office/drawing/2014/main" id="{B85F193F-FD48-4C10-A839-6D16CEBCCAB2}"/>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w="10795" cap="flat" cmpd="sng" algn="ctr">
                <a:noFill/>
                <a:prstDash val="solid"/>
                <a:headEnd type="none" w="med" len="med"/>
                <a:tailEnd type="none" w="med" len="med"/>
              </a:ln>
              <a:effectLst/>
            </p:spPr>
            <p:txBody>
              <a:bodyPr rtlCol="0" anchor="ctr"/>
              <a:lstStyle/>
              <a:p>
                <a:pPr algn="ctr" defTabSz="672290">
                  <a:defRPr/>
                </a:pPr>
                <a:endParaRPr lang="en-US" sz="1324" kern="0">
                  <a:solidFill>
                    <a:srgbClr val="FFFFFF"/>
                  </a:solidFill>
                  <a:latin typeface="Segoe UI Semilight"/>
                </a:endParaRPr>
              </a:p>
            </p:txBody>
          </p:sp>
          <p:sp>
            <p:nvSpPr>
              <p:cNvPr id="203" name="Rectangle 202">
                <a:extLst>
                  <a:ext uri="{FF2B5EF4-FFF2-40B4-BE49-F238E27FC236}">
                    <a16:creationId xmlns:a16="http://schemas.microsoft.com/office/drawing/2014/main" id="{B21A4F51-7CC7-41D4-8F04-5E53E13E29AB}"/>
                  </a:ext>
                </a:extLst>
              </p:cNvPr>
              <p:cNvSpPr/>
              <p:nvPr/>
            </p:nvSpPr>
            <p:spPr bwMode="auto">
              <a:xfrm>
                <a:off x="720773" y="2066925"/>
                <a:ext cx="841328"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United States</a:t>
                </a:r>
                <a:endParaRPr lang="en-US" sz="515" kern="0">
                  <a:solidFill>
                    <a:srgbClr val="353535"/>
                  </a:solidFill>
                  <a:latin typeface="Segoe UI Semilight"/>
                </a:endParaRPr>
              </a:p>
            </p:txBody>
          </p:sp>
          <p:sp>
            <p:nvSpPr>
              <p:cNvPr id="204" name="Rectangle 203">
                <a:extLst>
                  <a:ext uri="{FF2B5EF4-FFF2-40B4-BE49-F238E27FC236}">
                    <a16:creationId xmlns:a16="http://schemas.microsoft.com/office/drawing/2014/main" id="{A7C4E8E8-E298-4BE9-B51B-51C396D8B222}"/>
                  </a:ext>
                </a:extLst>
              </p:cNvPr>
              <p:cNvSpPr/>
              <p:nvPr/>
            </p:nvSpPr>
            <p:spPr bwMode="auto">
              <a:xfrm>
                <a:off x="2074652" y="2511425"/>
                <a:ext cx="841328"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Canada</a:t>
                </a:r>
                <a:endParaRPr lang="en-US" sz="515" kern="0">
                  <a:solidFill>
                    <a:srgbClr val="353535"/>
                  </a:solidFill>
                  <a:latin typeface="Segoe UI Semilight"/>
                </a:endParaRPr>
              </a:p>
            </p:txBody>
          </p:sp>
          <p:sp>
            <p:nvSpPr>
              <p:cNvPr id="205" name="Rectangle 204">
                <a:extLst>
                  <a:ext uri="{FF2B5EF4-FFF2-40B4-BE49-F238E27FC236}">
                    <a16:creationId xmlns:a16="http://schemas.microsoft.com/office/drawing/2014/main" id="{17763DD3-6846-44A9-99AE-450AF3D57B27}"/>
                  </a:ext>
                </a:extLst>
              </p:cNvPr>
              <p:cNvSpPr/>
              <p:nvPr/>
            </p:nvSpPr>
            <p:spPr bwMode="auto">
              <a:xfrm>
                <a:off x="2221475" y="3831686"/>
                <a:ext cx="841328"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Mexico</a:t>
                </a:r>
                <a:endParaRPr lang="en-US" sz="515" kern="0">
                  <a:solidFill>
                    <a:srgbClr val="353535"/>
                  </a:solidFill>
                  <a:latin typeface="Segoe UI Semilight"/>
                </a:endParaRPr>
              </a:p>
            </p:txBody>
          </p:sp>
          <p:sp>
            <p:nvSpPr>
              <p:cNvPr id="206" name="Rectangle 205">
                <a:extLst>
                  <a:ext uri="{FF2B5EF4-FFF2-40B4-BE49-F238E27FC236}">
                    <a16:creationId xmlns:a16="http://schemas.microsoft.com/office/drawing/2014/main" id="{C14FFBF3-405E-4E49-AED7-C5FDEFEF2DD9}"/>
                  </a:ext>
                </a:extLst>
              </p:cNvPr>
              <p:cNvSpPr/>
              <p:nvPr/>
            </p:nvSpPr>
            <p:spPr bwMode="auto">
              <a:xfrm>
                <a:off x="3321979" y="4459546"/>
                <a:ext cx="841328"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Venezuela</a:t>
                </a:r>
                <a:endParaRPr lang="en-US" sz="515" kern="0">
                  <a:solidFill>
                    <a:srgbClr val="353535"/>
                  </a:solidFill>
                  <a:latin typeface="Segoe UI Semilight"/>
                </a:endParaRPr>
              </a:p>
            </p:txBody>
          </p:sp>
          <p:sp>
            <p:nvSpPr>
              <p:cNvPr id="207" name="Rectangle 206">
                <a:extLst>
                  <a:ext uri="{FF2B5EF4-FFF2-40B4-BE49-F238E27FC236}">
                    <a16:creationId xmlns:a16="http://schemas.microsoft.com/office/drawing/2014/main" id="{F3424FCD-1070-4296-96D5-A61536BDF8C6}"/>
                  </a:ext>
                </a:extLst>
              </p:cNvPr>
              <p:cNvSpPr/>
              <p:nvPr/>
            </p:nvSpPr>
            <p:spPr bwMode="auto">
              <a:xfrm>
                <a:off x="3035652" y="4635037"/>
                <a:ext cx="841328"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Colombia</a:t>
                </a:r>
                <a:endParaRPr lang="en-US" sz="515" kern="0">
                  <a:solidFill>
                    <a:srgbClr val="353535"/>
                  </a:solidFill>
                  <a:latin typeface="Segoe UI Semilight"/>
                </a:endParaRPr>
              </a:p>
            </p:txBody>
          </p:sp>
          <p:sp>
            <p:nvSpPr>
              <p:cNvPr id="208" name="Rectangle 207">
                <a:extLst>
                  <a:ext uri="{FF2B5EF4-FFF2-40B4-BE49-F238E27FC236}">
                    <a16:creationId xmlns:a16="http://schemas.microsoft.com/office/drawing/2014/main" id="{DD45246B-4962-4938-9FA0-E88C040C3289}"/>
                  </a:ext>
                </a:extLst>
              </p:cNvPr>
              <p:cNvSpPr/>
              <p:nvPr/>
            </p:nvSpPr>
            <p:spPr bwMode="auto">
              <a:xfrm>
                <a:off x="3260436" y="4913892"/>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Peru</a:t>
                </a:r>
                <a:endParaRPr lang="en-US" sz="515" kern="0">
                  <a:solidFill>
                    <a:srgbClr val="353535"/>
                  </a:solidFill>
                  <a:latin typeface="Segoe UI Semilight"/>
                </a:endParaRPr>
              </a:p>
            </p:txBody>
          </p:sp>
          <p:sp>
            <p:nvSpPr>
              <p:cNvPr id="209" name="Rectangle 208">
                <a:extLst>
                  <a:ext uri="{FF2B5EF4-FFF2-40B4-BE49-F238E27FC236}">
                    <a16:creationId xmlns:a16="http://schemas.microsoft.com/office/drawing/2014/main" id="{A00CC543-78C7-4BDD-8871-75252B481D30}"/>
                  </a:ext>
                </a:extLst>
              </p:cNvPr>
              <p:cNvSpPr/>
              <p:nvPr/>
            </p:nvSpPr>
            <p:spPr bwMode="auto">
              <a:xfrm>
                <a:off x="3537527" y="5200219"/>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Bolivia</a:t>
                </a:r>
                <a:endParaRPr lang="en-US" sz="515" kern="0">
                  <a:solidFill>
                    <a:srgbClr val="353535"/>
                  </a:solidFill>
                  <a:latin typeface="Segoe UI Semilight"/>
                </a:endParaRPr>
              </a:p>
            </p:txBody>
          </p:sp>
          <p:sp>
            <p:nvSpPr>
              <p:cNvPr id="210" name="Rectangle 209">
                <a:extLst>
                  <a:ext uri="{FF2B5EF4-FFF2-40B4-BE49-F238E27FC236}">
                    <a16:creationId xmlns:a16="http://schemas.microsoft.com/office/drawing/2014/main" id="{882B7D3C-4B9E-4BE1-909C-E260C624D621}"/>
                  </a:ext>
                </a:extLst>
              </p:cNvPr>
              <p:cNvSpPr/>
              <p:nvPr/>
            </p:nvSpPr>
            <p:spPr bwMode="auto">
              <a:xfrm>
                <a:off x="3991381" y="5042038"/>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Brazil</a:t>
                </a:r>
                <a:endParaRPr lang="en-US" sz="515" kern="0">
                  <a:solidFill>
                    <a:srgbClr val="353535"/>
                  </a:solidFill>
                  <a:latin typeface="Segoe UI Semilight"/>
                </a:endParaRPr>
              </a:p>
            </p:txBody>
          </p:sp>
          <p:sp>
            <p:nvSpPr>
              <p:cNvPr id="211" name="Rectangle 210">
                <a:extLst>
                  <a:ext uri="{FF2B5EF4-FFF2-40B4-BE49-F238E27FC236}">
                    <a16:creationId xmlns:a16="http://schemas.microsoft.com/office/drawing/2014/main" id="{4B58ABEB-6D30-426F-94AA-F11C40496081}"/>
                  </a:ext>
                </a:extLst>
              </p:cNvPr>
              <p:cNvSpPr/>
              <p:nvPr/>
            </p:nvSpPr>
            <p:spPr bwMode="auto">
              <a:xfrm>
                <a:off x="3517725" y="5994370"/>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Argentina</a:t>
                </a:r>
                <a:endParaRPr lang="en-US" sz="515" kern="0">
                  <a:solidFill>
                    <a:srgbClr val="353535"/>
                  </a:solidFill>
                  <a:latin typeface="Segoe UI Semilight"/>
                </a:endParaRPr>
              </a:p>
            </p:txBody>
          </p:sp>
          <p:sp>
            <p:nvSpPr>
              <p:cNvPr id="212" name="Rectangle 211">
                <a:extLst>
                  <a:ext uri="{FF2B5EF4-FFF2-40B4-BE49-F238E27FC236}">
                    <a16:creationId xmlns:a16="http://schemas.microsoft.com/office/drawing/2014/main" id="{C8DC7CC7-05EF-40CD-A7C4-1F566C6FBB54}"/>
                  </a:ext>
                </a:extLst>
              </p:cNvPr>
              <p:cNvSpPr/>
              <p:nvPr/>
            </p:nvSpPr>
            <p:spPr bwMode="auto">
              <a:xfrm>
                <a:off x="4210324" y="3704969"/>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Atlanta Ocean</a:t>
                </a:r>
                <a:endParaRPr lang="en-US" sz="515" kern="0">
                  <a:solidFill>
                    <a:srgbClr val="353535"/>
                  </a:solidFill>
                  <a:latin typeface="Segoe UI Semilight"/>
                </a:endParaRPr>
              </a:p>
            </p:txBody>
          </p:sp>
          <p:sp>
            <p:nvSpPr>
              <p:cNvPr id="213" name="Rectangle 212">
                <a:extLst>
                  <a:ext uri="{FF2B5EF4-FFF2-40B4-BE49-F238E27FC236}">
                    <a16:creationId xmlns:a16="http://schemas.microsoft.com/office/drawing/2014/main" id="{CC3E168C-C7A0-4DC8-88E3-87D58B38F9B2}"/>
                  </a:ext>
                </a:extLst>
              </p:cNvPr>
              <p:cNvSpPr/>
              <p:nvPr/>
            </p:nvSpPr>
            <p:spPr bwMode="auto">
              <a:xfrm>
                <a:off x="5717007" y="3597452"/>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Algeria</a:t>
                </a:r>
                <a:endParaRPr lang="en-US" sz="515" kern="0">
                  <a:solidFill>
                    <a:srgbClr val="353535"/>
                  </a:solidFill>
                  <a:latin typeface="Segoe UI Semilight"/>
                </a:endParaRPr>
              </a:p>
            </p:txBody>
          </p:sp>
          <p:sp>
            <p:nvSpPr>
              <p:cNvPr id="214" name="Rectangle 213">
                <a:extLst>
                  <a:ext uri="{FF2B5EF4-FFF2-40B4-BE49-F238E27FC236}">
                    <a16:creationId xmlns:a16="http://schemas.microsoft.com/office/drawing/2014/main" id="{875ACBE6-D695-43AA-992E-F758887A276C}"/>
                  </a:ext>
                </a:extLst>
              </p:cNvPr>
              <p:cNvSpPr/>
              <p:nvPr/>
            </p:nvSpPr>
            <p:spPr bwMode="auto">
              <a:xfrm>
                <a:off x="5459832" y="4040365"/>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Mali</a:t>
                </a:r>
                <a:endParaRPr lang="en-US" sz="515" kern="0">
                  <a:solidFill>
                    <a:srgbClr val="353535"/>
                  </a:solidFill>
                  <a:latin typeface="Segoe UI Semilight"/>
                </a:endParaRPr>
              </a:p>
            </p:txBody>
          </p:sp>
          <p:sp>
            <p:nvSpPr>
              <p:cNvPr id="215" name="Rectangle 214">
                <a:extLst>
                  <a:ext uri="{FF2B5EF4-FFF2-40B4-BE49-F238E27FC236}">
                    <a16:creationId xmlns:a16="http://schemas.microsoft.com/office/drawing/2014/main" id="{08F55588-48E1-4801-AD31-8A32811C6B44}"/>
                  </a:ext>
                </a:extLst>
              </p:cNvPr>
              <p:cNvSpPr/>
              <p:nvPr/>
            </p:nvSpPr>
            <p:spPr bwMode="auto">
              <a:xfrm>
                <a:off x="5821782" y="3959402"/>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Niger</a:t>
                </a:r>
                <a:endParaRPr lang="en-US" sz="515" kern="0">
                  <a:solidFill>
                    <a:srgbClr val="353535"/>
                  </a:solidFill>
                  <a:latin typeface="Segoe UI Semilight"/>
                </a:endParaRPr>
              </a:p>
            </p:txBody>
          </p:sp>
          <p:sp>
            <p:nvSpPr>
              <p:cNvPr id="216" name="Rectangle 215">
                <a:extLst>
                  <a:ext uri="{FF2B5EF4-FFF2-40B4-BE49-F238E27FC236}">
                    <a16:creationId xmlns:a16="http://schemas.microsoft.com/office/drawing/2014/main" id="{1FD9FB2B-9B95-4729-BD46-A78490B31792}"/>
                  </a:ext>
                </a:extLst>
              </p:cNvPr>
              <p:cNvSpPr/>
              <p:nvPr/>
            </p:nvSpPr>
            <p:spPr bwMode="auto">
              <a:xfrm>
                <a:off x="5821782" y="4297540"/>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Nigeria</a:t>
                </a:r>
                <a:endParaRPr lang="en-US" sz="515" kern="0">
                  <a:solidFill>
                    <a:srgbClr val="353535"/>
                  </a:solidFill>
                  <a:latin typeface="Segoe UI Semilight"/>
                </a:endParaRPr>
              </a:p>
            </p:txBody>
          </p:sp>
          <p:sp>
            <p:nvSpPr>
              <p:cNvPr id="217" name="Rectangle 216">
                <a:extLst>
                  <a:ext uri="{FF2B5EF4-FFF2-40B4-BE49-F238E27FC236}">
                    <a16:creationId xmlns:a16="http://schemas.microsoft.com/office/drawing/2014/main" id="{5A4C9432-E8B8-41A3-AE51-DE9112D0E53B}"/>
                  </a:ext>
                </a:extLst>
              </p:cNvPr>
              <p:cNvSpPr/>
              <p:nvPr/>
            </p:nvSpPr>
            <p:spPr bwMode="auto">
              <a:xfrm>
                <a:off x="6282285" y="4130852"/>
                <a:ext cx="343238"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Chad</a:t>
                </a:r>
                <a:endParaRPr lang="en-US" sz="515" kern="0">
                  <a:solidFill>
                    <a:srgbClr val="353535"/>
                  </a:solidFill>
                  <a:latin typeface="Segoe UI Semilight"/>
                </a:endParaRPr>
              </a:p>
            </p:txBody>
          </p:sp>
          <p:sp>
            <p:nvSpPr>
              <p:cNvPr id="218" name="Rectangle 217">
                <a:extLst>
                  <a:ext uri="{FF2B5EF4-FFF2-40B4-BE49-F238E27FC236}">
                    <a16:creationId xmlns:a16="http://schemas.microsoft.com/office/drawing/2014/main" id="{662186C8-522F-4CD0-849B-5CFF62668940}"/>
                  </a:ext>
                </a:extLst>
              </p:cNvPr>
              <p:cNvSpPr/>
              <p:nvPr/>
            </p:nvSpPr>
            <p:spPr bwMode="auto">
              <a:xfrm>
                <a:off x="6263235" y="3745089"/>
                <a:ext cx="343238"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Libya</a:t>
                </a:r>
                <a:endParaRPr lang="en-US" sz="515" kern="0">
                  <a:solidFill>
                    <a:srgbClr val="353535"/>
                  </a:solidFill>
                  <a:latin typeface="Segoe UI Semilight"/>
                </a:endParaRPr>
              </a:p>
            </p:txBody>
          </p:sp>
          <p:sp>
            <p:nvSpPr>
              <p:cNvPr id="219" name="Rectangle 218">
                <a:extLst>
                  <a:ext uri="{FF2B5EF4-FFF2-40B4-BE49-F238E27FC236}">
                    <a16:creationId xmlns:a16="http://schemas.microsoft.com/office/drawing/2014/main" id="{A243F335-D8C3-4374-B84D-51FC05901B09}"/>
                  </a:ext>
                </a:extLst>
              </p:cNvPr>
              <p:cNvSpPr/>
              <p:nvPr/>
            </p:nvSpPr>
            <p:spPr bwMode="auto">
              <a:xfrm>
                <a:off x="6596610" y="3783189"/>
                <a:ext cx="343238"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Egypt</a:t>
                </a:r>
                <a:endParaRPr lang="en-US" sz="515" kern="0">
                  <a:solidFill>
                    <a:srgbClr val="353535"/>
                  </a:solidFill>
                  <a:latin typeface="Segoe UI Semilight"/>
                </a:endParaRPr>
              </a:p>
            </p:txBody>
          </p:sp>
          <p:sp>
            <p:nvSpPr>
              <p:cNvPr id="220" name="Rectangle 219">
                <a:extLst>
                  <a:ext uri="{FF2B5EF4-FFF2-40B4-BE49-F238E27FC236}">
                    <a16:creationId xmlns:a16="http://schemas.microsoft.com/office/drawing/2014/main" id="{84C0F1D8-D11C-4DE0-8109-F1CA0AAC3DF5}"/>
                  </a:ext>
                </a:extLst>
              </p:cNvPr>
              <p:cNvSpPr/>
              <p:nvPr/>
            </p:nvSpPr>
            <p:spPr bwMode="auto">
              <a:xfrm>
                <a:off x="6691860" y="4087267"/>
                <a:ext cx="343238"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Sudan</a:t>
                </a:r>
                <a:endParaRPr lang="en-US" sz="515" kern="0">
                  <a:solidFill>
                    <a:srgbClr val="353535"/>
                  </a:solidFill>
                  <a:latin typeface="Segoe UI Semilight"/>
                </a:endParaRPr>
              </a:p>
            </p:txBody>
          </p:sp>
          <p:sp>
            <p:nvSpPr>
              <p:cNvPr id="221" name="Rectangle 220">
                <a:extLst>
                  <a:ext uri="{FF2B5EF4-FFF2-40B4-BE49-F238E27FC236}">
                    <a16:creationId xmlns:a16="http://schemas.microsoft.com/office/drawing/2014/main" id="{764A8C1C-F481-4F98-95E6-280759EC49DD}"/>
                  </a:ext>
                </a:extLst>
              </p:cNvPr>
              <p:cNvSpPr/>
              <p:nvPr/>
            </p:nvSpPr>
            <p:spPr bwMode="auto">
              <a:xfrm>
                <a:off x="6887122" y="4430167"/>
                <a:ext cx="343238"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Ethiopia</a:t>
                </a:r>
                <a:endParaRPr lang="en-US" sz="515" kern="0">
                  <a:solidFill>
                    <a:srgbClr val="353535"/>
                  </a:solidFill>
                  <a:latin typeface="Segoe UI Semilight"/>
                </a:endParaRPr>
              </a:p>
            </p:txBody>
          </p:sp>
          <p:sp>
            <p:nvSpPr>
              <p:cNvPr id="222" name="Rectangle 221">
                <a:extLst>
                  <a:ext uri="{FF2B5EF4-FFF2-40B4-BE49-F238E27FC236}">
                    <a16:creationId xmlns:a16="http://schemas.microsoft.com/office/drawing/2014/main" id="{EC26BEBA-F015-404E-AEE3-A9F466EB8AFC}"/>
                  </a:ext>
                </a:extLst>
              </p:cNvPr>
              <p:cNvSpPr/>
              <p:nvPr/>
            </p:nvSpPr>
            <p:spPr bwMode="auto">
              <a:xfrm>
                <a:off x="6406657" y="4644480"/>
                <a:ext cx="456106"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Dr Congo</a:t>
                </a:r>
                <a:endParaRPr lang="en-US" sz="515" kern="0">
                  <a:solidFill>
                    <a:srgbClr val="353535"/>
                  </a:solidFill>
                  <a:latin typeface="Segoe UI Semilight"/>
                </a:endParaRPr>
              </a:p>
            </p:txBody>
          </p:sp>
          <p:sp>
            <p:nvSpPr>
              <p:cNvPr id="223" name="Rectangle 222">
                <a:extLst>
                  <a:ext uri="{FF2B5EF4-FFF2-40B4-BE49-F238E27FC236}">
                    <a16:creationId xmlns:a16="http://schemas.microsoft.com/office/drawing/2014/main" id="{47C9F52A-5284-4F73-BB0B-BDE9FE740CB9}"/>
                  </a:ext>
                </a:extLst>
              </p:cNvPr>
              <p:cNvSpPr/>
              <p:nvPr/>
            </p:nvSpPr>
            <p:spPr bwMode="auto">
              <a:xfrm>
                <a:off x="6235207" y="4968329"/>
                <a:ext cx="456106"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Angola</a:t>
                </a:r>
                <a:endParaRPr lang="en-US" sz="515" kern="0">
                  <a:solidFill>
                    <a:srgbClr val="353535"/>
                  </a:solidFill>
                  <a:latin typeface="Segoe UI Semilight"/>
                </a:endParaRPr>
              </a:p>
            </p:txBody>
          </p:sp>
          <p:sp>
            <p:nvSpPr>
              <p:cNvPr id="224" name="Rectangle 223">
                <a:extLst>
                  <a:ext uri="{FF2B5EF4-FFF2-40B4-BE49-F238E27FC236}">
                    <a16:creationId xmlns:a16="http://schemas.microsoft.com/office/drawing/2014/main" id="{34728F9A-01C4-4D1D-8D69-70B918E4B750}"/>
                  </a:ext>
                </a:extLst>
              </p:cNvPr>
              <p:cNvSpPr/>
              <p:nvPr/>
            </p:nvSpPr>
            <p:spPr bwMode="auto">
              <a:xfrm>
                <a:off x="6592395" y="5025480"/>
                <a:ext cx="456106"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Zambia</a:t>
                </a:r>
                <a:endParaRPr lang="en-US" sz="515" kern="0">
                  <a:solidFill>
                    <a:srgbClr val="353535"/>
                  </a:solidFill>
                  <a:latin typeface="Segoe UI Semilight"/>
                </a:endParaRPr>
              </a:p>
            </p:txBody>
          </p:sp>
          <p:sp>
            <p:nvSpPr>
              <p:cNvPr id="225" name="Rectangle 224">
                <a:extLst>
                  <a:ext uri="{FF2B5EF4-FFF2-40B4-BE49-F238E27FC236}">
                    <a16:creationId xmlns:a16="http://schemas.microsoft.com/office/drawing/2014/main" id="{F1F4D494-90D5-4239-A9E1-DFF2797A60E5}"/>
                  </a:ext>
                </a:extLst>
              </p:cNvPr>
              <p:cNvSpPr/>
              <p:nvPr/>
            </p:nvSpPr>
            <p:spPr bwMode="auto">
              <a:xfrm>
                <a:off x="6149619" y="5320031"/>
                <a:ext cx="456106"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err="1">
                    <a:solidFill>
                      <a:srgbClr val="353535"/>
                    </a:solidFill>
                    <a:latin typeface="Segoe UI Semilight"/>
                  </a:rPr>
                  <a:t>Nambia</a:t>
                </a:r>
                <a:endParaRPr lang="en-US" sz="515" kern="0">
                  <a:solidFill>
                    <a:srgbClr val="353535"/>
                  </a:solidFill>
                  <a:latin typeface="Segoe UI Semilight"/>
                </a:endParaRPr>
              </a:p>
            </p:txBody>
          </p:sp>
          <p:sp>
            <p:nvSpPr>
              <p:cNvPr id="226" name="Rectangle 225">
                <a:extLst>
                  <a:ext uri="{FF2B5EF4-FFF2-40B4-BE49-F238E27FC236}">
                    <a16:creationId xmlns:a16="http://schemas.microsoft.com/office/drawing/2014/main" id="{36866543-5E79-4405-AD7B-0E52823608E5}"/>
                  </a:ext>
                </a:extLst>
              </p:cNvPr>
              <p:cNvSpPr/>
              <p:nvPr/>
            </p:nvSpPr>
            <p:spPr bwMode="auto">
              <a:xfrm>
                <a:off x="6395228" y="5748657"/>
                <a:ext cx="456106"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South Africa</a:t>
                </a:r>
                <a:endParaRPr lang="en-US" sz="515" kern="0">
                  <a:solidFill>
                    <a:srgbClr val="353535"/>
                  </a:solidFill>
                  <a:latin typeface="Segoe UI Semilight"/>
                </a:endParaRPr>
              </a:p>
            </p:txBody>
          </p:sp>
          <p:sp>
            <p:nvSpPr>
              <p:cNvPr id="227" name="Rectangle 226">
                <a:extLst>
                  <a:ext uri="{FF2B5EF4-FFF2-40B4-BE49-F238E27FC236}">
                    <a16:creationId xmlns:a16="http://schemas.microsoft.com/office/drawing/2014/main" id="{E919C40A-86E5-4E6E-8B70-7DDF3D203130}"/>
                  </a:ext>
                </a:extLst>
              </p:cNvPr>
              <p:cNvSpPr/>
              <p:nvPr/>
            </p:nvSpPr>
            <p:spPr bwMode="auto">
              <a:xfrm>
                <a:off x="4210324" y="1558669"/>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Greenland</a:t>
                </a:r>
                <a:endParaRPr lang="en-US" sz="515" kern="0">
                  <a:solidFill>
                    <a:srgbClr val="353535"/>
                  </a:solidFill>
                  <a:latin typeface="Segoe UI Semilight"/>
                </a:endParaRPr>
              </a:p>
            </p:txBody>
          </p:sp>
          <p:sp>
            <p:nvSpPr>
              <p:cNvPr id="228" name="Rectangle 227">
                <a:extLst>
                  <a:ext uri="{FF2B5EF4-FFF2-40B4-BE49-F238E27FC236}">
                    <a16:creationId xmlns:a16="http://schemas.microsoft.com/office/drawing/2014/main" id="{580B1F23-A86B-4C67-A601-D623607F40CE}"/>
                  </a:ext>
                </a:extLst>
              </p:cNvPr>
              <p:cNvSpPr/>
              <p:nvPr/>
            </p:nvSpPr>
            <p:spPr bwMode="auto">
              <a:xfrm>
                <a:off x="6125386" y="1394814"/>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Svalbard</a:t>
                </a:r>
                <a:endParaRPr lang="en-US" sz="515" kern="0">
                  <a:solidFill>
                    <a:srgbClr val="353535"/>
                  </a:solidFill>
                  <a:latin typeface="Segoe UI Semilight"/>
                </a:endParaRPr>
              </a:p>
            </p:txBody>
          </p:sp>
          <p:sp>
            <p:nvSpPr>
              <p:cNvPr id="229" name="Rectangle 228">
                <a:extLst>
                  <a:ext uri="{FF2B5EF4-FFF2-40B4-BE49-F238E27FC236}">
                    <a16:creationId xmlns:a16="http://schemas.microsoft.com/office/drawing/2014/main" id="{712106EA-2376-4FC8-9D65-AD0A197CB201}"/>
                  </a:ext>
                </a:extLst>
              </p:cNvPr>
              <p:cNvSpPr/>
              <p:nvPr/>
            </p:nvSpPr>
            <p:spPr bwMode="auto">
              <a:xfrm>
                <a:off x="6099986" y="2188657"/>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Sweden </a:t>
                </a:r>
                <a:endParaRPr lang="en-US" sz="515" kern="0">
                  <a:solidFill>
                    <a:srgbClr val="353535"/>
                  </a:solidFill>
                  <a:latin typeface="Segoe UI Semilight"/>
                </a:endParaRPr>
              </a:p>
            </p:txBody>
          </p:sp>
          <p:sp>
            <p:nvSpPr>
              <p:cNvPr id="230" name="Rectangle 229">
                <a:extLst>
                  <a:ext uri="{FF2B5EF4-FFF2-40B4-BE49-F238E27FC236}">
                    <a16:creationId xmlns:a16="http://schemas.microsoft.com/office/drawing/2014/main" id="{B5FE1DC0-B964-4609-8007-4173976CDA84}"/>
                  </a:ext>
                </a:extLst>
              </p:cNvPr>
              <p:cNvSpPr/>
              <p:nvPr/>
            </p:nvSpPr>
            <p:spPr bwMode="auto">
              <a:xfrm>
                <a:off x="5780279" y="2360293"/>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Norway</a:t>
                </a:r>
                <a:endParaRPr lang="en-US" sz="515" kern="0">
                  <a:solidFill>
                    <a:srgbClr val="353535"/>
                  </a:solidFill>
                  <a:latin typeface="Segoe UI Semilight"/>
                </a:endParaRPr>
              </a:p>
            </p:txBody>
          </p:sp>
          <p:sp>
            <p:nvSpPr>
              <p:cNvPr id="231" name="Rectangle 230">
                <a:extLst>
                  <a:ext uri="{FF2B5EF4-FFF2-40B4-BE49-F238E27FC236}">
                    <a16:creationId xmlns:a16="http://schemas.microsoft.com/office/drawing/2014/main" id="{C2E2A55D-B10D-417E-A182-2328F1DB277C}"/>
                  </a:ext>
                </a:extLst>
              </p:cNvPr>
              <p:cNvSpPr/>
              <p:nvPr/>
            </p:nvSpPr>
            <p:spPr bwMode="auto">
              <a:xfrm>
                <a:off x="5380078" y="2557143"/>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United Kingdom</a:t>
                </a:r>
                <a:endParaRPr lang="en-US" sz="515" kern="0">
                  <a:solidFill>
                    <a:srgbClr val="353535"/>
                  </a:solidFill>
                  <a:latin typeface="Segoe UI Semilight"/>
                </a:endParaRPr>
              </a:p>
            </p:txBody>
          </p:sp>
          <p:sp>
            <p:nvSpPr>
              <p:cNvPr id="232" name="Rectangle 231">
                <a:extLst>
                  <a:ext uri="{FF2B5EF4-FFF2-40B4-BE49-F238E27FC236}">
                    <a16:creationId xmlns:a16="http://schemas.microsoft.com/office/drawing/2014/main" id="{E64043FB-39A0-46FD-A99F-1B3C219B7B14}"/>
                  </a:ext>
                </a:extLst>
              </p:cNvPr>
              <p:cNvSpPr/>
              <p:nvPr/>
            </p:nvSpPr>
            <p:spPr bwMode="auto">
              <a:xfrm>
                <a:off x="5551441" y="2981552"/>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France</a:t>
                </a:r>
                <a:endParaRPr lang="en-US" sz="515" kern="0">
                  <a:solidFill>
                    <a:srgbClr val="353535"/>
                  </a:solidFill>
                  <a:latin typeface="Segoe UI Semilight"/>
                </a:endParaRPr>
              </a:p>
            </p:txBody>
          </p:sp>
          <p:sp>
            <p:nvSpPr>
              <p:cNvPr id="233" name="Rectangle 232">
                <a:extLst>
                  <a:ext uri="{FF2B5EF4-FFF2-40B4-BE49-F238E27FC236}">
                    <a16:creationId xmlns:a16="http://schemas.microsoft.com/office/drawing/2014/main" id="{45EA378B-67C7-46EC-9ADE-5C64A866CAF0}"/>
                  </a:ext>
                </a:extLst>
              </p:cNvPr>
              <p:cNvSpPr/>
              <p:nvPr/>
            </p:nvSpPr>
            <p:spPr bwMode="auto">
              <a:xfrm>
                <a:off x="5995941" y="2765652"/>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Poland</a:t>
                </a:r>
                <a:endParaRPr lang="en-US" sz="515" kern="0">
                  <a:solidFill>
                    <a:srgbClr val="353535"/>
                  </a:solidFill>
                  <a:latin typeface="Segoe UI Semilight"/>
                </a:endParaRPr>
              </a:p>
            </p:txBody>
          </p:sp>
          <p:sp>
            <p:nvSpPr>
              <p:cNvPr id="234" name="Rectangle 233">
                <a:extLst>
                  <a:ext uri="{FF2B5EF4-FFF2-40B4-BE49-F238E27FC236}">
                    <a16:creationId xmlns:a16="http://schemas.microsoft.com/office/drawing/2014/main" id="{9AFBA87B-445D-4FF1-87E6-AEAF4972C593}"/>
                  </a:ext>
                </a:extLst>
              </p:cNvPr>
              <p:cNvSpPr/>
              <p:nvPr/>
            </p:nvSpPr>
            <p:spPr bwMode="auto">
              <a:xfrm>
                <a:off x="6484789" y="2823430"/>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Ukraine</a:t>
                </a:r>
                <a:endParaRPr lang="en-US" sz="515" kern="0">
                  <a:solidFill>
                    <a:srgbClr val="353535"/>
                  </a:solidFill>
                  <a:latin typeface="Segoe UI Semilight"/>
                </a:endParaRPr>
              </a:p>
            </p:txBody>
          </p:sp>
          <p:sp>
            <p:nvSpPr>
              <p:cNvPr id="235" name="Rectangle 234">
                <a:extLst>
                  <a:ext uri="{FF2B5EF4-FFF2-40B4-BE49-F238E27FC236}">
                    <a16:creationId xmlns:a16="http://schemas.microsoft.com/office/drawing/2014/main" id="{76BD6447-83D7-4921-9E8F-01E13140214A}"/>
                  </a:ext>
                </a:extLst>
              </p:cNvPr>
              <p:cNvSpPr/>
              <p:nvPr/>
            </p:nvSpPr>
            <p:spPr bwMode="auto">
              <a:xfrm>
                <a:off x="6637189" y="3248880"/>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Turkey</a:t>
                </a:r>
                <a:endParaRPr lang="en-US" sz="515" kern="0">
                  <a:solidFill>
                    <a:srgbClr val="353535"/>
                  </a:solidFill>
                  <a:latin typeface="Segoe UI Semilight"/>
                </a:endParaRPr>
              </a:p>
            </p:txBody>
          </p:sp>
          <p:sp>
            <p:nvSpPr>
              <p:cNvPr id="236" name="Rectangle 235">
                <a:extLst>
                  <a:ext uri="{FF2B5EF4-FFF2-40B4-BE49-F238E27FC236}">
                    <a16:creationId xmlns:a16="http://schemas.microsoft.com/office/drawing/2014/main" id="{949E1FDB-0AB4-4CF6-BCC7-F5541965A200}"/>
                  </a:ext>
                </a:extLst>
              </p:cNvPr>
              <p:cNvSpPr/>
              <p:nvPr/>
            </p:nvSpPr>
            <p:spPr bwMode="auto">
              <a:xfrm>
                <a:off x="6870069" y="3742687"/>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Saudi </a:t>
                </a:r>
                <a:br>
                  <a:rPr lang="en-GB" sz="515" kern="0">
                    <a:solidFill>
                      <a:srgbClr val="353535"/>
                    </a:solidFill>
                    <a:latin typeface="Segoe UI Semilight"/>
                  </a:rPr>
                </a:br>
                <a:r>
                  <a:rPr lang="en-GB" sz="515" kern="0">
                    <a:solidFill>
                      <a:srgbClr val="353535"/>
                    </a:solidFill>
                    <a:latin typeface="Segoe UI Semilight"/>
                  </a:rPr>
                  <a:t>Arabia</a:t>
                </a:r>
                <a:endParaRPr lang="en-US" sz="515" kern="0">
                  <a:solidFill>
                    <a:srgbClr val="353535"/>
                  </a:solidFill>
                  <a:latin typeface="Segoe UI Semilight"/>
                </a:endParaRPr>
              </a:p>
            </p:txBody>
          </p:sp>
          <p:sp>
            <p:nvSpPr>
              <p:cNvPr id="237" name="Rectangle 236">
                <a:extLst>
                  <a:ext uri="{FF2B5EF4-FFF2-40B4-BE49-F238E27FC236}">
                    <a16:creationId xmlns:a16="http://schemas.microsoft.com/office/drawing/2014/main" id="{79F91C6F-066B-4EDF-B964-A165D347B4D8}"/>
                  </a:ext>
                </a:extLst>
              </p:cNvPr>
              <p:cNvSpPr/>
              <p:nvPr/>
            </p:nvSpPr>
            <p:spPr bwMode="auto">
              <a:xfrm>
                <a:off x="7244719" y="3539651"/>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Iran</a:t>
                </a:r>
                <a:endParaRPr lang="en-US" sz="515" kern="0">
                  <a:solidFill>
                    <a:srgbClr val="353535"/>
                  </a:solidFill>
                  <a:latin typeface="Segoe UI Semilight"/>
                </a:endParaRPr>
              </a:p>
            </p:txBody>
          </p:sp>
          <p:sp>
            <p:nvSpPr>
              <p:cNvPr id="238" name="Rectangle 237">
                <a:extLst>
                  <a:ext uri="{FF2B5EF4-FFF2-40B4-BE49-F238E27FC236}">
                    <a16:creationId xmlns:a16="http://schemas.microsoft.com/office/drawing/2014/main" id="{BC5DE85A-5739-47BE-826B-5664EFC46AE6}"/>
                  </a:ext>
                </a:extLst>
              </p:cNvPr>
              <p:cNvSpPr/>
              <p:nvPr/>
            </p:nvSpPr>
            <p:spPr bwMode="auto">
              <a:xfrm>
                <a:off x="7739745" y="2847631"/>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err="1">
                    <a:solidFill>
                      <a:srgbClr val="353535"/>
                    </a:solidFill>
                    <a:latin typeface="Segoe UI Semilight"/>
                  </a:rPr>
                  <a:t>Kazakistan</a:t>
                </a:r>
                <a:endParaRPr lang="en-US" sz="515" kern="0">
                  <a:solidFill>
                    <a:srgbClr val="353535"/>
                  </a:solidFill>
                  <a:latin typeface="Segoe UI Semilight"/>
                </a:endParaRPr>
              </a:p>
            </p:txBody>
          </p:sp>
          <p:sp>
            <p:nvSpPr>
              <p:cNvPr id="239" name="Rectangle 238">
                <a:extLst>
                  <a:ext uri="{FF2B5EF4-FFF2-40B4-BE49-F238E27FC236}">
                    <a16:creationId xmlns:a16="http://schemas.microsoft.com/office/drawing/2014/main" id="{F15C6838-3236-4CF0-8315-5ED030DA5AD6}"/>
                  </a:ext>
                </a:extLst>
              </p:cNvPr>
              <p:cNvSpPr/>
              <p:nvPr/>
            </p:nvSpPr>
            <p:spPr bwMode="auto">
              <a:xfrm>
                <a:off x="8082645" y="3831672"/>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India</a:t>
                </a:r>
                <a:endParaRPr lang="en-US" sz="515" kern="0">
                  <a:solidFill>
                    <a:srgbClr val="353535"/>
                  </a:solidFill>
                  <a:latin typeface="Segoe UI Semilight"/>
                </a:endParaRPr>
              </a:p>
            </p:txBody>
          </p:sp>
          <p:sp>
            <p:nvSpPr>
              <p:cNvPr id="240" name="Rectangle 239">
                <a:extLst>
                  <a:ext uri="{FF2B5EF4-FFF2-40B4-BE49-F238E27FC236}">
                    <a16:creationId xmlns:a16="http://schemas.microsoft.com/office/drawing/2014/main" id="{2FE397AD-1746-4209-8FF4-CD73772D63F4}"/>
                  </a:ext>
                </a:extLst>
              </p:cNvPr>
              <p:cNvSpPr/>
              <p:nvPr/>
            </p:nvSpPr>
            <p:spPr bwMode="auto">
              <a:xfrm>
                <a:off x="8528774" y="2935716"/>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Russia</a:t>
                </a:r>
                <a:endParaRPr lang="en-US" sz="515" kern="0">
                  <a:solidFill>
                    <a:srgbClr val="353535"/>
                  </a:solidFill>
                  <a:latin typeface="Segoe UI Semilight"/>
                </a:endParaRPr>
              </a:p>
            </p:txBody>
          </p:sp>
          <p:sp>
            <p:nvSpPr>
              <p:cNvPr id="241" name="Rectangle 240">
                <a:extLst>
                  <a:ext uri="{FF2B5EF4-FFF2-40B4-BE49-F238E27FC236}">
                    <a16:creationId xmlns:a16="http://schemas.microsoft.com/office/drawing/2014/main" id="{C6C196E8-CC9D-4D7A-A093-492B4D87F966}"/>
                  </a:ext>
                </a:extLst>
              </p:cNvPr>
              <p:cNvSpPr/>
              <p:nvPr/>
            </p:nvSpPr>
            <p:spPr bwMode="auto">
              <a:xfrm>
                <a:off x="8647187" y="3506339"/>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China</a:t>
                </a:r>
                <a:endParaRPr lang="en-US" sz="515" kern="0">
                  <a:solidFill>
                    <a:srgbClr val="353535"/>
                  </a:solidFill>
                  <a:latin typeface="Segoe UI Semilight"/>
                </a:endParaRPr>
              </a:p>
            </p:txBody>
          </p:sp>
          <p:sp>
            <p:nvSpPr>
              <p:cNvPr id="242" name="Rectangle 241">
                <a:extLst>
                  <a:ext uri="{FF2B5EF4-FFF2-40B4-BE49-F238E27FC236}">
                    <a16:creationId xmlns:a16="http://schemas.microsoft.com/office/drawing/2014/main" id="{1882409C-A551-4A02-884F-26EC555C2E87}"/>
                  </a:ext>
                </a:extLst>
              </p:cNvPr>
              <p:cNvSpPr/>
              <p:nvPr/>
            </p:nvSpPr>
            <p:spPr bwMode="auto">
              <a:xfrm>
                <a:off x="8647187" y="3849666"/>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Myanmar</a:t>
                </a:r>
                <a:br>
                  <a:rPr lang="en-GB" sz="515" kern="0">
                    <a:solidFill>
                      <a:srgbClr val="353535"/>
                    </a:solidFill>
                    <a:latin typeface="Segoe UI Semilight"/>
                  </a:rPr>
                </a:br>
                <a:r>
                  <a:rPr lang="en-GB" sz="515" kern="0">
                    <a:solidFill>
                      <a:srgbClr val="353535"/>
                    </a:solidFill>
                    <a:latin typeface="Segoe UI Semilight"/>
                  </a:rPr>
                  <a:t>(Burma)</a:t>
                </a:r>
                <a:endParaRPr lang="en-US" sz="515" kern="0">
                  <a:solidFill>
                    <a:srgbClr val="353535"/>
                  </a:solidFill>
                  <a:latin typeface="Segoe UI Semilight"/>
                </a:endParaRPr>
              </a:p>
            </p:txBody>
          </p:sp>
          <p:sp>
            <p:nvSpPr>
              <p:cNvPr id="243" name="Rectangle 242">
                <a:extLst>
                  <a:ext uri="{FF2B5EF4-FFF2-40B4-BE49-F238E27FC236}">
                    <a16:creationId xmlns:a16="http://schemas.microsoft.com/office/drawing/2014/main" id="{FBC566BA-100D-4E9F-A20E-FDEA7CF91C27}"/>
                  </a:ext>
                </a:extLst>
              </p:cNvPr>
              <p:cNvSpPr/>
              <p:nvPr/>
            </p:nvSpPr>
            <p:spPr bwMode="auto">
              <a:xfrm>
                <a:off x="8045207" y="5007906"/>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Indian Ocean</a:t>
                </a:r>
                <a:endParaRPr lang="en-US" sz="515" kern="0">
                  <a:solidFill>
                    <a:srgbClr val="353535"/>
                  </a:solidFill>
                  <a:latin typeface="Segoe UI Semilight"/>
                </a:endParaRPr>
              </a:p>
            </p:txBody>
          </p:sp>
          <p:sp>
            <p:nvSpPr>
              <p:cNvPr id="244" name="Rectangle 243">
                <a:extLst>
                  <a:ext uri="{FF2B5EF4-FFF2-40B4-BE49-F238E27FC236}">
                    <a16:creationId xmlns:a16="http://schemas.microsoft.com/office/drawing/2014/main" id="{7BE971D8-170E-49D4-9204-253B6B6B84F4}"/>
                  </a:ext>
                </a:extLst>
              </p:cNvPr>
              <p:cNvSpPr/>
              <p:nvPr/>
            </p:nvSpPr>
            <p:spPr bwMode="auto">
              <a:xfrm>
                <a:off x="9422081" y="4817719"/>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Indonesia</a:t>
                </a:r>
                <a:endParaRPr lang="en-US" sz="515" kern="0">
                  <a:solidFill>
                    <a:srgbClr val="353535"/>
                  </a:solidFill>
                  <a:latin typeface="Segoe UI Semilight"/>
                </a:endParaRPr>
              </a:p>
            </p:txBody>
          </p:sp>
          <p:sp>
            <p:nvSpPr>
              <p:cNvPr id="245" name="Rectangle 244">
                <a:extLst>
                  <a:ext uri="{FF2B5EF4-FFF2-40B4-BE49-F238E27FC236}">
                    <a16:creationId xmlns:a16="http://schemas.microsoft.com/office/drawing/2014/main" id="{1543950B-E832-483C-906F-DD019ECC7DA1}"/>
                  </a:ext>
                </a:extLst>
              </p:cNvPr>
              <p:cNvSpPr/>
              <p:nvPr/>
            </p:nvSpPr>
            <p:spPr bwMode="auto">
              <a:xfrm>
                <a:off x="9780221" y="5594959"/>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Australia</a:t>
                </a:r>
                <a:endParaRPr lang="en-US" sz="515" kern="0">
                  <a:solidFill>
                    <a:srgbClr val="353535"/>
                  </a:solidFill>
                  <a:latin typeface="Segoe UI Semilight"/>
                </a:endParaRPr>
              </a:p>
            </p:txBody>
          </p:sp>
          <p:sp>
            <p:nvSpPr>
              <p:cNvPr id="246" name="Rectangle 245">
                <a:extLst>
                  <a:ext uri="{FF2B5EF4-FFF2-40B4-BE49-F238E27FC236}">
                    <a16:creationId xmlns:a16="http://schemas.microsoft.com/office/drawing/2014/main" id="{F8D6A04D-14DD-4BF0-93A2-F696DBB00873}"/>
                  </a:ext>
                </a:extLst>
              </p:cNvPr>
              <p:cNvSpPr/>
              <p:nvPr/>
            </p:nvSpPr>
            <p:spPr bwMode="auto">
              <a:xfrm>
                <a:off x="10655394" y="3607407"/>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Pacific Ocean</a:t>
                </a:r>
                <a:endParaRPr lang="en-US" sz="515" kern="0">
                  <a:solidFill>
                    <a:srgbClr val="353535"/>
                  </a:solidFill>
                  <a:latin typeface="Segoe UI Semilight"/>
                </a:endParaRPr>
              </a:p>
            </p:txBody>
          </p:sp>
          <p:sp>
            <p:nvSpPr>
              <p:cNvPr id="247" name="Rectangle 246">
                <a:extLst>
                  <a:ext uri="{FF2B5EF4-FFF2-40B4-BE49-F238E27FC236}">
                    <a16:creationId xmlns:a16="http://schemas.microsoft.com/office/drawing/2014/main" id="{638D85F0-8873-4AA8-853B-C52DA1347656}"/>
                  </a:ext>
                </a:extLst>
              </p:cNvPr>
              <p:cNvSpPr/>
              <p:nvPr/>
            </p:nvSpPr>
            <p:spPr bwMode="auto">
              <a:xfrm>
                <a:off x="1320488" y="4267505"/>
                <a:ext cx="616544" cy="266700"/>
              </a:xfrm>
              <a:prstGeom prst="rect">
                <a:avLst/>
              </a:prstGeom>
              <a:no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r>
                  <a:rPr lang="en-GB" sz="515" kern="0">
                    <a:solidFill>
                      <a:srgbClr val="353535"/>
                    </a:solidFill>
                    <a:latin typeface="Segoe UI Semilight"/>
                  </a:rPr>
                  <a:t>Pacific Ocean</a:t>
                </a:r>
                <a:endParaRPr lang="en-US" sz="515" kern="0">
                  <a:solidFill>
                    <a:srgbClr val="353535"/>
                  </a:solidFill>
                  <a:latin typeface="Segoe UI Semilight"/>
                </a:endParaRPr>
              </a:p>
            </p:txBody>
          </p:sp>
        </p:grpSp>
        <p:sp>
          <p:nvSpPr>
            <p:cNvPr id="7" name="TextBox 6">
              <a:extLst>
                <a:ext uri="{FF2B5EF4-FFF2-40B4-BE49-F238E27FC236}">
                  <a16:creationId xmlns:a16="http://schemas.microsoft.com/office/drawing/2014/main" id="{B3A8710E-BEE2-447F-B4B3-8F124BAE0F82}"/>
                </a:ext>
              </a:extLst>
            </p:cNvPr>
            <p:cNvSpPr txBox="1"/>
            <p:nvPr/>
          </p:nvSpPr>
          <p:spPr>
            <a:xfrm>
              <a:off x="11351100" y="1177427"/>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685537">
                <a:defRPr/>
              </a:pPr>
              <a:r>
                <a:rPr lang="en-US" sz="625" kern="0">
                  <a:solidFill>
                    <a:srgbClr val="353535"/>
                  </a:solidFill>
                  <a:latin typeface="Segoe UI Semibold" panose="020B0702040204020203" pitchFamily="34" charset="0"/>
                  <a:cs typeface="Segoe UI Semibold" panose="020B0702040204020203" pitchFamily="34" charset="0"/>
                </a:rPr>
                <a:t>Data</a:t>
              </a:r>
              <a:r>
                <a:rPr lang="ar-SA" sz="625" kern="0">
                  <a:solidFill>
                    <a:srgbClr val="353535"/>
                  </a:solidFill>
                  <a:latin typeface="Segoe UI Semibold" panose="020B0702040204020203" pitchFamily="34" charset="0"/>
                  <a:cs typeface="Segoe UI Semibold" panose="020B0702040204020203" pitchFamily="34" charset="0"/>
                </a:rPr>
                <a:t> </a:t>
              </a:r>
              <a:r>
                <a:rPr lang="en-US" sz="625" kern="0">
                  <a:solidFill>
                    <a:srgbClr val="353535"/>
                  </a:solidFill>
                  <a:latin typeface="Segoe UI Semibold" panose="020B0702040204020203" pitchFamily="34" charset="0"/>
                  <a:cs typeface="Segoe UI Semibold" panose="020B0702040204020203" pitchFamily="34" charset="0"/>
                </a:rPr>
                <a:t>center</a:t>
              </a:r>
            </a:p>
          </p:txBody>
        </p:sp>
        <p:grpSp>
          <p:nvGrpSpPr>
            <p:cNvPr id="8" name="Group 7">
              <a:extLst>
                <a:ext uri="{FF2B5EF4-FFF2-40B4-BE49-F238E27FC236}">
                  <a16:creationId xmlns:a16="http://schemas.microsoft.com/office/drawing/2014/main" id="{F94280A0-0C90-4A58-B493-767A19297706}"/>
                </a:ext>
              </a:extLst>
            </p:cNvPr>
            <p:cNvGrpSpPr/>
            <p:nvPr/>
          </p:nvGrpSpPr>
          <p:grpSpPr>
            <a:xfrm>
              <a:off x="9135972" y="1135087"/>
              <a:ext cx="1590188" cy="130805"/>
              <a:chOff x="9073014" y="1067831"/>
              <a:chExt cx="1590188" cy="130805"/>
            </a:xfrm>
          </p:grpSpPr>
          <p:cxnSp>
            <p:nvCxnSpPr>
              <p:cNvPr id="27" name="Straight Connector 26">
                <a:extLst>
                  <a:ext uri="{FF2B5EF4-FFF2-40B4-BE49-F238E27FC236}">
                    <a16:creationId xmlns:a16="http://schemas.microsoft.com/office/drawing/2014/main" id="{AFF8863D-4908-40BA-B970-3053850C36F9}"/>
                  </a:ext>
                </a:extLst>
              </p:cNvPr>
              <p:cNvCxnSpPr/>
              <p:nvPr/>
            </p:nvCxnSpPr>
            <p:spPr>
              <a:xfrm flipH="1">
                <a:off x="9073014" y="1133233"/>
                <a:ext cx="228600" cy="0"/>
              </a:xfrm>
              <a:prstGeom prst="line">
                <a:avLst/>
              </a:prstGeom>
              <a:noFill/>
              <a:ln w="19050" cap="flat" cmpd="sng" algn="ctr">
                <a:solidFill>
                  <a:srgbClr val="0078D7"/>
                </a:solidFill>
                <a:prstDash val="solid"/>
              </a:ln>
              <a:effectLst/>
            </p:spPr>
          </p:cxnSp>
          <p:sp>
            <p:nvSpPr>
              <p:cNvPr id="28" name="TextBox 27">
                <a:extLst>
                  <a:ext uri="{FF2B5EF4-FFF2-40B4-BE49-F238E27FC236}">
                    <a16:creationId xmlns:a16="http://schemas.microsoft.com/office/drawing/2014/main" id="{24C05500-4F77-4BF9-AE5D-B60587967F5F}"/>
                  </a:ext>
                </a:extLst>
              </p:cNvPr>
              <p:cNvSpPr txBox="1"/>
              <p:nvPr/>
            </p:nvSpPr>
            <p:spPr>
              <a:xfrm>
                <a:off x="9355344" y="1067831"/>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685537">
                  <a:defRPr/>
                </a:pPr>
                <a:r>
                  <a:rPr lang="en-US" sz="625" kern="0">
                    <a:solidFill>
                      <a:srgbClr val="353535"/>
                    </a:solidFill>
                    <a:latin typeface="Segoe UI Semibold" panose="020B0702040204020203" pitchFamily="34" charset="0"/>
                    <a:cs typeface="Segoe UI Semibold" panose="020B0702040204020203" pitchFamily="34" charset="0"/>
                  </a:rPr>
                  <a:t>Owned capacity</a:t>
                </a:r>
              </a:p>
            </p:txBody>
          </p:sp>
        </p:grpSp>
        <p:grpSp>
          <p:nvGrpSpPr>
            <p:cNvPr id="9" name="Group 8">
              <a:extLst>
                <a:ext uri="{FF2B5EF4-FFF2-40B4-BE49-F238E27FC236}">
                  <a16:creationId xmlns:a16="http://schemas.microsoft.com/office/drawing/2014/main" id="{14EBD640-4C5A-414D-99D4-AB6332A09DE7}"/>
                </a:ext>
              </a:extLst>
            </p:cNvPr>
            <p:cNvGrpSpPr/>
            <p:nvPr/>
          </p:nvGrpSpPr>
          <p:grpSpPr>
            <a:xfrm>
              <a:off x="9135972" y="1568035"/>
              <a:ext cx="1782405" cy="130805"/>
              <a:chOff x="9073014" y="1405627"/>
              <a:chExt cx="1782405" cy="130805"/>
            </a:xfrm>
          </p:grpSpPr>
          <p:cxnSp>
            <p:nvCxnSpPr>
              <p:cNvPr id="25" name="Straight Connector 24">
                <a:extLst>
                  <a:ext uri="{FF2B5EF4-FFF2-40B4-BE49-F238E27FC236}">
                    <a16:creationId xmlns:a16="http://schemas.microsoft.com/office/drawing/2014/main" id="{D2E0CAF5-ECF2-487C-9819-F4E6DABA5307}"/>
                  </a:ext>
                </a:extLst>
              </p:cNvPr>
              <p:cNvCxnSpPr/>
              <p:nvPr/>
            </p:nvCxnSpPr>
            <p:spPr>
              <a:xfrm flipH="1" flipV="1">
                <a:off x="9073014" y="1471029"/>
                <a:ext cx="228600" cy="0"/>
              </a:xfrm>
              <a:prstGeom prst="line">
                <a:avLst/>
              </a:prstGeom>
              <a:noFill/>
              <a:ln w="19050" cap="flat" cmpd="sng" algn="ctr">
                <a:solidFill>
                  <a:srgbClr val="0078D7"/>
                </a:solidFill>
                <a:prstDash val="sysDash"/>
              </a:ln>
              <a:effectLst/>
            </p:spPr>
          </p:cxnSp>
          <p:sp>
            <p:nvSpPr>
              <p:cNvPr id="26" name="TextBox 25">
                <a:extLst>
                  <a:ext uri="{FF2B5EF4-FFF2-40B4-BE49-F238E27FC236}">
                    <a16:creationId xmlns:a16="http://schemas.microsoft.com/office/drawing/2014/main" id="{2A7BE954-A10B-4417-8837-D707888306E2}"/>
                  </a:ext>
                </a:extLst>
              </p:cNvPr>
              <p:cNvSpPr txBox="1"/>
              <p:nvPr/>
            </p:nvSpPr>
            <p:spPr>
              <a:xfrm>
                <a:off x="9347769" y="1405627"/>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685537">
                  <a:defRPr/>
                </a:pPr>
                <a:r>
                  <a:rPr lang="en-US" sz="625" kern="0">
                    <a:solidFill>
                      <a:srgbClr val="353535"/>
                    </a:solidFill>
                    <a:latin typeface="Segoe UI Semibold" panose="020B0702040204020203" pitchFamily="34" charset="0"/>
                    <a:cs typeface="Segoe UI Semibold" panose="020B0702040204020203" pitchFamily="34" charset="0"/>
                  </a:rPr>
                  <a:t>Future capacity</a:t>
                </a:r>
              </a:p>
            </p:txBody>
          </p:sp>
        </p:grpSp>
        <p:grpSp>
          <p:nvGrpSpPr>
            <p:cNvPr id="10" name="Group 9">
              <a:extLst>
                <a:ext uri="{FF2B5EF4-FFF2-40B4-BE49-F238E27FC236}">
                  <a16:creationId xmlns:a16="http://schemas.microsoft.com/office/drawing/2014/main" id="{FDDFA5F6-8C8E-4A19-BE99-04DB30095F14}"/>
                </a:ext>
              </a:extLst>
            </p:cNvPr>
            <p:cNvGrpSpPr/>
            <p:nvPr/>
          </p:nvGrpSpPr>
          <p:grpSpPr>
            <a:xfrm>
              <a:off x="9135972" y="1351561"/>
              <a:ext cx="1590188" cy="130805"/>
              <a:chOff x="9073014" y="1238325"/>
              <a:chExt cx="1590188" cy="130805"/>
            </a:xfrm>
          </p:grpSpPr>
          <p:cxnSp>
            <p:nvCxnSpPr>
              <p:cNvPr id="23" name="Straight Connector 22">
                <a:extLst>
                  <a:ext uri="{FF2B5EF4-FFF2-40B4-BE49-F238E27FC236}">
                    <a16:creationId xmlns:a16="http://schemas.microsoft.com/office/drawing/2014/main" id="{70D23505-4CAD-4DCA-BAE4-85F48D355BCD}"/>
                  </a:ext>
                </a:extLst>
              </p:cNvPr>
              <p:cNvCxnSpPr/>
              <p:nvPr/>
            </p:nvCxnSpPr>
            <p:spPr>
              <a:xfrm flipH="1">
                <a:off x="9073014" y="1303727"/>
                <a:ext cx="228600" cy="0"/>
              </a:xfrm>
              <a:prstGeom prst="line">
                <a:avLst/>
              </a:prstGeom>
              <a:noFill/>
              <a:ln w="19050" cap="flat" cmpd="sng" algn="ctr">
                <a:solidFill>
                  <a:srgbClr val="00188F">
                    <a:alpha val="94118"/>
                  </a:srgbClr>
                </a:solidFill>
                <a:prstDash val="solid"/>
              </a:ln>
              <a:effectLst/>
            </p:spPr>
          </p:cxnSp>
          <p:sp>
            <p:nvSpPr>
              <p:cNvPr id="24" name="TextBox 23">
                <a:extLst>
                  <a:ext uri="{FF2B5EF4-FFF2-40B4-BE49-F238E27FC236}">
                    <a16:creationId xmlns:a16="http://schemas.microsoft.com/office/drawing/2014/main" id="{2CEA1DCC-ECA5-4B0E-A3A4-29963FD5541C}"/>
                  </a:ext>
                </a:extLst>
              </p:cNvPr>
              <p:cNvSpPr txBox="1"/>
              <p:nvPr/>
            </p:nvSpPr>
            <p:spPr>
              <a:xfrm>
                <a:off x="9355344" y="1238325"/>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685537">
                  <a:defRPr/>
                </a:pPr>
                <a:r>
                  <a:rPr lang="en-US" sz="625" kern="0">
                    <a:solidFill>
                      <a:srgbClr val="353535"/>
                    </a:solidFill>
                    <a:latin typeface="Segoe UI Semibold" panose="020B0702040204020203" pitchFamily="34" charset="0"/>
                    <a:cs typeface="Segoe UI Semibold" panose="020B0702040204020203" pitchFamily="34" charset="0"/>
                  </a:rPr>
                  <a:t>Leased capacity</a:t>
                </a:r>
              </a:p>
            </p:txBody>
          </p:sp>
        </p:grpSp>
        <p:sp>
          <p:nvSpPr>
            <p:cNvPr id="11" name="TextBox 10">
              <a:extLst>
                <a:ext uri="{FF2B5EF4-FFF2-40B4-BE49-F238E27FC236}">
                  <a16:creationId xmlns:a16="http://schemas.microsoft.com/office/drawing/2014/main" id="{09F588D9-BCDA-48A0-9C93-A753C7400C1C}"/>
                </a:ext>
              </a:extLst>
            </p:cNvPr>
            <p:cNvSpPr txBox="1"/>
            <p:nvPr/>
          </p:nvSpPr>
          <p:spPr>
            <a:xfrm>
              <a:off x="11351100" y="154305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685537">
                <a:defRPr/>
              </a:pPr>
              <a:r>
                <a:rPr lang="en-US" sz="625" kern="0">
                  <a:solidFill>
                    <a:srgbClr val="353535"/>
                  </a:solidFill>
                  <a:latin typeface="Segoe UI Semibold" panose="020B0702040204020203" pitchFamily="34" charset="0"/>
                  <a:cs typeface="Segoe UI Semibold" panose="020B0702040204020203" pitchFamily="34" charset="0"/>
                </a:rPr>
                <a:t>Edge site</a:t>
              </a:r>
            </a:p>
          </p:txBody>
        </p:sp>
        <p:grpSp>
          <p:nvGrpSpPr>
            <p:cNvPr id="12" name="Group 11">
              <a:extLst>
                <a:ext uri="{FF2B5EF4-FFF2-40B4-BE49-F238E27FC236}">
                  <a16:creationId xmlns:a16="http://schemas.microsoft.com/office/drawing/2014/main" id="{F3DFE0FC-E04A-481C-A41A-5414B1E205E5}"/>
                </a:ext>
              </a:extLst>
            </p:cNvPr>
            <p:cNvGrpSpPr/>
            <p:nvPr/>
          </p:nvGrpSpPr>
          <p:grpSpPr>
            <a:xfrm>
              <a:off x="11008400" y="1453667"/>
              <a:ext cx="309594" cy="309590"/>
              <a:chOff x="1520304" y="1939550"/>
              <a:chExt cx="726812" cy="726812"/>
            </a:xfrm>
          </p:grpSpPr>
          <p:sp>
            <p:nvSpPr>
              <p:cNvPr id="16" name="Oval 15">
                <a:extLst>
                  <a:ext uri="{FF2B5EF4-FFF2-40B4-BE49-F238E27FC236}">
                    <a16:creationId xmlns:a16="http://schemas.microsoft.com/office/drawing/2014/main" id="{102233F5-0BF7-492F-9723-ADDF2610A882}"/>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solidFill>
                    <a:srgbClr val="353535"/>
                  </a:solidFill>
                  <a:latin typeface="Segoe UI Semilight"/>
                </a:endParaRPr>
              </a:p>
            </p:txBody>
          </p:sp>
          <p:grpSp>
            <p:nvGrpSpPr>
              <p:cNvPr id="17" name="Group 16">
                <a:extLst>
                  <a:ext uri="{FF2B5EF4-FFF2-40B4-BE49-F238E27FC236}">
                    <a16:creationId xmlns:a16="http://schemas.microsoft.com/office/drawing/2014/main" id="{99FBA8B1-F6DF-40F4-8B1B-191A35FCA45A}"/>
                  </a:ext>
                </a:extLst>
              </p:cNvPr>
              <p:cNvGrpSpPr/>
              <p:nvPr/>
            </p:nvGrpSpPr>
            <p:grpSpPr>
              <a:xfrm>
                <a:off x="1627350" y="2071688"/>
                <a:ext cx="512722" cy="462536"/>
                <a:chOff x="1302898" y="1640683"/>
                <a:chExt cx="1201027" cy="1083468"/>
              </a:xfrm>
            </p:grpSpPr>
            <p:sp>
              <p:nvSpPr>
                <p:cNvPr id="18" name="Freeform 34">
                  <a:extLst>
                    <a:ext uri="{FF2B5EF4-FFF2-40B4-BE49-F238E27FC236}">
                      <a16:creationId xmlns:a16="http://schemas.microsoft.com/office/drawing/2014/main" id="{DB5208DA-6983-4905-BB62-167A48615A9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solidFill>
                      <a:srgbClr val="353535"/>
                    </a:solidFill>
                    <a:latin typeface="Segoe UI"/>
                  </a:endParaRPr>
                </a:p>
              </p:txBody>
            </p:sp>
            <p:sp>
              <p:nvSpPr>
                <p:cNvPr id="19" name="Freeform 37">
                  <a:extLst>
                    <a:ext uri="{FF2B5EF4-FFF2-40B4-BE49-F238E27FC236}">
                      <a16:creationId xmlns:a16="http://schemas.microsoft.com/office/drawing/2014/main" id="{398F80AD-862E-462E-9B1A-A1B90BEA46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solidFill>
                      <a:srgbClr val="353535"/>
                    </a:solidFill>
                    <a:latin typeface="Segoe UI"/>
                  </a:endParaRPr>
                </a:p>
              </p:txBody>
            </p:sp>
            <p:sp>
              <p:nvSpPr>
                <p:cNvPr id="20" name="Freeform 39">
                  <a:extLst>
                    <a:ext uri="{FF2B5EF4-FFF2-40B4-BE49-F238E27FC236}">
                      <a16:creationId xmlns:a16="http://schemas.microsoft.com/office/drawing/2014/main" id="{83BAEC73-A1FD-4EE7-8228-588A2B9B0C5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solidFill>
                      <a:srgbClr val="353535"/>
                    </a:solidFill>
                    <a:latin typeface="Segoe UI"/>
                  </a:endParaRPr>
                </a:p>
              </p:txBody>
            </p:sp>
            <p:sp>
              <p:nvSpPr>
                <p:cNvPr id="21" name="Freeform 40">
                  <a:extLst>
                    <a:ext uri="{FF2B5EF4-FFF2-40B4-BE49-F238E27FC236}">
                      <a16:creationId xmlns:a16="http://schemas.microsoft.com/office/drawing/2014/main" id="{8FE000C4-7BF4-4869-B007-BDDBA8D5765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67229" tIns="33614" rIns="67229" bIns="336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672068">
                    <a:defRPr/>
                  </a:pPr>
                  <a:endParaRPr lang="en-US" sz="1618" kern="0">
                    <a:solidFill>
                      <a:srgbClr val="353535"/>
                    </a:solidFill>
                    <a:latin typeface="Segoe UI"/>
                  </a:endParaRPr>
                </a:p>
              </p:txBody>
            </p:sp>
            <p:sp>
              <p:nvSpPr>
                <p:cNvPr id="22" name="Freeform 5">
                  <a:extLst>
                    <a:ext uri="{FF2B5EF4-FFF2-40B4-BE49-F238E27FC236}">
                      <a16:creationId xmlns:a16="http://schemas.microsoft.com/office/drawing/2014/main" id="{0D38E139-0C63-4334-9BB4-F2312700579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solidFill>
                      <a:srgbClr val="353535"/>
                    </a:solidFill>
                    <a:latin typeface="Segoe UI" pitchFamily="34" charset="0"/>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BB355657-EE66-4E9A-A9B0-2C146DE10788}"/>
                </a:ext>
              </a:extLst>
            </p:cNvPr>
            <p:cNvGrpSpPr/>
            <p:nvPr/>
          </p:nvGrpSpPr>
          <p:grpSpPr>
            <a:xfrm>
              <a:off x="11008322" y="1089140"/>
              <a:ext cx="307378" cy="307378"/>
              <a:chOff x="6617763" y="1494678"/>
              <a:chExt cx="188006" cy="188004"/>
            </a:xfrm>
          </p:grpSpPr>
          <p:sp>
            <p:nvSpPr>
              <p:cNvPr id="14" name="Oval 13">
                <a:extLst>
                  <a:ext uri="{FF2B5EF4-FFF2-40B4-BE49-F238E27FC236}">
                    <a16:creationId xmlns:a16="http://schemas.microsoft.com/office/drawing/2014/main" id="{340836B0-82B4-4425-9428-4B6A7A30E0B6}"/>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a:defRPr/>
                </a:pPr>
                <a:endParaRPr lang="en-US" sz="1471" kern="0">
                  <a:solidFill>
                    <a:srgbClr val="353535"/>
                  </a:solidFill>
                  <a:latin typeface="Segoe UI Semilight"/>
                </a:endParaRPr>
              </a:p>
            </p:txBody>
          </p:sp>
          <p:sp>
            <p:nvSpPr>
              <p:cNvPr id="15" name="Freeform 10">
                <a:extLst>
                  <a:ext uri="{FF2B5EF4-FFF2-40B4-BE49-F238E27FC236}">
                    <a16:creationId xmlns:a16="http://schemas.microsoft.com/office/drawing/2014/main" id="{988DAD3D-D562-4424-972A-9BEEEF986C5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67232" tIns="33616" rIns="33616" bIns="6723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72068">
                  <a:defRPr/>
                </a:pPr>
                <a:endParaRPr lang="en-US" sz="1324" err="1">
                  <a:solidFill>
                    <a:srgbClr val="353535"/>
                  </a:solidFill>
                  <a:latin typeface="Segoe UI"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4173542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Leciałem kiedyś </a:t>
            </a:r>
            <a:r>
              <a:rPr lang="pl-PL" dirty="0" err="1"/>
              <a:t>Dreamlinerem</a:t>
            </a:r>
            <a:endParaRPr lang="pl-PL" dirty="0"/>
          </a:p>
        </p:txBody>
      </p:sp>
      <p:sp>
        <p:nvSpPr>
          <p:cNvPr id="2" name="Content Placeholder 1">
            <a:extLst>
              <a:ext uri="{FF2B5EF4-FFF2-40B4-BE49-F238E27FC236}">
                <a16:creationId xmlns:a16="http://schemas.microsoft.com/office/drawing/2014/main" id="{7AFB735F-3E17-4EC4-A9EF-2DB6CEC7414D}"/>
              </a:ext>
            </a:extLst>
          </p:cNvPr>
          <p:cNvSpPr>
            <a:spLocks noGrp="1"/>
          </p:cNvSpPr>
          <p:nvPr>
            <p:ph idx="1"/>
          </p:nvPr>
        </p:nvSpPr>
        <p:spPr/>
        <p:txBody>
          <a:bodyPr/>
          <a:lstStyle/>
          <a:p>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7424" r="3958" b="15805"/>
          <a:stretch/>
        </p:blipFill>
        <p:spPr>
          <a:xfrm>
            <a:off x="430775" y="1196752"/>
            <a:ext cx="8359080" cy="50405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788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C8BFC-8FA5-4EC3-8E5D-F6C5B5AB42C7}"/>
              </a:ext>
            </a:extLst>
          </p:cNvPr>
          <p:cNvSpPr>
            <a:spLocks noGrp="1"/>
          </p:cNvSpPr>
          <p:nvPr>
            <p:ph type="title"/>
          </p:nvPr>
        </p:nvSpPr>
        <p:spPr/>
        <p:txBody>
          <a:bodyPr/>
          <a:lstStyle/>
          <a:p>
            <a:r>
              <a:rPr lang="pl-PL" dirty="0"/>
              <a:t>Skąd się bierze chmura</a:t>
            </a:r>
            <a:endParaRPr lang="en-US" dirty="0"/>
          </a:p>
        </p:txBody>
      </p:sp>
      <p:sp>
        <p:nvSpPr>
          <p:cNvPr id="3" name="Text Placeholder 2">
            <a:extLst>
              <a:ext uri="{FF2B5EF4-FFF2-40B4-BE49-F238E27FC236}">
                <a16:creationId xmlns:a16="http://schemas.microsoft.com/office/drawing/2014/main" id="{BB131119-EE78-413A-A26A-5C69336DD91A}"/>
              </a:ext>
            </a:extLst>
          </p:cNvPr>
          <p:cNvSpPr>
            <a:spLocks noGrp="1"/>
          </p:cNvSpPr>
          <p:nvPr>
            <p:ph type="body" idx="1"/>
          </p:nvPr>
        </p:nvSpPr>
        <p:spPr/>
        <p:txBody>
          <a:bodyPr/>
          <a:lstStyle/>
          <a:p>
            <a:r>
              <a:rPr lang="pl-PL" dirty="0"/>
              <a:t>Infrastruktura i </a:t>
            </a:r>
            <a:r>
              <a:rPr lang="pl-PL" dirty="0" err="1"/>
              <a:t>DataCenter</a:t>
            </a:r>
            <a:endParaRPr lang="en-US" dirty="0"/>
          </a:p>
        </p:txBody>
      </p:sp>
    </p:spTree>
    <p:extLst>
      <p:ext uri="{BB962C8B-B14F-4D97-AF65-F5344CB8AC3E}">
        <p14:creationId xmlns:p14="http://schemas.microsoft.com/office/powerpoint/2010/main" val="61457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83E21-8695-4B89-B422-68366E73C804}"/>
              </a:ext>
            </a:extLst>
          </p:cNvPr>
          <p:cNvSpPr>
            <a:spLocks noGrp="1"/>
          </p:cNvSpPr>
          <p:nvPr>
            <p:ph type="title"/>
          </p:nvPr>
        </p:nvSpPr>
        <p:spPr/>
        <p:txBody>
          <a:bodyPr/>
          <a:lstStyle/>
          <a:p>
            <a:r>
              <a:rPr lang="pl-PL" dirty="0" err="1"/>
              <a:t>DataCenter</a:t>
            </a:r>
            <a:endParaRPr lang="en-US" dirty="0"/>
          </a:p>
        </p:txBody>
      </p:sp>
      <p:sp>
        <p:nvSpPr>
          <p:cNvPr id="3" name="Content Placeholder 2">
            <a:extLst>
              <a:ext uri="{FF2B5EF4-FFF2-40B4-BE49-F238E27FC236}">
                <a16:creationId xmlns:a16="http://schemas.microsoft.com/office/drawing/2014/main" id="{40E11AFF-7AE2-4EA1-80E5-ECED9513E78D}"/>
              </a:ext>
            </a:extLst>
          </p:cNvPr>
          <p:cNvSpPr>
            <a:spLocks noGrp="1"/>
          </p:cNvSpPr>
          <p:nvPr>
            <p:ph idx="1"/>
          </p:nvPr>
        </p:nvSpPr>
        <p:spPr/>
        <p:txBody>
          <a:bodyPr/>
          <a:lstStyle/>
          <a:p>
            <a:r>
              <a:rPr lang="pl-PL" dirty="0"/>
              <a:t>Fizyczna lokalizacja</a:t>
            </a:r>
          </a:p>
          <a:p>
            <a:pPr lvl="1"/>
            <a:r>
              <a:rPr lang="pl-PL" dirty="0"/>
              <a:t>Tam trzymane są fizyczne serwery</a:t>
            </a:r>
          </a:p>
          <a:p>
            <a:pPr lvl="1"/>
            <a:r>
              <a:rPr lang="pl-PL" dirty="0"/>
              <a:t>To one zapewniają te wszystkie usługi</a:t>
            </a:r>
          </a:p>
          <a:p>
            <a:pPr lvl="1"/>
            <a:r>
              <a:rPr lang="pl-PL" dirty="0"/>
              <a:t>Zobaczymy jak wyglądają</a:t>
            </a:r>
          </a:p>
          <a:p>
            <a:r>
              <a:rPr lang="pl-PL" dirty="0"/>
              <a:t>Duże inwestycje</a:t>
            </a:r>
          </a:p>
          <a:p>
            <a:pPr lvl="1"/>
            <a:r>
              <a:rPr lang="pl-PL" dirty="0"/>
              <a:t>Mało kogo na takie stać</a:t>
            </a:r>
          </a:p>
          <a:p>
            <a:pPr lvl="1"/>
            <a:r>
              <a:rPr lang="pl-PL" dirty="0"/>
              <a:t>Dlatego jest 2-3 liczących się dostawców chmury</a:t>
            </a:r>
            <a:endParaRPr lang="en-US" dirty="0"/>
          </a:p>
        </p:txBody>
      </p:sp>
    </p:spTree>
    <p:extLst>
      <p:ext uri="{BB962C8B-B14F-4D97-AF65-F5344CB8AC3E}">
        <p14:creationId xmlns:p14="http://schemas.microsoft.com/office/powerpoint/2010/main" val="336839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Redundancja</a:t>
            </a:r>
          </a:p>
        </p:txBody>
      </p:sp>
      <p:pic>
        <p:nvPicPr>
          <p:cNvPr id="4" name="Picture 6"/>
          <p:cNvPicPr>
            <a:picLocks noChangeAspect="1" noChangeArrowheads="1"/>
          </p:cNvPicPr>
          <p:nvPr/>
        </p:nvPicPr>
        <p:blipFill>
          <a:blip r:embed="rId2"/>
          <a:stretch>
            <a:fillRect/>
          </a:stretch>
        </p:blipFill>
        <p:spPr bwMode="auto">
          <a:xfrm>
            <a:off x="899592" y="908720"/>
            <a:ext cx="7551154" cy="5314852"/>
          </a:xfrm>
          <a:prstGeom prst="rect">
            <a:avLst/>
          </a:prstGeom>
          <a:noFill/>
          <a:ln w="12700">
            <a:noFill/>
            <a:miter lim="800000"/>
            <a:headEnd/>
            <a:tailEnd/>
          </a:ln>
          <a:effectLst>
            <a:outerShdw blurRad="63500" sx="101000" sy="101000" algn="ctr" rotWithShape="0">
              <a:srgbClr val="000000">
                <a:alpha val="50000"/>
              </a:srgbClr>
            </a:outerShdw>
          </a:effectLst>
        </p:spPr>
      </p:pic>
      <p:sp>
        <p:nvSpPr>
          <p:cNvPr id="5" name="Rounded Rectangle 4"/>
          <p:cNvSpPr/>
          <p:nvPr/>
        </p:nvSpPr>
        <p:spPr>
          <a:xfrm>
            <a:off x="5341955" y="1846711"/>
            <a:ext cx="2222707" cy="665376"/>
          </a:xfrm>
          <a:prstGeom prst="roundRect">
            <a:avLst/>
          </a:prstGeom>
          <a:solidFill>
            <a:schemeClr val="accent3">
              <a:alpha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b="1" dirty="0"/>
              <a:t>Podwójne</a:t>
            </a:r>
          </a:p>
          <a:p>
            <a:pPr algn="ctr"/>
            <a:r>
              <a:rPr lang="pl-PL" b="1" dirty="0"/>
              <a:t>zasilanie</a:t>
            </a:r>
            <a:endParaRPr lang="en-US" b="1" dirty="0"/>
          </a:p>
        </p:txBody>
      </p:sp>
      <p:sp>
        <p:nvSpPr>
          <p:cNvPr id="7" name="Rounded Rectangle 6"/>
          <p:cNvSpPr/>
          <p:nvPr/>
        </p:nvSpPr>
        <p:spPr>
          <a:xfrm>
            <a:off x="6640602" y="602262"/>
            <a:ext cx="2257792" cy="616850"/>
          </a:xfrm>
          <a:prstGeom prst="roundRect">
            <a:avLst/>
          </a:prstGeom>
          <a:solidFill>
            <a:schemeClr val="accent3">
              <a:alpha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b="1" dirty="0"/>
              <a:t>Wiele</a:t>
            </a:r>
            <a:br>
              <a:rPr lang="pl-PL" b="1" dirty="0"/>
            </a:br>
            <a:r>
              <a:rPr lang="pl-PL" b="1" dirty="0"/>
              <a:t>generatorów</a:t>
            </a:r>
            <a:endParaRPr lang="en-US" b="1" dirty="0"/>
          </a:p>
        </p:txBody>
      </p:sp>
      <p:sp>
        <p:nvSpPr>
          <p:cNvPr id="9" name="Rounded Rectangle 8"/>
          <p:cNvSpPr/>
          <p:nvPr/>
        </p:nvSpPr>
        <p:spPr>
          <a:xfrm>
            <a:off x="6417711" y="2738356"/>
            <a:ext cx="1773915" cy="485978"/>
          </a:xfrm>
          <a:prstGeom prst="roundRect">
            <a:avLst/>
          </a:prstGeom>
          <a:solidFill>
            <a:schemeClr val="accent3">
              <a:alpha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b="1" dirty="0"/>
              <a:t>Baterie</a:t>
            </a:r>
            <a:endParaRPr lang="en-US" b="1" dirty="0"/>
          </a:p>
        </p:txBody>
      </p:sp>
      <p:sp>
        <p:nvSpPr>
          <p:cNvPr id="11" name="Rounded Rectangle 10"/>
          <p:cNvSpPr/>
          <p:nvPr/>
        </p:nvSpPr>
        <p:spPr>
          <a:xfrm>
            <a:off x="4410379" y="3633666"/>
            <a:ext cx="2203297" cy="717697"/>
          </a:xfrm>
          <a:prstGeom prst="roundRect">
            <a:avLst/>
          </a:prstGeom>
          <a:solidFill>
            <a:schemeClr val="accent3">
              <a:alpha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b="1" dirty="0"/>
              <a:t>Podwójne zasilanie szaf</a:t>
            </a:r>
            <a:endParaRPr lang="en-US" b="1" dirty="0"/>
          </a:p>
        </p:txBody>
      </p:sp>
      <p:grpSp>
        <p:nvGrpSpPr>
          <p:cNvPr id="13" name="Group 12"/>
          <p:cNvGrpSpPr/>
          <p:nvPr/>
        </p:nvGrpSpPr>
        <p:grpSpPr>
          <a:xfrm>
            <a:off x="4206381" y="3415260"/>
            <a:ext cx="444160" cy="441373"/>
            <a:chOff x="-617611" y="3670774"/>
            <a:chExt cx="478715" cy="478715"/>
          </a:xfrm>
        </p:grpSpPr>
        <p:pic>
          <p:nvPicPr>
            <p:cNvPr id="14" name="Picture 2" descr="C:\Users\Dell Hybrid\Documents\GP ms ppt project\Incoming\Images\Shapes\Circular shapes\MGX 06 Circles\MGX small Circles ORANGE.png"/>
            <p:cNvPicPr>
              <a:picLocks noChangeAspect="1" noChangeArrowheads="1"/>
            </p:cNvPicPr>
            <p:nvPr/>
          </p:nvPicPr>
          <p:blipFill>
            <a:blip r:embed="rId3"/>
            <a:srcRect/>
            <a:stretch>
              <a:fillRect/>
            </a:stretch>
          </p:blipFill>
          <p:spPr bwMode="auto">
            <a:xfrm>
              <a:off x="-617611" y="3670774"/>
              <a:ext cx="478715" cy="478715"/>
            </a:xfrm>
            <a:prstGeom prst="rect">
              <a:avLst/>
            </a:prstGeom>
            <a:noFill/>
          </p:spPr>
        </p:pic>
        <p:sp>
          <p:nvSpPr>
            <p:cNvPr id="15" name="TextBox 14"/>
            <p:cNvSpPr txBox="1"/>
            <p:nvPr/>
          </p:nvSpPr>
          <p:spPr>
            <a:xfrm>
              <a:off x="-544325" y="3725465"/>
              <a:ext cx="332142" cy="369332"/>
            </a:xfrm>
            <a:prstGeom prst="rect">
              <a:avLst/>
            </a:prstGeom>
            <a:noFill/>
          </p:spPr>
          <p:txBody>
            <a:bodyPr wrap="none" rtlCol="0">
              <a:spAutoFit/>
            </a:bodyPr>
            <a:lstStyle/>
            <a:p>
              <a:r>
                <a:rPr lang="en-US" b="1" dirty="0">
                  <a:solidFill>
                    <a:schemeClr val="bg1"/>
                  </a:solidFill>
                  <a:latin typeface="Tahoma" pitchFamily="34" charset="0"/>
                  <a:cs typeface="Tahoma" pitchFamily="34" charset="0"/>
                </a:rPr>
                <a:t>4</a:t>
              </a:r>
            </a:p>
          </p:txBody>
        </p:sp>
      </p:grpSp>
      <p:sp>
        <p:nvSpPr>
          <p:cNvPr id="16" name="Rounded Rectangle 15"/>
          <p:cNvSpPr/>
          <p:nvPr/>
        </p:nvSpPr>
        <p:spPr>
          <a:xfrm>
            <a:off x="1157541" y="1986875"/>
            <a:ext cx="2417896" cy="773891"/>
          </a:xfrm>
          <a:prstGeom prst="roundRect">
            <a:avLst/>
          </a:prstGeom>
          <a:solidFill>
            <a:schemeClr val="accent3">
              <a:alpha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l-PL" b="1" dirty="0"/>
              <a:t>Komputerowo sterowane chłodzenie</a:t>
            </a:r>
            <a:endParaRPr lang="en-US" b="1" dirty="0"/>
          </a:p>
        </p:txBody>
      </p:sp>
      <p:grpSp>
        <p:nvGrpSpPr>
          <p:cNvPr id="18" name="Group 17"/>
          <p:cNvGrpSpPr/>
          <p:nvPr/>
        </p:nvGrpSpPr>
        <p:grpSpPr>
          <a:xfrm>
            <a:off x="1053468" y="1853621"/>
            <a:ext cx="444160" cy="419442"/>
            <a:chOff x="-497765" y="3713471"/>
            <a:chExt cx="478715" cy="454928"/>
          </a:xfrm>
        </p:grpSpPr>
        <p:pic>
          <p:nvPicPr>
            <p:cNvPr id="19" name="Picture 2" descr="C:\Users\Dell Hybrid\Documents\GP ms ppt project\Incoming\Images\Shapes\Circular shapes\MGX 06 Circles\MGX small Circles ORANGE.png"/>
            <p:cNvPicPr>
              <a:picLocks noChangeAspect="1" noChangeArrowheads="1"/>
            </p:cNvPicPr>
            <p:nvPr/>
          </p:nvPicPr>
          <p:blipFill>
            <a:blip r:embed="rId3"/>
            <a:srcRect/>
            <a:stretch>
              <a:fillRect/>
            </a:stretch>
          </p:blipFill>
          <p:spPr bwMode="auto">
            <a:xfrm>
              <a:off x="-497765" y="3713471"/>
              <a:ext cx="478715" cy="454928"/>
            </a:xfrm>
            <a:prstGeom prst="rect">
              <a:avLst/>
            </a:prstGeom>
            <a:noFill/>
          </p:spPr>
        </p:pic>
        <p:sp>
          <p:nvSpPr>
            <p:cNvPr id="20" name="TextBox 19"/>
            <p:cNvSpPr txBox="1"/>
            <p:nvPr/>
          </p:nvSpPr>
          <p:spPr>
            <a:xfrm>
              <a:off x="-424478" y="3756269"/>
              <a:ext cx="332141" cy="369332"/>
            </a:xfrm>
            <a:prstGeom prst="rect">
              <a:avLst/>
            </a:prstGeom>
            <a:noFill/>
          </p:spPr>
          <p:txBody>
            <a:bodyPr wrap="none" rtlCol="0">
              <a:spAutoFit/>
            </a:bodyPr>
            <a:lstStyle/>
            <a:p>
              <a:r>
                <a:rPr lang="en-US" b="1" dirty="0">
                  <a:solidFill>
                    <a:schemeClr val="bg1"/>
                  </a:solidFill>
                  <a:latin typeface="Tahoma" pitchFamily="34" charset="0"/>
                  <a:cs typeface="Tahoma" pitchFamily="34" charset="0"/>
                </a:rPr>
                <a:t>5</a:t>
              </a:r>
            </a:p>
          </p:txBody>
        </p:sp>
      </p:grpSp>
      <p:grpSp>
        <p:nvGrpSpPr>
          <p:cNvPr id="21" name="Group 20"/>
          <p:cNvGrpSpPr/>
          <p:nvPr/>
        </p:nvGrpSpPr>
        <p:grpSpPr>
          <a:xfrm>
            <a:off x="6417711" y="489748"/>
            <a:ext cx="444160" cy="423687"/>
            <a:chOff x="-631115" y="3599171"/>
            <a:chExt cx="478715" cy="454928"/>
          </a:xfrm>
        </p:grpSpPr>
        <p:pic>
          <p:nvPicPr>
            <p:cNvPr id="22" name="Picture 2" descr="C:\Users\Dell Hybrid\Documents\GP ms ppt project\Incoming\Images\Shapes\Circular shapes\MGX 06 Circles\MGX small Circles ORANGE.png"/>
            <p:cNvPicPr>
              <a:picLocks noChangeAspect="1" noChangeArrowheads="1"/>
            </p:cNvPicPr>
            <p:nvPr/>
          </p:nvPicPr>
          <p:blipFill>
            <a:blip r:embed="rId3"/>
            <a:srcRect/>
            <a:stretch>
              <a:fillRect/>
            </a:stretch>
          </p:blipFill>
          <p:spPr bwMode="auto">
            <a:xfrm>
              <a:off x="-631115" y="3599171"/>
              <a:ext cx="478715" cy="454928"/>
            </a:xfrm>
            <a:prstGeom prst="rect">
              <a:avLst/>
            </a:prstGeom>
            <a:noFill/>
          </p:spPr>
        </p:pic>
        <p:sp>
          <p:nvSpPr>
            <p:cNvPr id="23" name="TextBox 22"/>
            <p:cNvSpPr txBox="1"/>
            <p:nvPr/>
          </p:nvSpPr>
          <p:spPr>
            <a:xfrm>
              <a:off x="-564266" y="3641969"/>
              <a:ext cx="345017" cy="369332"/>
            </a:xfrm>
            <a:prstGeom prst="rect">
              <a:avLst/>
            </a:prstGeom>
            <a:noFill/>
          </p:spPr>
          <p:txBody>
            <a:bodyPr wrap="square" rtlCol="0">
              <a:spAutoFit/>
            </a:bodyPr>
            <a:lstStyle/>
            <a:p>
              <a:r>
                <a:rPr lang="en-US" b="1" dirty="0">
                  <a:solidFill>
                    <a:schemeClr val="bg1"/>
                  </a:solidFill>
                  <a:latin typeface="Tahoma" pitchFamily="34" charset="0"/>
                  <a:cs typeface="Tahoma" pitchFamily="34" charset="0"/>
                </a:rPr>
                <a:t>2</a:t>
              </a:r>
            </a:p>
          </p:txBody>
        </p:sp>
      </p:grpSp>
      <p:grpSp>
        <p:nvGrpSpPr>
          <p:cNvPr id="24" name="Group 23"/>
          <p:cNvGrpSpPr/>
          <p:nvPr/>
        </p:nvGrpSpPr>
        <p:grpSpPr>
          <a:xfrm>
            <a:off x="5205982" y="1769137"/>
            <a:ext cx="444160" cy="419442"/>
            <a:chOff x="-478715" y="4275446"/>
            <a:chExt cx="478715" cy="454928"/>
          </a:xfrm>
        </p:grpSpPr>
        <p:pic>
          <p:nvPicPr>
            <p:cNvPr id="25" name="Picture 2" descr="C:\Users\Dell Hybrid\Documents\GP ms ppt project\Incoming\Images\Shapes\Circular shapes\MGX 06 Circles\MGX small Circles ORANGE.png"/>
            <p:cNvPicPr>
              <a:picLocks noChangeAspect="1" noChangeArrowheads="1"/>
            </p:cNvPicPr>
            <p:nvPr/>
          </p:nvPicPr>
          <p:blipFill>
            <a:blip r:embed="rId3"/>
            <a:srcRect/>
            <a:stretch>
              <a:fillRect/>
            </a:stretch>
          </p:blipFill>
          <p:spPr bwMode="auto">
            <a:xfrm>
              <a:off x="-478715" y="4275446"/>
              <a:ext cx="478715" cy="454928"/>
            </a:xfrm>
            <a:prstGeom prst="rect">
              <a:avLst/>
            </a:prstGeom>
            <a:noFill/>
          </p:spPr>
        </p:pic>
        <p:sp>
          <p:nvSpPr>
            <p:cNvPr id="26" name="TextBox 25"/>
            <p:cNvSpPr txBox="1"/>
            <p:nvPr/>
          </p:nvSpPr>
          <p:spPr>
            <a:xfrm>
              <a:off x="-405428" y="4318244"/>
              <a:ext cx="332141" cy="369332"/>
            </a:xfrm>
            <a:prstGeom prst="rect">
              <a:avLst/>
            </a:prstGeom>
            <a:noFill/>
          </p:spPr>
          <p:txBody>
            <a:bodyPr wrap="none" rtlCol="0">
              <a:spAutoFit/>
            </a:bodyPr>
            <a:lstStyle/>
            <a:p>
              <a:r>
                <a:rPr lang="en-US" b="1" dirty="0">
                  <a:solidFill>
                    <a:schemeClr val="bg1"/>
                  </a:solidFill>
                  <a:latin typeface="Tahoma" pitchFamily="34" charset="0"/>
                  <a:cs typeface="Tahoma" pitchFamily="34" charset="0"/>
                </a:rPr>
                <a:t>1</a:t>
              </a:r>
            </a:p>
          </p:txBody>
        </p:sp>
      </p:grpSp>
      <p:grpSp>
        <p:nvGrpSpPr>
          <p:cNvPr id="27" name="Group 26"/>
          <p:cNvGrpSpPr/>
          <p:nvPr/>
        </p:nvGrpSpPr>
        <p:grpSpPr>
          <a:xfrm>
            <a:off x="6209779" y="2513296"/>
            <a:ext cx="444160" cy="419442"/>
            <a:chOff x="-735890" y="4351646"/>
            <a:chExt cx="478715" cy="454928"/>
          </a:xfrm>
        </p:grpSpPr>
        <p:pic>
          <p:nvPicPr>
            <p:cNvPr id="28" name="Picture 2" descr="C:\Users\Dell Hybrid\Documents\GP ms ppt project\Incoming\Images\Shapes\Circular shapes\MGX 06 Circles\MGX small Circles ORANGE.png"/>
            <p:cNvPicPr>
              <a:picLocks noChangeAspect="1" noChangeArrowheads="1"/>
            </p:cNvPicPr>
            <p:nvPr/>
          </p:nvPicPr>
          <p:blipFill>
            <a:blip r:embed="rId3"/>
            <a:srcRect/>
            <a:stretch>
              <a:fillRect/>
            </a:stretch>
          </p:blipFill>
          <p:spPr bwMode="auto">
            <a:xfrm>
              <a:off x="-735890" y="4351646"/>
              <a:ext cx="478715" cy="454928"/>
            </a:xfrm>
            <a:prstGeom prst="rect">
              <a:avLst/>
            </a:prstGeom>
            <a:noFill/>
          </p:spPr>
        </p:pic>
        <p:sp>
          <p:nvSpPr>
            <p:cNvPr id="29" name="TextBox 28"/>
            <p:cNvSpPr txBox="1"/>
            <p:nvPr/>
          </p:nvSpPr>
          <p:spPr>
            <a:xfrm>
              <a:off x="-662604" y="4394444"/>
              <a:ext cx="332142" cy="369332"/>
            </a:xfrm>
            <a:prstGeom prst="rect">
              <a:avLst/>
            </a:prstGeom>
            <a:noFill/>
          </p:spPr>
          <p:txBody>
            <a:bodyPr wrap="square" rtlCol="0">
              <a:spAutoFit/>
            </a:bodyPr>
            <a:lstStyle/>
            <a:p>
              <a:r>
                <a:rPr lang="en-US" b="1" dirty="0">
                  <a:solidFill>
                    <a:schemeClr val="bg1"/>
                  </a:solidFill>
                  <a:latin typeface="Tahoma" pitchFamily="34" charset="0"/>
                  <a:cs typeface="Tahoma" pitchFamily="34" charset="0"/>
                </a:rPr>
                <a:t>3</a:t>
              </a:r>
            </a:p>
          </p:txBody>
        </p:sp>
      </p:grpSp>
    </p:spTree>
    <p:extLst>
      <p:ext uri="{BB962C8B-B14F-4D97-AF65-F5344CB8AC3E}">
        <p14:creationId xmlns:p14="http://schemas.microsoft.com/office/powerpoint/2010/main" val="3798779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868A-6EE4-4D90-AC39-152BBA6A8AF4}"/>
              </a:ext>
            </a:extLst>
          </p:cNvPr>
          <p:cNvSpPr>
            <a:spLocks noGrp="1"/>
          </p:cNvSpPr>
          <p:nvPr>
            <p:ph type="title"/>
          </p:nvPr>
        </p:nvSpPr>
        <p:spPr/>
        <p:txBody>
          <a:bodyPr/>
          <a:lstStyle/>
          <a:p>
            <a:r>
              <a:rPr lang="pl-PL" dirty="0"/>
              <a:t>Co to znaczy duże DC?</a:t>
            </a:r>
            <a:endParaRPr lang="en-US" dirty="0"/>
          </a:p>
        </p:txBody>
      </p:sp>
      <p:pic>
        <p:nvPicPr>
          <p:cNvPr id="5" name="Content Placeholder 4">
            <a:extLst>
              <a:ext uri="{FF2B5EF4-FFF2-40B4-BE49-F238E27FC236}">
                <a16:creationId xmlns:a16="http://schemas.microsoft.com/office/drawing/2014/main" id="{C66845CB-5E8E-48FB-93D6-62DA2F7685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43918"/>
            <a:ext cx="8229600" cy="4601964"/>
          </a:xfrm>
        </p:spPr>
      </p:pic>
    </p:spTree>
    <p:extLst>
      <p:ext uri="{BB962C8B-B14F-4D97-AF65-F5344CB8AC3E}">
        <p14:creationId xmlns:p14="http://schemas.microsoft.com/office/powerpoint/2010/main" val="1126286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6F7-ED15-4E76-B762-59514EDDDC27}"/>
              </a:ext>
            </a:extLst>
          </p:cNvPr>
          <p:cNvSpPr>
            <a:spLocks noGrp="1"/>
          </p:cNvSpPr>
          <p:nvPr>
            <p:ph type="title"/>
          </p:nvPr>
        </p:nvSpPr>
        <p:spPr/>
        <p:txBody>
          <a:bodyPr/>
          <a:lstStyle/>
          <a:p>
            <a:r>
              <a:rPr lang="pl-PL" dirty="0"/>
              <a:t>A będzie jeszcze większe…</a:t>
            </a:r>
            <a:endParaRPr lang="en-US" dirty="0"/>
          </a:p>
        </p:txBody>
      </p:sp>
      <p:pic>
        <p:nvPicPr>
          <p:cNvPr id="5" name="Content Placeholder 4">
            <a:extLst>
              <a:ext uri="{FF2B5EF4-FFF2-40B4-BE49-F238E27FC236}">
                <a16:creationId xmlns:a16="http://schemas.microsoft.com/office/drawing/2014/main" id="{D0F194F4-CAF3-4998-994A-8E86065B14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53325"/>
            <a:ext cx="8229600" cy="4583151"/>
          </a:xfrm>
        </p:spPr>
      </p:pic>
    </p:spTree>
    <p:extLst>
      <p:ext uri="{BB962C8B-B14F-4D97-AF65-F5344CB8AC3E}">
        <p14:creationId xmlns:p14="http://schemas.microsoft.com/office/powerpoint/2010/main" val="1130025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9FE852-76B9-4372-9360-6D2B533AA5D9}"/>
              </a:ext>
            </a:extLst>
          </p:cNvPr>
          <p:cNvPicPr>
            <a:picLocks noChangeAspect="1"/>
          </p:cNvPicPr>
          <p:nvPr/>
        </p:nvPicPr>
        <p:blipFill>
          <a:blip r:embed="rId3"/>
          <a:stretch>
            <a:fillRect/>
          </a:stretch>
        </p:blipFill>
        <p:spPr>
          <a:xfrm>
            <a:off x="0" y="592433"/>
            <a:ext cx="9144000" cy="5140823"/>
          </a:xfrm>
          <a:prstGeom prst="rect">
            <a:avLst/>
          </a:prstGeom>
        </p:spPr>
      </p:pic>
      <p:sp>
        <p:nvSpPr>
          <p:cNvPr id="4" name="TextBox 3">
            <a:extLst>
              <a:ext uri="{FF2B5EF4-FFF2-40B4-BE49-F238E27FC236}">
                <a16:creationId xmlns:a16="http://schemas.microsoft.com/office/drawing/2014/main" id="{06DD1720-46D8-46AE-B1E3-BBC018F9A7B8}"/>
              </a:ext>
            </a:extLst>
          </p:cNvPr>
          <p:cNvSpPr txBox="1"/>
          <p:nvPr/>
        </p:nvSpPr>
        <p:spPr>
          <a:xfrm>
            <a:off x="171989" y="1271951"/>
            <a:ext cx="1453929"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rgbClr val="FFFFFF"/>
                </a:solidFill>
                <a:latin typeface="Segoe UI Semibold" panose="020B0702040204020203" pitchFamily="34" charset="0"/>
                <a:cs typeface="Segoe UI Semibold" panose="020B0702040204020203" pitchFamily="34" charset="0"/>
              </a:rPr>
              <a:t>Quincy, WA</a:t>
            </a:r>
          </a:p>
        </p:txBody>
      </p:sp>
    </p:spTree>
    <p:extLst>
      <p:ext uri="{BB962C8B-B14F-4D97-AF65-F5344CB8AC3E}">
        <p14:creationId xmlns:p14="http://schemas.microsoft.com/office/powerpoint/2010/main" val="525433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86AE9-2363-495A-8D69-864B21C77EE7}"/>
              </a:ext>
            </a:extLst>
          </p:cNvPr>
          <p:cNvPicPr>
            <a:picLocks noChangeAspect="1"/>
          </p:cNvPicPr>
          <p:nvPr/>
        </p:nvPicPr>
        <p:blipFill>
          <a:blip r:embed="rId3"/>
          <a:stretch>
            <a:fillRect/>
          </a:stretch>
        </p:blipFill>
        <p:spPr>
          <a:xfrm>
            <a:off x="0" y="620688"/>
            <a:ext cx="9144000" cy="5140823"/>
          </a:xfrm>
          <a:prstGeom prst="rect">
            <a:avLst/>
          </a:prstGeom>
        </p:spPr>
      </p:pic>
      <p:sp>
        <p:nvSpPr>
          <p:cNvPr id="4" name="TextBox 3">
            <a:extLst>
              <a:ext uri="{FF2B5EF4-FFF2-40B4-BE49-F238E27FC236}">
                <a16:creationId xmlns:a16="http://schemas.microsoft.com/office/drawing/2014/main" id="{E24F8554-2BFD-4E2C-8EBC-60AADD1B6D36}"/>
              </a:ext>
            </a:extLst>
          </p:cNvPr>
          <p:cNvSpPr txBox="1"/>
          <p:nvPr/>
        </p:nvSpPr>
        <p:spPr>
          <a:xfrm>
            <a:off x="171989" y="1271951"/>
            <a:ext cx="1746253"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rgbClr val="FFFFFF"/>
                </a:solidFill>
                <a:latin typeface="Segoe UI Semibold" panose="020B0702040204020203" pitchFamily="34" charset="0"/>
                <a:cs typeface="Segoe UI Semibold" panose="020B0702040204020203" pitchFamily="34" charset="0"/>
              </a:rPr>
              <a:t>Cheyenne, WY</a:t>
            </a:r>
          </a:p>
        </p:txBody>
      </p:sp>
    </p:spTree>
    <p:extLst>
      <p:ext uri="{BB962C8B-B14F-4D97-AF65-F5344CB8AC3E}">
        <p14:creationId xmlns:p14="http://schemas.microsoft.com/office/powerpoint/2010/main" val="2271970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71CEB5-5133-4C84-9651-129540EF321F}"/>
              </a:ext>
            </a:extLst>
          </p:cNvPr>
          <p:cNvPicPr>
            <a:picLocks noChangeAspect="1"/>
          </p:cNvPicPr>
          <p:nvPr/>
        </p:nvPicPr>
        <p:blipFill>
          <a:blip r:embed="rId3"/>
          <a:stretch>
            <a:fillRect/>
          </a:stretch>
        </p:blipFill>
        <p:spPr>
          <a:xfrm>
            <a:off x="1" y="518478"/>
            <a:ext cx="9144000" cy="5142770"/>
          </a:xfrm>
          <a:prstGeom prst="rect">
            <a:avLst/>
          </a:prstGeom>
        </p:spPr>
      </p:pic>
      <p:sp>
        <p:nvSpPr>
          <p:cNvPr id="4" name="TextBox 3">
            <a:extLst>
              <a:ext uri="{FF2B5EF4-FFF2-40B4-BE49-F238E27FC236}">
                <a16:creationId xmlns:a16="http://schemas.microsoft.com/office/drawing/2014/main" id="{5B633C15-100B-4F33-8DED-0F05FC12E4E3}"/>
              </a:ext>
            </a:extLst>
          </p:cNvPr>
          <p:cNvSpPr txBox="1"/>
          <p:nvPr/>
        </p:nvSpPr>
        <p:spPr>
          <a:xfrm>
            <a:off x="1331640" y="5229200"/>
            <a:ext cx="1746253"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rgbClr val="FFFFFF"/>
                </a:solidFill>
                <a:latin typeface="Segoe UI Semibold" panose="020B0702040204020203" pitchFamily="34" charset="0"/>
                <a:cs typeface="Segoe UI Semibold" panose="020B0702040204020203" pitchFamily="34" charset="0"/>
              </a:rPr>
              <a:t>Cheyenne, WY</a:t>
            </a:r>
          </a:p>
        </p:txBody>
      </p:sp>
    </p:spTree>
    <p:extLst>
      <p:ext uri="{BB962C8B-B14F-4D97-AF65-F5344CB8AC3E}">
        <p14:creationId xmlns:p14="http://schemas.microsoft.com/office/powerpoint/2010/main" val="292913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 środku Data Center</a:t>
            </a:r>
          </a:p>
        </p:txBody>
      </p:sp>
      <p:pic>
        <p:nvPicPr>
          <p:cNvPr id="1026" name="Picture 2" descr="Inside a contai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2"/>
            <a:ext cx="4487578" cy="42759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hill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420" y="1556791"/>
            <a:ext cx="4487579" cy="427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121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W środku Data Center</a:t>
            </a:r>
          </a:p>
        </p:txBody>
      </p:sp>
      <p:pic>
        <p:nvPicPr>
          <p:cNvPr id="2052" name="Picture 4" descr="A lot to p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257" y="1484784"/>
            <a:ext cx="4512743" cy="42999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ir sk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782"/>
            <a:ext cx="4512745" cy="4299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265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2066-0A01-4915-ADF8-9A86F39FDE79}"/>
              </a:ext>
            </a:extLst>
          </p:cNvPr>
          <p:cNvSpPr>
            <a:spLocks noGrp="1"/>
          </p:cNvSpPr>
          <p:nvPr>
            <p:ph type="title"/>
          </p:nvPr>
        </p:nvSpPr>
        <p:spPr/>
        <p:txBody>
          <a:bodyPr/>
          <a:lstStyle/>
          <a:p>
            <a:r>
              <a:rPr lang="pl-PL" dirty="0"/>
              <a:t>Sprawy organizacyjne</a:t>
            </a:r>
            <a:endParaRPr lang="en-US" dirty="0"/>
          </a:p>
        </p:txBody>
      </p:sp>
      <p:sp>
        <p:nvSpPr>
          <p:cNvPr id="3" name="Content Placeholder 2">
            <a:extLst>
              <a:ext uri="{FF2B5EF4-FFF2-40B4-BE49-F238E27FC236}">
                <a16:creationId xmlns:a16="http://schemas.microsoft.com/office/drawing/2014/main" id="{77C0CDF7-FC51-477E-86FC-8E669BD1AB1F}"/>
              </a:ext>
            </a:extLst>
          </p:cNvPr>
          <p:cNvSpPr>
            <a:spLocks noGrp="1"/>
          </p:cNvSpPr>
          <p:nvPr>
            <p:ph idx="1"/>
          </p:nvPr>
        </p:nvSpPr>
        <p:spPr/>
        <p:txBody>
          <a:bodyPr/>
          <a:lstStyle/>
          <a:p>
            <a:r>
              <a:rPr lang="pl-PL" dirty="0"/>
              <a:t>Kwestie organizacyjne studiów </a:t>
            </a:r>
            <a:r>
              <a:rPr lang="pl-PL" dirty="0">
                <a:sym typeface="Wingdings" panose="05000000000000000000" pitchFamily="2" charset="2"/>
              </a:rPr>
              <a:t> jutro</a:t>
            </a:r>
            <a:endParaRPr lang="pl-PL" dirty="0"/>
          </a:p>
          <a:p>
            <a:r>
              <a:rPr lang="pl-PL" dirty="0"/>
              <a:t>Agenda dnia (za chwilę) + przerwy</a:t>
            </a:r>
          </a:p>
          <a:p>
            <a:r>
              <a:rPr lang="pl-PL" dirty="0"/>
              <a:t>Kamera, mikrofon, czat, </a:t>
            </a:r>
            <a:r>
              <a:rPr lang="pl-PL" dirty="0" err="1"/>
              <a:t>Teamsy</a:t>
            </a:r>
            <a:r>
              <a:rPr lang="pl-PL" dirty="0"/>
              <a:t> (</a:t>
            </a:r>
            <a:r>
              <a:rPr lang="pl-PL" dirty="0">
                <a:solidFill>
                  <a:schemeClr val="accent2"/>
                </a:solidFill>
              </a:rPr>
              <a:t>Ankieta</a:t>
            </a:r>
            <a:r>
              <a:rPr lang="pl-PL" dirty="0"/>
              <a:t>)</a:t>
            </a:r>
          </a:p>
          <a:p>
            <a:r>
              <a:rPr lang="pl-PL" dirty="0"/>
              <a:t>Pytania dziś w trakcie </a:t>
            </a:r>
            <a:r>
              <a:rPr lang="pl-PL" dirty="0">
                <a:sym typeface="Wingdings" panose="05000000000000000000" pitchFamily="2" charset="2"/>
              </a:rPr>
              <a:t> głos lub czat</a:t>
            </a:r>
            <a:endParaRPr lang="pl-PL" dirty="0"/>
          </a:p>
          <a:p>
            <a:r>
              <a:rPr lang="pl-PL" dirty="0"/>
              <a:t>Dostęp do chmury</a:t>
            </a:r>
          </a:p>
          <a:p>
            <a:pPr lvl="1"/>
            <a:r>
              <a:rPr lang="pl-PL" dirty="0"/>
              <a:t>Benefity studenckie (jutro)</a:t>
            </a:r>
          </a:p>
          <a:p>
            <a:pPr lvl="1"/>
            <a:r>
              <a:rPr lang="pl-PL" dirty="0"/>
              <a:t>Potem: Azure Pass</a:t>
            </a:r>
          </a:p>
          <a:p>
            <a:r>
              <a:rPr lang="pl-PL" dirty="0"/>
              <a:t>Materiały</a:t>
            </a:r>
          </a:p>
          <a:p>
            <a:r>
              <a:rPr lang="pl-PL" dirty="0">
                <a:solidFill>
                  <a:schemeClr val="accent2"/>
                </a:solidFill>
              </a:rPr>
              <a:t>PYTANIA?</a:t>
            </a:r>
            <a:endParaRPr lang="en-US" dirty="0">
              <a:solidFill>
                <a:schemeClr val="accent2"/>
              </a:solidFill>
            </a:endParaRPr>
          </a:p>
        </p:txBody>
      </p:sp>
    </p:spTree>
    <p:extLst>
      <p:ext uri="{BB962C8B-B14F-4D97-AF65-F5344CB8AC3E}">
        <p14:creationId xmlns:p14="http://schemas.microsoft.com/office/powerpoint/2010/main" val="413733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FF79D3-B3CE-4170-932C-ED5C92B72BB9}"/>
              </a:ext>
            </a:extLst>
          </p:cNvPr>
          <p:cNvPicPr>
            <a:picLocks noChangeAspect="1"/>
          </p:cNvPicPr>
          <p:nvPr/>
        </p:nvPicPr>
        <p:blipFill>
          <a:blip r:embed="rId3"/>
          <a:stretch>
            <a:fillRect/>
          </a:stretch>
        </p:blipFill>
        <p:spPr>
          <a:xfrm>
            <a:off x="1" y="148937"/>
            <a:ext cx="9132563" cy="6088375"/>
          </a:xfrm>
          <a:prstGeom prst="rect">
            <a:avLst/>
          </a:prstGeom>
        </p:spPr>
      </p:pic>
      <p:sp>
        <p:nvSpPr>
          <p:cNvPr id="6" name="TextBox 5">
            <a:extLst>
              <a:ext uri="{FF2B5EF4-FFF2-40B4-BE49-F238E27FC236}">
                <a16:creationId xmlns:a16="http://schemas.microsoft.com/office/drawing/2014/main" id="{F34ACDB7-9371-4A89-9728-BA70890E215D}"/>
              </a:ext>
            </a:extLst>
          </p:cNvPr>
          <p:cNvSpPr txBox="1"/>
          <p:nvPr/>
        </p:nvSpPr>
        <p:spPr>
          <a:xfrm>
            <a:off x="171989" y="1271951"/>
            <a:ext cx="1688802"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rgbClr val="FFFFFF"/>
                </a:solidFill>
                <a:latin typeface="Segoe UI Semilight"/>
              </a:rPr>
              <a:t>Dublin, Ireland</a:t>
            </a:r>
          </a:p>
        </p:txBody>
      </p:sp>
    </p:spTree>
    <p:extLst>
      <p:ext uri="{BB962C8B-B14F-4D97-AF65-F5344CB8AC3E}">
        <p14:creationId xmlns:p14="http://schemas.microsoft.com/office/powerpoint/2010/main" val="617832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building, nature, stadium&#10;&#10;Description generated with high confidence">
            <a:extLst>
              <a:ext uri="{FF2B5EF4-FFF2-40B4-BE49-F238E27FC236}">
                <a16:creationId xmlns:a16="http://schemas.microsoft.com/office/drawing/2014/main" id="{AD2F86A5-AE71-4D89-A96D-5E8F88CFF04A}"/>
              </a:ext>
            </a:extLst>
          </p:cNvPr>
          <p:cNvPicPr>
            <a:picLocks noChangeAspect="1"/>
          </p:cNvPicPr>
          <p:nvPr/>
        </p:nvPicPr>
        <p:blipFill>
          <a:blip r:embed="rId2"/>
          <a:stretch>
            <a:fillRect/>
          </a:stretch>
        </p:blipFill>
        <p:spPr>
          <a:xfrm>
            <a:off x="1" y="404664"/>
            <a:ext cx="9144000" cy="5626129"/>
          </a:xfrm>
          <a:prstGeom prst="rect">
            <a:avLst/>
          </a:prstGeom>
        </p:spPr>
      </p:pic>
      <p:sp>
        <p:nvSpPr>
          <p:cNvPr id="6" name="TextBox 5">
            <a:extLst>
              <a:ext uri="{FF2B5EF4-FFF2-40B4-BE49-F238E27FC236}">
                <a16:creationId xmlns:a16="http://schemas.microsoft.com/office/drawing/2014/main" id="{83BCB879-5694-4449-BD8D-0944C434CE76}"/>
              </a:ext>
            </a:extLst>
          </p:cNvPr>
          <p:cNvSpPr txBox="1"/>
          <p:nvPr/>
        </p:nvSpPr>
        <p:spPr>
          <a:xfrm>
            <a:off x="171989" y="1271951"/>
            <a:ext cx="1688802"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rgbClr val="FFFFFF"/>
                </a:solidFill>
                <a:latin typeface="Segoe UI Semilight"/>
              </a:rPr>
              <a:t>Dublin, Ireland</a:t>
            </a:r>
          </a:p>
        </p:txBody>
      </p:sp>
    </p:spTree>
    <p:extLst>
      <p:ext uri="{BB962C8B-B14F-4D97-AF65-F5344CB8AC3E}">
        <p14:creationId xmlns:p14="http://schemas.microsoft.com/office/powerpoint/2010/main" val="1933534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0843-BC6D-4D32-ACF0-DAE2B662EB4E}"/>
              </a:ext>
            </a:extLst>
          </p:cNvPr>
          <p:cNvSpPr>
            <a:spLocks noGrp="1"/>
          </p:cNvSpPr>
          <p:nvPr>
            <p:ph type="title"/>
          </p:nvPr>
        </p:nvSpPr>
        <p:spPr/>
        <p:txBody>
          <a:bodyPr/>
          <a:lstStyle/>
          <a:p>
            <a:r>
              <a:rPr lang="pl-PL" dirty="0"/>
              <a:t>Jakby nam się miejsce skończyło</a:t>
            </a:r>
            <a:endParaRPr lang="en-US" dirty="0"/>
          </a:p>
        </p:txBody>
      </p:sp>
      <p:sp>
        <p:nvSpPr>
          <p:cNvPr id="3" name="Content Placeholder 2">
            <a:extLst>
              <a:ext uri="{FF2B5EF4-FFF2-40B4-BE49-F238E27FC236}">
                <a16:creationId xmlns:a16="http://schemas.microsoft.com/office/drawing/2014/main" id="{7F9712B6-EFD8-4023-9379-F5F520E1AA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5A67F3B-2DD0-46A8-A25B-6D7C7E728160}"/>
              </a:ext>
            </a:extLst>
          </p:cNvPr>
          <p:cNvPicPr>
            <a:picLocks noChangeAspect="1"/>
          </p:cNvPicPr>
          <p:nvPr/>
        </p:nvPicPr>
        <p:blipFill>
          <a:blip r:embed="rId2"/>
          <a:stretch>
            <a:fillRect/>
          </a:stretch>
        </p:blipFill>
        <p:spPr>
          <a:xfrm>
            <a:off x="9054" y="1099147"/>
            <a:ext cx="9144000" cy="5138165"/>
          </a:xfrm>
          <a:prstGeom prst="rect">
            <a:avLst/>
          </a:prstGeom>
        </p:spPr>
      </p:pic>
    </p:spTree>
    <p:extLst>
      <p:ext uri="{BB962C8B-B14F-4D97-AF65-F5344CB8AC3E}">
        <p14:creationId xmlns:p14="http://schemas.microsoft.com/office/powerpoint/2010/main" val="2227985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F5DDB-8F03-422C-915A-4C838C08BF90}"/>
              </a:ext>
            </a:extLst>
          </p:cNvPr>
          <p:cNvPicPr>
            <a:picLocks noChangeAspect="1"/>
          </p:cNvPicPr>
          <p:nvPr/>
        </p:nvPicPr>
        <p:blipFill>
          <a:blip r:embed="rId3"/>
          <a:stretch>
            <a:fillRect/>
          </a:stretch>
        </p:blipFill>
        <p:spPr>
          <a:xfrm>
            <a:off x="649" y="857615"/>
            <a:ext cx="9147194" cy="5142771"/>
          </a:xfrm>
          <a:prstGeom prst="rect">
            <a:avLst/>
          </a:prstGeom>
        </p:spPr>
      </p:pic>
      <p:sp>
        <p:nvSpPr>
          <p:cNvPr id="5" name="Rectangle 4">
            <a:extLst>
              <a:ext uri="{FF2B5EF4-FFF2-40B4-BE49-F238E27FC236}">
                <a16:creationId xmlns:a16="http://schemas.microsoft.com/office/drawing/2014/main" id="{F295A4BE-40DF-44CF-BA21-2F8D22A98269}"/>
              </a:ext>
            </a:extLst>
          </p:cNvPr>
          <p:cNvSpPr/>
          <p:nvPr/>
        </p:nvSpPr>
        <p:spPr bwMode="auto">
          <a:xfrm>
            <a:off x="1" y="857614"/>
            <a:ext cx="9144000" cy="2650187"/>
          </a:xfrm>
          <a:prstGeom prst="rect">
            <a:avLst/>
          </a:prstGeom>
          <a:gradFill flip="none" rotWithShape="1">
            <a:gsLst>
              <a:gs pos="0">
                <a:srgbClr val="000000">
                  <a:alpha val="58000"/>
                </a:srgbClr>
              </a:gs>
              <a:gs pos="100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BC88AC2-8240-4BE6-9C48-9BC9BCFC1E60}"/>
              </a:ext>
            </a:extLst>
          </p:cNvPr>
          <p:cNvSpPr txBox="1"/>
          <p:nvPr/>
        </p:nvSpPr>
        <p:spPr>
          <a:xfrm>
            <a:off x="171989" y="1271951"/>
            <a:ext cx="1707460"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rgbClr val="FFFFFF"/>
                </a:solidFill>
                <a:latin typeface="Segoe UI Semibold" panose="020B0702040204020203" pitchFamily="34" charset="0"/>
                <a:cs typeface="Segoe UI Semibold" panose="020B0702040204020203" pitchFamily="34" charset="0"/>
              </a:rPr>
              <a:t>Project Natick</a:t>
            </a:r>
          </a:p>
        </p:txBody>
      </p:sp>
    </p:spTree>
    <p:extLst>
      <p:ext uri="{BB962C8B-B14F-4D97-AF65-F5344CB8AC3E}">
        <p14:creationId xmlns:p14="http://schemas.microsoft.com/office/powerpoint/2010/main" val="1415592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18F023-9D4E-4827-B5B0-354615F18B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3523"/>
          <a:stretch/>
        </p:blipFill>
        <p:spPr>
          <a:xfrm>
            <a:off x="649" y="857616"/>
            <a:ext cx="9142703" cy="5142770"/>
          </a:xfrm>
          <a:prstGeom prst="rect">
            <a:avLst/>
          </a:prstGeom>
        </p:spPr>
      </p:pic>
      <p:pic>
        <p:nvPicPr>
          <p:cNvPr id="6" name="Picture 5">
            <a:extLst>
              <a:ext uri="{FF2B5EF4-FFF2-40B4-BE49-F238E27FC236}">
                <a16:creationId xmlns:a16="http://schemas.microsoft.com/office/drawing/2014/main" id="{9BC333C0-A274-4758-B7EB-C23DB326A4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513" y="1113593"/>
            <a:ext cx="3747444" cy="2712426"/>
          </a:xfrm>
          <a:prstGeom prst="rect">
            <a:avLst/>
          </a:prstGeom>
          <a:ln>
            <a:noFill/>
          </a:ln>
          <a:effectLst>
            <a:outerShdw blurRad="190500" algn="tl" rotWithShape="0">
              <a:srgbClr val="000000">
                <a:alpha val="70000"/>
              </a:srgbClr>
            </a:outerShdw>
          </a:effectLst>
        </p:spPr>
      </p:pic>
      <p:pic>
        <p:nvPicPr>
          <p:cNvPr id="7" name="Natick-ShortClips-9">
            <a:hlinkClick r:id="" action="ppaction://media"/>
            <a:extLst>
              <a:ext uri="{FF2B5EF4-FFF2-40B4-BE49-F238E27FC236}">
                <a16:creationId xmlns:a16="http://schemas.microsoft.com/office/drawing/2014/main" id="{09E64E60-F6EE-4C2B-9649-3EF270A965A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85330" y="1905218"/>
            <a:ext cx="3747444" cy="2712426"/>
          </a:xfrm>
          <a:prstGeom prst="rect">
            <a:avLst/>
          </a:prstGeom>
          <a:ln>
            <a:noFill/>
          </a:ln>
          <a:effectLst>
            <a:outerShdw blurRad="190500" algn="tl" rotWithShape="0">
              <a:srgbClr val="000000">
                <a:alpha val="70000"/>
              </a:srgbClr>
            </a:outerShdw>
          </a:effectLst>
        </p:spPr>
      </p:pic>
      <p:pic>
        <p:nvPicPr>
          <p:cNvPr id="8" name="Picture 7" descr="A picture containing green, outdoor, grass&#10;&#10;Description generated with very high confidence">
            <a:extLst>
              <a:ext uri="{FF2B5EF4-FFF2-40B4-BE49-F238E27FC236}">
                <a16:creationId xmlns:a16="http://schemas.microsoft.com/office/drawing/2014/main" id="{E9753008-24A4-4091-8DE2-65826030BB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743" y="2787109"/>
            <a:ext cx="3747444" cy="27124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736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6037" fill="hold"/>
                                        <p:tgtEl>
                                          <p:spTgt spid="7"/>
                                        </p:tgtEl>
                                      </p:cBhvr>
                                    </p:cmd>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7"/>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Centrum monitorowania</a:t>
            </a:r>
          </a:p>
        </p:txBody>
      </p:sp>
      <p:pic>
        <p:nvPicPr>
          <p:cNvPr id="5" name="Picture 4"/>
          <p:cNvPicPr>
            <a:picLocks noChangeAspect="1"/>
          </p:cNvPicPr>
          <p:nvPr/>
        </p:nvPicPr>
        <p:blipFill>
          <a:blip r:embed="rId2"/>
          <a:stretch>
            <a:fillRect/>
          </a:stretch>
        </p:blipFill>
        <p:spPr>
          <a:xfrm>
            <a:off x="-10745" y="1052736"/>
            <a:ext cx="9217021" cy="51845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6898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584EC007-022C-499F-81DA-E1974364D070}"/>
              </a:ext>
            </a:extLst>
          </p:cNvPr>
          <p:cNvCxnSpPr>
            <a:cxnSpLocks/>
          </p:cNvCxnSpPr>
          <p:nvPr/>
        </p:nvCxnSpPr>
        <p:spPr>
          <a:xfrm>
            <a:off x="-31" y="3471643"/>
            <a:ext cx="9143383" cy="0"/>
          </a:xfrm>
          <a:prstGeom prst="line">
            <a:avLst/>
          </a:prstGeom>
          <a:ln w="3810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37CA20F6-FAA1-486D-B5E2-32EDC40036C3}"/>
              </a:ext>
            </a:extLst>
          </p:cNvPr>
          <p:cNvSpPr/>
          <p:nvPr/>
        </p:nvSpPr>
        <p:spPr bwMode="auto">
          <a:xfrm flipH="1">
            <a:off x="2742974" y="2554251"/>
            <a:ext cx="371280" cy="92755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312" name="Rectangle 311">
            <a:extLst>
              <a:ext uri="{FF2B5EF4-FFF2-40B4-BE49-F238E27FC236}">
                <a16:creationId xmlns:a16="http://schemas.microsoft.com/office/drawing/2014/main" id="{D595F734-38E9-4ED9-B4BC-521DD7F838F8}"/>
              </a:ext>
            </a:extLst>
          </p:cNvPr>
          <p:cNvSpPr/>
          <p:nvPr/>
        </p:nvSpPr>
        <p:spPr bwMode="auto">
          <a:xfrm flipH="1">
            <a:off x="3754586" y="2945970"/>
            <a:ext cx="432356" cy="53583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313" name="Rectangle 312">
            <a:extLst>
              <a:ext uri="{FF2B5EF4-FFF2-40B4-BE49-F238E27FC236}">
                <a16:creationId xmlns:a16="http://schemas.microsoft.com/office/drawing/2014/main" id="{6C2D7E7D-5002-4EDA-AC09-3136CB0EAF59}"/>
              </a:ext>
            </a:extLst>
          </p:cNvPr>
          <p:cNvSpPr/>
          <p:nvPr/>
        </p:nvSpPr>
        <p:spPr bwMode="auto">
          <a:xfrm flipH="1">
            <a:off x="4771979" y="3179164"/>
            <a:ext cx="510305" cy="302637"/>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327" name="Rectangle 326">
            <a:extLst>
              <a:ext uri="{FF2B5EF4-FFF2-40B4-BE49-F238E27FC236}">
                <a16:creationId xmlns:a16="http://schemas.microsoft.com/office/drawing/2014/main" id="{FE6D62A2-DB31-446B-96F9-26EA41BB4B62}"/>
              </a:ext>
            </a:extLst>
          </p:cNvPr>
          <p:cNvSpPr/>
          <p:nvPr/>
        </p:nvSpPr>
        <p:spPr bwMode="auto">
          <a:xfrm flipH="1">
            <a:off x="712507" y="3410642"/>
            <a:ext cx="280172" cy="7116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3</a:t>
            </a:r>
          </a:p>
        </p:txBody>
      </p:sp>
      <p:sp>
        <p:nvSpPr>
          <p:cNvPr id="328" name="Rectangle 327">
            <a:extLst>
              <a:ext uri="{FF2B5EF4-FFF2-40B4-BE49-F238E27FC236}">
                <a16:creationId xmlns:a16="http://schemas.microsoft.com/office/drawing/2014/main" id="{A850EDA9-CABF-4336-A914-FC2C0C67AAEB}"/>
              </a:ext>
            </a:extLst>
          </p:cNvPr>
          <p:cNvSpPr/>
          <p:nvPr/>
        </p:nvSpPr>
        <p:spPr bwMode="auto">
          <a:xfrm flipH="1">
            <a:off x="1728420" y="3357499"/>
            <a:ext cx="308189" cy="124301"/>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3</a:t>
            </a:r>
          </a:p>
        </p:txBody>
      </p:sp>
      <p:sp>
        <p:nvSpPr>
          <p:cNvPr id="330" name="Rectangle 329">
            <a:extLst>
              <a:ext uri="{FF2B5EF4-FFF2-40B4-BE49-F238E27FC236}">
                <a16:creationId xmlns:a16="http://schemas.microsoft.com/office/drawing/2014/main" id="{148E9465-1AEC-4DA9-A361-5142B30358B0}"/>
              </a:ext>
            </a:extLst>
          </p:cNvPr>
          <p:cNvSpPr/>
          <p:nvPr/>
        </p:nvSpPr>
        <p:spPr bwMode="auto">
          <a:xfrm flipH="1">
            <a:off x="2744006" y="3382302"/>
            <a:ext cx="371280" cy="99498"/>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3</a:t>
            </a: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404314" y="4091015"/>
            <a:ext cx="1245635" cy="59943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6229" y="3586437"/>
            <a:ext cx="738911" cy="1427116"/>
          </a:xfrm>
          <a:prstGeom prst="rect">
            <a:avLst/>
          </a:prstGeom>
        </p:spPr>
      </p:pic>
      <p:pic>
        <p:nvPicPr>
          <p:cNvPr id="9" name="Picture 8">
            <a:extLst>
              <a:ext uri="{FF2B5EF4-FFF2-40B4-BE49-F238E27FC236}">
                <a16:creationId xmlns:a16="http://schemas.microsoft.com/office/drawing/2014/main" id="{E1F40F4D-6182-418F-9329-7563D584C76E}"/>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8778" b="89993" l="9989" r="89984">
                        <a14:foregroundMark x1="31090" y1="89370" x2="64129" y2="88996"/>
                        <a14:foregroundMark x1="64129" y1="88996" x2="64129" y2="88996"/>
                        <a14:foregroundMark x1="46661" y1="10381" x2="74332" y2="11645"/>
                        <a14:foregroundMark x1="46394" y1="8600" x2="58413" y2="8903"/>
                        <a14:foregroundMark x1="58413" y1="8903" x2="74065" y2="8778"/>
                      </a14:backgroundRemoval>
                    </a14:imgEffect>
                  </a14:imgLayer>
                </a14:imgProps>
              </a:ext>
              <a:ext uri="{28A0092B-C50C-407E-A947-70E740481C1C}">
                <a14:useLocalDpi xmlns:a14="http://schemas.microsoft.com/office/drawing/2010/main"/>
              </a:ext>
            </a:extLst>
          </a:blip>
          <a:stretch>
            <a:fillRect/>
          </a:stretch>
        </p:blipFill>
        <p:spPr>
          <a:xfrm>
            <a:off x="5568040" y="3667903"/>
            <a:ext cx="1094861" cy="1499571"/>
          </a:xfrm>
          <a:prstGeom prst="rect">
            <a:avLst/>
          </a:prstGeom>
        </p:spPr>
      </p:pic>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602248" y="4507421"/>
            <a:ext cx="500691" cy="511571"/>
          </a:xfrm>
          <a:prstGeom prst="rect">
            <a:avLst/>
          </a:prstGeom>
        </p:spPr>
      </p:pic>
      <p:pic>
        <p:nvPicPr>
          <p:cNvPr id="22"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6200000">
            <a:off x="1470899" y="4406505"/>
            <a:ext cx="823230" cy="390859"/>
          </a:xfrm>
          <a:prstGeom prst="rect">
            <a:avLst/>
          </a:prstGeom>
        </p:spPr>
      </p:pic>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2304065" y="4026931"/>
            <a:ext cx="1251162" cy="722082"/>
          </a:xfrm>
          <a:prstGeom prst="rect">
            <a:avLst/>
          </a:prstGeom>
        </p:spPr>
      </p:pic>
      <p:pic>
        <p:nvPicPr>
          <p:cNvPr id="78" name="Picture 7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3450543" y="4223807"/>
            <a:ext cx="1040444" cy="539045"/>
          </a:xfrm>
          <a:prstGeom prst="rect">
            <a:avLst/>
          </a:prstGeom>
        </p:spPr>
      </p:pic>
      <p:graphicFrame>
        <p:nvGraphicFramePr>
          <p:cNvPr id="15" name="Table 14"/>
          <p:cNvGraphicFramePr>
            <a:graphicFrameLocks noGrp="1"/>
          </p:cNvGraphicFramePr>
          <p:nvPr/>
        </p:nvGraphicFramePr>
        <p:xfrm>
          <a:off x="437626" y="4975611"/>
          <a:ext cx="803333" cy="846843"/>
        </p:xfrm>
        <a:graphic>
          <a:graphicData uri="http://schemas.openxmlformats.org/drawingml/2006/table">
            <a:tbl>
              <a:tblPr firstRow="1" bandRow="1">
                <a:tableStyleId>{3B4B98B0-60AC-42C2-AFA5-B58CD77FA1E5}</a:tableStyleId>
              </a:tblPr>
              <a:tblGrid>
                <a:gridCol w="300653">
                  <a:extLst>
                    <a:ext uri="{9D8B030D-6E8A-4147-A177-3AD203B41FA5}">
                      <a16:colId xmlns:a16="http://schemas.microsoft.com/office/drawing/2014/main" val="20000"/>
                    </a:ext>
                  </a:extLst>
                </a:gridCol>
                <a:gridCol w="502680">
                  <a:extLst>
                    <a:ext uri="{9D8B030D-6E8A-4147-A177-3AD203B41FA5}">
                      <a16:colId xmlns:a16="http://schemas.microsoft.com/office/drawing/2014/main" val="20001"/>
                    </a:ext>
                  </a:extLst>
                </a:gridCol>
              </a:tblGrid>
              <a:tr h="170440">
                <a:tc gridSpan="2">
                  <a:txBody>
                    <a:bodyPr/>
                    <a:lstStyle/>
                    <a:p>
                      <a:pPr algn="ctr"/>
                      <a:r>
                        <a:rPr lang="en-US" sz="800" b="0">
                          <a:solidFill>
                            <a:schemeClr val="bg1"/>
                          </a:solidFill>
                          <a:latin typeface="Segoe UI Semibold" panose="020B0702040204020203" pitchFamily="34" charset="0"/>
                          <a:cs typeface="Segoe UI Semibold" panose="020B0702040204020203" pitchFamily="34" charset="0"/>
                        </a:rPr>
                        <a:t>Gen 2</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147709">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6 Core 2.1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47709">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32 </a:t>
                      </a:r>
                      <a:r>
                        <a:rPr lang="en-US" sz="400" err="1">
                          <a:solidFill>
                            <a:schemeClr val="bg1"/>
                          </a:solidFill>
                        </a:rPr>
                        <a:t>GiB</a:t>
                      </a:r>
                      <a:endParaRPr lang="en-US" sz="40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041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6 x 500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0285">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None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0285">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nvGraphicFramePr>
        <p:xfrm>
          <a:off x="1442112" y="4975611"/>
          <a:ext cx="865844" cy="846843"/>
        </p:xfrm>
        <a:graphic>
          <a:graphicData uri="http://schemas.openxmlformats.org/drawingml/2006/table">
            <a:tbl>
              <a:tblPr firstRow="1" bandRow="1">
                <a:tableStyleId>{3B4B98B0-60AC-42C2-AFA5-B58CD77FA1E5}</a:tableStyleId>
              </a:tblPr>
              <a:tblGrid>
                <a:gridCol w="306876">
                  <a:extLst>
                    <a:ext uri="{9D8B030D-6E8A-4147-A177-3AD203B41FA5}">
                      <a16:colId xmlns:a16="http://schemas.microsoft.com/office/drawing/2014/main" val="20000"/>
                    </a:ext>
                  </a:extLst>
                </a:gridCol>
                <a:gridCol w="558968">
                  <a:extLst>
                    <a:ext uri="{9D8B030D-6E8A-4147-A177-3AD203B41FA5}">
                      <a16:colId xmlns:a16="http://schemas.microsoft.com/office/drawing/2014/main" val="20001"/>
                    </a:ext>
                  </a:extLst>
                </a:gridCol>
              </a:tblGrid>
              <a:tr h="170440">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Gen 3</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US" sz="700"/>
                    </a:p>
                  </a:txBody>
                  <a:tcPr/>
                </a:tc>
                <a:extLst>
                  <a:ext uri="{0D108BD9-81ED-4DB2-BD59-A6C34878D82A}">
                    <a16:rowId xmlns:a16="http://schemas.microsoft.com/office/drawing/2014/main" val="10000"/>
                  </a:ext>
                </a:extLst>
              </a:tr>
              <a:tr h="147709">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8 Core 2.1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47709">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128 </a:t>
                      </a:r>
                      <a:r>
                        <a:rPr lang="en-US" sz="400" dirty="0" err="1">
                          <a:solidFill>
                            <a:schemeClr val="bg1"/>
                          </a:solidFill>
                        </a:rPr>
                        <a:t>GiB</a:t>
                      </a:r>
                      <a:endParaRPr lang="en-US" sz="400" dirty="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041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1 x 4 TB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0285">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 x 480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0285">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10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27" name="Table 26"/>
          <p:cNvGraphicFramePr>
            <a:graphicFrameLocks noGrp="1"/>
          </p:cNvGraphicFramePr>
          <p:nvPr/>
        </p:nvGraphicFramePr>
        <p:xfrm>
          <a:off x="2509108" y="4975611"/>
          <a:ext cx="837699" cy="846842"/>
        </p:xfrm>
        <a:graphic>
          <a:graphicData uri="http://schemas.openxmlformats.org/drawingml/2006/table">
            <a:tbl>
              <a:tblPr firstRow="1" bandRow="1">
                <a:tableStyleId>{3B4B98B0-60AC-42C2-AFA5-B58CD77FA1E5}</a:tableStyleId>
              </a:tblPr>
              <a:tblGrid>
                <a:gridCol w="314668">
                  <a:extLst>
                    <a:ext uri="{9D8B030D-6E8A-4147-A177-3AD203B41FA5}">
                      <a16:colId xmlns:a16="http://schemas.microsoft.com/office/drawing/2014/main" val="20000"/>
                    </a:ext>
                  </a:extLst>
                </a:gridCol>
                <a:gridCol w="523031">
                  <a:extLst>
                    <a:ext uri="{9D8B030D-6E8A-4147-A177-3AD203B41FA5}">
                      <a16:colId xmlns:a16="http://schemas.microsoft.com/office/drawing/2014/main" val="20001"/>
                    </a:ext>
                  </a:extLst>
                </a:gridCol>
              </a:tblGrid>
              <a:tr h="178321">
                <a:tc gridSpan="2">
                  <a:txBody>
                    <a:bodyPr/>
                    <a:lstStyle/>
                    <a:p>
                      <a:pPr algn="ctr"/>
                      <a:r>
                        <a:rPr lang="en-US" sz="800" b="0">
                          <a:solidFill>
                            <a:schemeClr val="bg1"/>
                          </a:solidFill>
                          <a:latin typeface="Segoe UI Semibold" panose="020B0702040204020203" pitchFamily="34" charset="0"/>
                          <a:cs typeface="Segoe UI Semibold" panose="020B0702040204020203" pitchFamily="34" charset="0"/>
                        </a:rPr>
                        <a:t>Gen 4</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sz="700"/>
                    </a:p>
                  </a:txBody>
                  <a:tcPr/>
                </a:tc>
                <a:extLst>
                  <a:ext uri="{0D108BD9-81ED-4DB2-BD59-A6C34878D82A}">
                    <a16:rowId xmlns:a16="http://schemas.microsoft.com/office/drawing/2014/main" val="10000"/>
                  </a:ext>
                </a:extLst>
              </a:tr>
              <a:tr h="154538">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12 Core 2.4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5384">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192 </a:t>
                      </a:r>
                      <a:r>
                        <a:rPr lang="en-US" sz="400" err="1">
                          <a:solidFill>
                            <a:schemeClr val="bg1"/>
                          </a:solidFill>
                        </a:rPr>
                        <a:t>GiB</a:t>
                      </a:r>
                      <a:endParaRPr lang="en-US" sz="40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7831">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4 x 2</a:t>
                      </a:r>
                      <a:r>
                        <a:rPr lang="en-US" sz="400" baseline="0">
                          <a:solidFill>
                            <a:schemeClr val="bg1"/>
                          </a:solidFill>
                        </a:rPr>
                        <a:t> TB</a:t>
                      </a:r>
                      <a:endParaRPr lang="en-US" sz="40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5384">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 x 480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5384">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77" name="Table 76"/>
          <p:cNvGraphicFramePr>
            <a:graphicFrameLocks noGrp="1"/>
          </p:cNvGraphicFramePr>
          <p:nvPr/>
        </p:nvGraphicFramePr>
        <p:xfrm>
          <a:off x="3547959" y="4975612"/>
          <a:ext cx="834406" cy="846840"/>
        </p:xfrm>
        <a:graphic>
          <a:graphicData uri="http://schemas.openxmlformats.org/drawingml/2006/table">
            <a:tbl>
              <a:tblPr firstRow="1" bandRow="1">
                <a:tableStyleId>{3B4B98B0-60AC-42C2-AFA5-B58CD77FA1E5}</a:tableStyleId>
              </a:tblPr>
              <a:tblGrid>
                <a:gridCol w="319211">
                  <a:extLst>
                    <a:ext uri="{9D8B030D-6E8A-4147-A177-3AD203B41FA5}">
                      <a16:colId xmlns:a16="http://schemas.microsoft.com/office/drawing/2014/main" val="20000"/>
                    </a:ext>
                  </a:extLst>
                </a:gridCol>
                <a:gridCol w="515195">
                  <a:extLst>
                    <a:ext uri="{9D8B030D-6E8A-4147-A177-3AD203B41FA5}">
                      <a16:colId xmlns:a16="http://schemas.microsoft.com/office/drawing/2014/main" val="20001"/>
                    </a:ext>
                  </a:extLst>
                </a:gridCol>
              </a:tblGrid>
              <a:tr h="181477">
                <a:tc gridSpan="2">
                  <a:txBody>
                    <a:bodyPr/>
                    <a:lstStyle/>
                    <a:p>
                      <a:pPr algn="ctr"/>
                      <a:r>
                        <a:rPr lang="en-US" sz="800" b="0">
                          <a:solidFill>
                            <a:schemeClr val="bg1"/>
                          </a:solidFill>
                          <a:latin typeface="Segoe UI Semibold" panose="020B0702040204020203" pitchFamily="34" charset="0"/>
                          <a:cs typeface="Segoe UI Semibold" panose="020B0702040204020203" pitchFamily="34" charset="0"/>
                        </a:rPr>
                        <a:t>Godzilla</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endParaRPr lang="en-US" sz="700"/>
                    </a:p>
                  </a:txBody>
                  <a:tcPr/>
                </a:tc>
                <a:extLst>
                  <a:ext uri="{0D108BD9-81ED-4DB2-BD59-A6C34878D82A}">
                    <a16:rowId xmlns:a16="http://schemas.microsoft.com/office/drawing/2014/main" val="10000"/>
                  </a:ext>
                </a:extLst>
              </a:tr>
              <a:tr h="154138">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16 Core 2.0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7960">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512 </a:t>
                      </a:r>
                      <a:r>
                        <a:rPr lang="en-US" sz="400" dirty="0" err="1">
                          <a:solidFill>
                            <a:schemeClr val="bg1"/>
                          </a:solidFill>
                        </a:rPr>
                        <a:t>GiB</a:t>
                      </a:r>
                      <a:endParaRPr lang="en-US" sz="400" dirty="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5734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None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7960">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9 x 800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7960">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86" name="Table 85"/>
          <p:cNvGraphicFramePr>
            <a:graphicFrameLocks noGrp="1"/>
          </p:cNvGraphicFramePr>
          <p:nvPr/>
        </p:nvGraphicFramePr>
        <p:xfrm>
          <a:off x="4583518" y="4975612"/>
          <a:ext cx="887228" cy="846841"/>
        </p:xfrm>
        <a:graphic>
          <a:graphicData uri="http://schemas.openxmlformats.org/drawingml/2006/table">
            <a:tbl>
              <a:tblPr firstRow="1" bandRow="1">
                <a:tableStyleId>{3B4B98B0-60AC-42C2-AFA5-B58CD77FA1E5}</a:tableStyleId>
              </a:tblPr>
              <a:tblGrid>
                <a:gridCol w="336420">
                  <a:extLst>
                    <a:ext uri="{9D8B030D-6E8A-4147-A177-3AD203B41FA5}">
                      <a16:colId xmlns:a16="http://schemas.microsoft.com/office/drawing/2014/main" val="20000"/>
                    </a:ext>
                  </a:extLst>
                </a:gridCol>
                <a:gridCol w="550808">
                  <a:extLst>
                    <a:ext uri="{9D8B030D-6E8A-4147-A177-3AD203B41FA5}">
                      <a16:colId xmlns:a16="http://schemas.microsoft.com/office/drawing/2014/main" val="20001"/>
                    </a:ext>
                  </a:extLst>
                </a:gridCol>
              </a:tblGrid>
              <a:tr h="174608">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Gen 5</a:t>
                      </a: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148303">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20 Core 2.3 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3495">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256 </a:t>
                      </a:r>
                      <a:r>
                        <a:rPr lang="en-US" sz="400" err="1">
                          <a:solidFill>
                            <a:schemeClr val="bg1"/>
                          </a:solidFill>
                        </a:rPr>
                        <a:t>GiB</a:t>
                      </a:r>
                      <a:endParaRPr lang="en-US" sz="40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48303">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48637">
                <a:tc>
                  <a:txBody>
                    <a:bodyPr/>
                    <a:lstStyle/>
                    <a:p>
                      <a:r>
                        <a:rPr lang="en-US" sz="400" dirty="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6 x 960 GB PCIe Flash and 1 x 960 GB </a:t>
                      </a:r>
                      <a:r>
                        <a:rPr lang="en-US" sz="400" dirty="0" err="1">
                          <a:solidFill>
                            <a:schemeClr val="bg1"/>
                          </a:solidFill>
                        </a:rPr>
                        <a:t>SATA</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3495">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 + FPGA</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88" name="Table 87"/>
          <p:cNvGraphicFramePr>
            <a:graphicFrameLocks noGrp="1"/>
          </p:cNvGraphicFramePr>
          <p:nvPr/>
        </p:nvGraphicFramePr>
        <p:xfrm>
          <a:off x="6767132" y="4975613"/>
          <a:ext cx="894083" cy="846837"/>
        </p:xfrm>
        <a:graphic>
          <a:graphicData uri="http://schemas.openxmlformats.org/drawingml/2006/table">
            <a:tbl>
              <a:tblPr firstRow="1" bandRow="1">
                <a:tableStyleId>{3B4B98B0-60AC-42C2-AFA5-B58CD77FA1E5}</a:tableStyleId>
              </a:tblPr>
              <a:tblGrid>
                <a:gridCol w="339020">
                  <a:extLst>
                    <a:ext uri="{9D8B030D-6E8A-4147-A177-3AD203B41FA5}">
                      <a16:colId xmlns:a16="http://schemas.microsoft.com/office/drawing/2014/main" val="20000"/>
                    </a:ext>
                  </a:extLst>
                </a:gridCol>
                <a:gridCol w="555063">
                  <a:extLst>
                    <a:ext uri="{9D8B030D-6E8A-4147-A177-3AD203B41FA5}">
                      <a16:colId xmlns:a16="http://schemas.microsoft.com/office/drawing/2014/main" val="20001"/>
                    </a:ext>
                  </a:extLst>
                </a:gridCol>
              </a:tblGrid>
              <a:tr h="183485">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Beast</a:t>
                      </a: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US" sz="700"/>
                    </a:p>
                  </a:txBody>
                  <a:tcPr/>
                </a:tc>
                <a:extLst>
                  <a:ext uri="{0D108BD9-81ED-4DB2-BD59-A6C34878D82A}">
                    <a16:rowId xmlns:a16="http://schemas.microsoft.com/office/drawing/2014/main" val="10000"/>
                  </a:ext>
                </a:extLst>
              </a:tr>
              <a:tr h="118726">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 x 18 Core 2.5 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8726">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4096 </a:t>
                      </a:r>
                      <a:r>
                        <a:rPr lang="en-US" sz="400" dirty="0" err="1">
                          <a:solidFill>
                            <a:schemeClr val="bg1"/>
                          </a:solidFill>
                        </a:rPr>
                        <a:t>GiB</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32830">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74344">
                <a:tc>
                  <a:txBody>
                    <a:bodyPr/>
                    <a:lstStyle/>
                    <a:p>
                      <a:r>
                        <a:rPr lang="en-US" sz="40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4 x 2 TB NVMe, </a:t>
                      </a:r>
                      <a:r>
                        <a:rPr lang="en-US" sz="400" baseline="0" dirty="0">
                          <a:solidFill>
                            <a:schemeClr val="bg1"/>
                          </a:solidFill>
                        </a:rPr>
                        <a:t>1 x 960 GB SATA</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8726">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173" name="Table 172">
            <a:extLst>
              <a:ext uri="{FF2B5EF4-FFF2-40B4-BE49-F238E27FC236}">
                <a16:creationId xmlns:a16="http://schemas.microsoft.com/office/drawing/2014/main" id="{23520630-08D9-4C5B-AD87-E563808F34FA}"/>
              </a:ext>
            </a:extLst>
          </p:cNvPr>
          <p:cNvGraphicFramePr>
            <a:graphicFrameLocks noGrp="1"/>
          </p:cNvGraphicFramePr>
          <p:nvPr/>
        </p:nvGraphicFramePr>
        <p:xfrm>
          <a:off x="5671897" y="4975611"/>
          <a:ext cx="894083" cy="846833"/>
        </p:xfrm>
        <a:graphic>
          <a:graphicData uri="http://schemas.openxmlformats.org/drawingml/2006/table">
            <a:tbl>
              <a:tblPr firstRow="1" bandRow="1">
                <a:tableStyleId>{3B4B98B0-60AC-42C2-AFA5-B58CD77FA1E5}</a:tableStyleId>
              </a:tblPr>
              <a:tblGrid>
                <a:gridCol w="339020">
                  <a:extLst>
                    <a:ext uri="{9D8B030D-6E8A-4147-A177-3AD203B41FA5}">
                      <a16:colId xmlns:a16="http://schemas.microsoft.com/office/drawing/2014/main" val="20000"/>
                    </a:ext>
                  </a:extLst>
                </a:gridCol>
                <a:gridCol w="555063">
                  <a:extLst>
                    <a:ext uri="{9D8B030D-6E8A-4147-A177-3AD203B41FA5}">
                      <a16:colId xmlns:a16="http://schemas.microsoft.com/office/drawing/2014/main" val="20001"/>
                    </a:ext>
                  </a:extLst>
                </a:gridCol>
              </a:tblGrid>
              <a:tr h="179204">
                <a:tc gridSpan="2">
                  <a:txBody>
                    <a:bodyPr/>
                    <a:lstStyle/>
                    <a:p>
                      <a:pPr algn="ctr"/>
                      <a:r>
                        <a:rPr lang="en-US" altLang="zh-CN" sz="800" b="0" dirty="0">
                          <a:solidFill>
                            <a:schemeClr val="bg1"/>
                          </a:solidFill>
                          <a:latin typeface="Segoe UI Semibold" panose="020B0702040204020203" pitchFamily="34" charset="0"/>
                          <a:cs typeface="Segoe UI Semibold" panose="020B0702040204020203" pitchFamily="34" charset="0"/>
                        </a:rPr>
                        <a:t>Gen 6</a:t>
                      </a:r>
                      <a:endParaRPr lang="en-US" sz="800" b="0" dirty="0">
                        <a:solidFill>
                          <a:schemeClr val="bg1"/>
                        </a:solidFill>
                        <a:latin typeface="Segoe UI Semibold" panose="020B0702040204020203" pitchFamily="34" charset="0"/>
                        <a:cs typeface="Segoe UI Semibold" panose="020B0702040204020203" pitchFamily="34" charset="0"/>
                      </a:endParaRP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5"/>
                    </a:solidFill>
                  </a:tcPr>
                </a:tc>
                <a:tc hMerge="1">
                  <a:txBody>
                    <a:bodyPr/>
                    <a:lstStyle/>
                    <a:p>
                      <a:endParaRPr lang="en-US" sz="700"/>
                    </a:p>
                  </a:txBody>
                  <a:tcPr/>
                </a:tc>
                <a:extLst>
                  <a:ext uri="{0D108BD9-81ED-4DB2-BD59-A6C34878D82A}">
                    <a16:rowId xmlns:a16="http://schemas.microsoft.com/office/drawing/2014/main" val="10000"/>
                  </a:ext>
                </a:extLst>
              </a:tr>
              <a:tr h="122624">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 x Skylake 24 Core 2.7GHz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97460">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768GiB DDR4</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22624">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30001">
                <a:tc>
                  <a:txBody>
                    <a:bodyPr/>
                    <a:lstStyle/>
                    <a:p>
                      <a:r>
                        <a:rPr lang="en-US" sz="40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4 x 960 GB M.2 SSDs</a:t>
                      </a:r>
                      <a:r>
                        <a:rPr lang="en-US" sz="400" baseline="0">
                          <a:solidFill>
                            <a:schemeClr val="bg1"/>
                          </a:solidFill>
                        </a:rPr>
                        <a:t> and 1 x 960 GB SATA</a:t>
                      </a:r>
                      <a:endParaRPr lang="en-US" sz="40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97460">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40 Gb/s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r h="97460">
                <a:tc>
                  <a:txBody>
                    <a:bodyPr/>
                    <a:lstStyle/>
                    <a:p>
                      <a:r>
                        <a:rPr lang="en-US" sz="400">
                          <a:solidFill>
                            <a:schemeClr val="bg1"/>
                          </a:solidFill>
                        </a:rPr>
                        <a:t>FPGA</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Yes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63376197"/>
                  </a:ext>
                </a:extLst>
              </a:tr>
            </a:tbl>
          </a:graphicData>
        </a:graphic>
      </p:graphicFrame>
      <p:grpSp>
        <p:nvGrpSpPr>
          <p:cNvPr id="20" name="Group 19">
            <a:extLst>
              <a:ext uri="{FF2B5EF4-FFF2-40B4-BE49-F238E27FC236}">
                <a16:creationId xmlns:a16="http://schemas.microsoft.com/office/drawing/2014/main" id="{C636EDD5-4636-485D-BF7B-0919EE5DA2C6}"/>
              </a:ext>
            </a:extLst>
          </p:cNvPr>
          <p:cNvGrpSpPr/>
          <p:nvPr/>
        </p:nvGrpSpPr>
        <p:grpSpPr>
          <a:xfrm>
            <a:off x="441197" y="2098635"/>
            <a:ext cx="816122" cy="804053"/>
            <a:chOff x="-187568" y="1142281"/>
            <a:chExt cx="1309773" cy="1290404"/>
          </a:xfrm>
        </p:grpSpPr>
        <p:sp>
          <p:nvSpPr>
            <p:cNvPr id="17" name="Rectangle 16">
              <a:extLst>
                <a:ext uri="{FF2B5EF4-FFF2-40B4-BE49-F238E27FC236}">
                  <a16:creationId xmlns:a16="http://schemas.microsoft.com/office/drawing/2014/main" id="{3F25F06C-A309-4F43-A04F-410357EB2825}"/>
                </a:ext>
              </a:extLst>
            </p:cNvPr>
            <p:cNvSpPr/>
            <p:nvPr/>
          </p:nvSpPr>
          <p:spPr bwMode="auto">
            <a:xfrm>
              <a:off x="-187568" y="1142281"/>
              <a:ext cx="1309773" cy="1290404"/>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a:lnSpc>
                  <a:spcPct val="90000"/>
                </a:lnSpc>
                <a:defRPr/>
              </a:pPr>
              <a:endParaRPr lang="en-US" sz="1324"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 name="Group 12"/>
            <p:cNvGrpSpPr/>
            <p:nvPr/>
          </p:nvGrpSpPr>
          <p:grpSpPr>
            <a:xfrm>
              <a:off x="-187567" y="1230065"/>
              <a:ext cx="1200070" cy="1064324"/>
              <a:chOff x="2886057" y="1394974"/>
              <a:chExt cx="1176646" cy="1043551"/>
            </a:xfrm>
          </p:grpSpPr>
          <p:sp>
            <p:nvSpPr>
              <p:cNvPr id="14" name="TextBox 13"/>
              <p:cNvSpPr txBox="1"/>
              <p:nvPr/>
            </p:nvSpPr>
            <p:spPr>
              <a:xfrm flipH="1">
                <a:off x="2886057" y="1394974"/>
                <a:ext cx="1176646" cy="604626"/>
              </a:xfrm>
              <a:prstGeom prst="rect">
                <a:avLst/>
              </a:prstGeom>
              <a:noFill/>
            </p:spPr>
            <p:txBody>
              <a:bodyPr wrap="square" lIns="137102" tIns="109682" rIns="137102" bIns="109682" rtlCol="0">
                <a:spAutoFit/>
              </a:bodyPr>
              <a:lstStyle/>
              <a:p>
                <a:pPr algn="ctr" defTabSz="685512">
                  <a:lnSpc>
                    <a:spcPct val="90000"/>
                  </a:lnSpc>
                  <a:spcAft>
                    <a:spcPts val="450"/>
                  </a:spcAft>
                  <a:defRPr/>
                </a:pPr>
                <a:r>
                  <a:rPr lang="en-US" sz="1175"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RAM</a:t>
                </a:r>
              </a:p>
            </p:txBody>
          </p:sp>
          <p:cxnSp>
            <p:nvCxnSpPr>
              <p:cNvPr id="7" name="Straight Arrow Connector 6"/>
              <p:cNvCxnSpPr/>
              <p:nvPr/>
            </p:nvCxnSpPr>
            <p:spPr>
              <a:xfrm flipV="1">
                <a:off x="3914753" y="1425126"/>
                <a:ext cx="0" cy="494556"/>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971406" y="1833899"/>
                <a:ext cx="1041063" cy="604626"/>
              </a:xfrm>
              <a:prstGeom prst="rect">
                <a:avLst/>
              </a:prstGeom>
              <a:noFill/>
            </p:spPr>
            <p:txBody>
              <a:bodyPr wrap="none" lIns="137102" tIns="109682" rIns="137102" bIns="109682" rtlCol="0">
                <a:spAutoFit/>
              </a:bodyPr>
              <a:lstStyle/>
              <a:p>
                <a:pPr algn="ctr" defTabSz="685512">
                  <a:lnSpc>
                    <a:spcPct val="90000"/>
                  </a:lnSpc>
                  <a:spcAft>
                    <a:spcPts val="450"/>
                  </a:spcAft>
                  <a:defRPr/>
                </a:pPr>
                <a:r>
                  <a:rPr lang="en-US" sz="1175"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Cores</a:t>
                </a:r>
              </a:p>
            </p:txBody>
          </p:sp>
          <p:cxnSp>
            <p:nvCxnSpPr>
              <p:cNvPr id="10" name="Straight Arrow Connector 9"/>
              <p:cNvCxnSpPr/>
              <p:nvPr/>
            </p:nvCxnSpPr>
            <p:spPr>
              <a:xfrm>
                <a:off x="3174819" y="2368255"/>
                <a:ext cx="638159" cy="380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pic>
        <p:nvPicPr>
          <p:cNvPr id="190" name="Picture 189">
            <a:extLst>
              <a:ext uri="{FF2B5EF4-FFF2-40B4-BE49-F238E27FC236}">
                <a16:creationId xmlns:a16="http://schemas.microsoft.com/office/drawing/2014/main" id="{5403E42D-41EE-4F8B-A68B-87C7BA3FCD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35727" y="3546943"/>
            <a:ext cx="738911" cy="1427116"/>
          </a:xfrm>
          <a:prstGeom prst="rect">
            <a:avLst/>
          </a:prstGeom>
        </p:spPr>
      </p:pic>
      <p:graphicFrame>
        <p:nvGraphicFramePr>
          <p:cNvPr id="191" name="Table 190">
            <a:extLst>
              <a:ext uri="{FF2B5EF4-FFF2-40B4-BE49-F238E27FC236}">
                <a16:creationId xmlns:a16="http://schemas.microsoft.com/office/drawing/2014/main" id="{D47631A4-08E8-41F3-B17E-EB82B94E4292}"/>
              </a:ext>
            </a:extLst>
          </p:cNvPr>
          <p:cNvGraphicFramePr>
            <a:graphicFrameLocks noGrp="1"/>
          </p:cNvGraphicFramePr>
          <p:nvPr/>
        </p:nvGraphicFramePr>
        <p:xfrm>
          <a:off x="7862368" y="4975613"/>
          <a:ext cx="894083" cy="846837"/>
        </p:xfrm>
        <a:graphic>
          <a:graphicData uri="http://schemas.openxmlformats.org/drawingml/2006/table">
            <a:tbl>
              <a:tblPr firstRow="1" bandRow="1">
                <a:tableStyleId>{3B4B98B0-60AC-42C2-AFA5-B58CD77FA1E5}</a:tableStyleId>
              </a:tblPr>
              <a:tblGrid>
                <a:gridCol w="339020">
                  <a:extLst>
                    <a:ext uri="{9D8B030D-6E8A-4147-A177-3AD203B41FA5}">
                      <a16:colId xmlns:a16="http://schemas.microsoft.com/office/drawing/2014/main" val="20000"/>
                    </a:ext>
                  </a:extLst>
                </a:gridCol>
                <a:gridCol w="555063">
                  <a:extLst>
                    <a:ext uri="{9D8B030D-6E8A-4147-A177-3AD203B41FA5}">
                      <a16:colId xmlns:a16="http://schemas.microsoft.com/office/drawing/2014/main" val="20001"/>
                    </a:ext>
                  </a:extLst>
                </a:gridCol>
              </a:tblGrid>
              <a:tr h="183485">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Beast v2</a:t>
                      </a: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rgbClr val="0D0D0D"/>
                    </a:solidFill>
                  </a:tcPr>
                </a:tc>
                <a:tc hMerge="1">
                  <a:txBody>
                    <a:bodyPr/>
                    <a:lstStyle/>
                    <a:p>
                      <a:endParaRPr lang="en-US" sz="700"/>
                    </a:p>
                  </a:txBody>
                  <a:tcPr/>
                </a:tc>
                <a:extLst>
                  <a:ext uri="{0D108BD9-81ED-4DB2-BD59-A6C34878D82A}">
                    <a16:rowId xmlns:a16="http://schemas.microsoft.com/office/drawing/2014/main" val="10000"/>
                  </a:ext>
                </a:extLst>
              </a:tr>
              <a:tr h="118726">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8 x 28 Core 2.5 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8726">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12 </a:t>
                      </a:r>
                      <a:r>
                        <a:rPr lang="en-US" sz="400" dirty="0" err="1">
                          <a:solidFill>
                            <a:schemeClr val="bg1"/>
                          </a:solidFill>
                        </a:rPr>
                        <a:t>TiB</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32830">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74344">
                <a:tc>
                  <a:txBody>
                    <a:bodyPr/>
                    <a:lstStyle/>
                    <a:p>
                      <a:r>
                        <a:rPr lang="en-US" sz="40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4 x 2 TB NVMe,</a:t>
                      </a:r>
                      <a:r>
                        <a:rPr lang="en-US" sz="400" baseline="0" dirty="0">
                          <a:solidFill>
                            <a:schemeClr val="bg1"/>
                          </a:solidFill>
                        </a:rPr>
                        <a:t> 1 x 960 GB SATA</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8726">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50 Gb/s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pSp>
        <p:nvGrpSpPr>
          <p:cNvPr id="192" name="Group 191">
            <a:extLst>
              <a:ext uri="{FF2B5EF4-FFF2-40B4-BE49-F238E27FC236}">
                <a16:creationId xmlns:a16="http://schemas.microsoft.com/office/drawing/2014/main" id="{0472A517-F976-4263-BF60-0C347B5754F9}"/>
              </a:ext>
            </a:extLst>
          </p:cNvPr>
          <p:cNvGrpSpPr/>
          <p:nvPr/>
        </p:nvGrpSpPr>
        <p:grpSpPr>
          <a:xfrm flipH="1">
            <a:off x="7913553" y="1136210"/>
            <a:ext cx="783260" cy="2345591"/>
            <a:chOff x="1739638" y="1826416"/>
            <a:chExt cx="229340" cy="3918577"/>
          </a:xfrm>
          <a:solidFill>
            <a:srgbClr val="0D0D0D"/>
          </a:solidFill>
        </p:grpSpPr>
        <p:sp>
          <p:nvSpPr>
            <p:cNvPr id="193" name="Rectangle 192">
              <a:extLst>
                <a:ext uri="{FF2B5EF4-FFF2-40B4-BE49-F238E27FC236}">
                  <a16:creationId xmlns:a16="http://schemas.microsoft.com/office/drawing/2014/main" id="{EB1BAF85-98A3-44F3-BC68-0BB1EC152543}"/>
                </a:ext>
              </a:extLst>
            </p:cNvPr>
            <p:cNvSpPr/>
            <p:nvPr/>
          </p:nvSpPr>
          <p:spPr bwMode="auto">
            <a:xfrm>
              <a:off x="1739638" y="548318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194" name="Rectangle 193">
              <a:extLst>
                <a:ext uri="{FF2B5EF4-FFF2-40B4-BE49-F238E27FC236}">
                  <a16:creationId xmlns:a16="http://schemas.microsoft.com/office/drawing/2014/main" id="{11DEFFC6-DCE8-45AC-A806-45B7FE68A91A}"/>
                </a:ext>
              </a:extLst>
            </p:cNvPr>
            <p:cNvSpPr/>
            <p:nvPr/>
          </p:nvSpPr>
          <p:spPr bwMode="auto">
            <a:xfrm>
              <a:off x="1739638" y="5221379"/>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195" name="Rectangle 194">
              <a:extLst>
                <a:ext uri="{FF2B5EF4-FFF2-40B4-BE49-F238E27FC236}">
                  <a16:creationId xmlns:a16="http://schemas.microsoft.com/office/drawing/2014/main" id="{A654C564-6101-40E0-8AC3-C2E855836FAB}"/>
                </a:ext>
              </a:extLst>
            </p:cNvPr>
            <p:cNvSpPr/>
            <p:nvPr/>
          </p:nvSpPr>
          <p:spPr bwMode="auto">
            <a:xfrm>
              <a:off x="1739638" y="4959573"/>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196" name="Rectangle 195">
              <a:extLst>
                <a:ext uri="{FF2B5EF4-FFF2-40B4-BE49-F238E27FC236}">
                  <a16:creationId xmlns:a16="http://schemas.microsoft.com/office/drawing/2014/main" id="{CC2CA0E6-6B5B-4054-B274-ECBE5A06E59C}"/>
                </a:ext>
              </a:extLst>
            </p:cNvPr>
            <p:cNvSpPr/>
            <p:nvPr/>
          </p:nvSpPr>
          <p:spPr bwMode="auto">
            <a:xfrm>
              <a:off x="1739638" y="4701679"/>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197" name="Rectangle 196">
              <a:extLst>
                <a:ext uri="{FF2B5EF4-FFF2-40B4-BE49-F238E27FC236}">
                  <a16:creationId xmlns:a16="http://schemas.microsoft.com/office/drawing/2014/main" id="{13E12DE7-3065-4C62-BE72-E08ABCD90131}"/>
                </a:ext>
              </a:extLst>
            </p:cNvPr>
            <p:cNvSpPr/>
            <p:nvPr/>
          </p:nvSpPr>
          <p:spPr bwMode="auto">
            <a:xfrm>
              <a:off x="1739638" y="4532435"/>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198" name="Rectangle 197">
              <a:extLst>
                <a:ext uri="{FF2B5EF4-FFF2-40B4-BE49-F238E27FC236}">
                  <a16:creationId xmlns:a16="http://schemas.microsoft.com/office/drawing/2014/main" id="{A083272A-72B1-4E5E-9411-7BC94601D492}"/>
                </a:ext>
              </a:extLst>
            </p:cNvPr>
            <p:cNvSpPr/>
            <p:nvPr/>
          </p:nvSpPr>
          <p:spPr bwMode="auto">
            <a:xfrm>
              <a:off x="1739638" y="4270628"/>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199" name="Rectangle 198">
              <a:extLst>
                <a:ext uri="{FF2B5EF4-FFF2-40B4-BE49-F238E27FC236}">
                  <a16:creationId xmlns:a16="http://schemas.microsoft.com/office/drawing/2014/main" id="{23CF676D-EED8-40B6-91C6-251093B4CB1E}"/>
                </a:ext>
              </a:extLst>
            </p:cNvPr>
            <p:cNvSpPr/>
            <p:nvPr/>
          </p:nvSpPr>
          <p:spPr bwMode="auto">
            <a:xfrm>
              <a:off x="1739638" y="4008822"/>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200" name="Rectangle 199">
              <a:extLst>
                <a:ext uri="{FF2B5EF4-FFF2-40B4-BE49-F238E27FC236}">
                  <a16:creationId xmlns:a16="http://schemas.microsoft.com/office/drawing/2014/main" id="{2506B0BB-34DA-40DA-A543-CCA23D91E895}"/>
                </a:ext>
              </a:extLst>
            </p:cNvPr>
            <p:cNvSpPr/>
            <p:nvPr/>
          </p:nvSpPr>
          <p:spPr bwMode="auto">
            <a:xfrm>
              <a:off x="1739638" y="3750928"/>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201" name="Rectangle 200">
              <a:extLst>
                <a:ext uri="{FF2B5EF4-FFF2-40B4-BE49-F238E27FC236}">
                  <a16:creationId xmlns:a16="http://schemas.microsoft.com/office/drawing/2014/main" id="{0F33773F-C8A2-40A6-B21E-DABD07DDD8E8}"/>
                </a:ext>
              </a:extLst>
            </p:cNvPr>
            <p:cNvSpPr/>
            <p:nvPr/>
          </p:nvSpPr>
          <p:spPr bwMode="auto">
            <a:xfrm>
              <a:off x="1739638" y="3558674"/>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202" name="Rectangle 201">
              <a:extLst>
                <a:ext uri="{FF2B5EF4-FFF2-40B4-BE49-F238E27FC236}">
                  <a16:creationId xmlns:a16="http://schemas.microsoft.com/office/drawing/2014/main" id="{D607FF38-CBE4-4148-B3D4-89CFE9041FA0}"/>
                </a:ext>
              </a:extLst>
            </p:cNvPr>
            <p:cNvSpPr/>
            <p:nvPr/>
          </p:nvSpPr>
          <p:spPr bwMode="auto">
            <a:xfrm>
              <a:off x="1739638" y="3296867"/>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203" name="Rectangle 202">
              <a:extLst>
                <a:ext uri="{FF2B5EF4-FFF2-40B4-BE49-F238E27FC236}">
                  <a16:creationId xmlns:a16="http://schemas.microsoft.com/office/drawing/2014/main" id="{FBC13C4E-31A1-4651-A8DB-DFF942475D1E}"/>
                </a:ext>
              </a:extLst>
            </p:cNvPr>
            <p:cNvSpPr/>
            <p:nvPr/>
          </p:nvSpPr>
          <p:spPr bwMode="auto">
            <a:xfrm>
              <a:off x="1739638" y="3035061"/>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204" name="Rectangle 203">
              <a:extLst>
                <a:ext uri="{FF2B5EF4-FFF2-40B4-BE49-F238E27FC236}">
                  <a16:creationId xmlns:a16="http://schemas.microsoft.com/office/drawing/2014/main" id="{FC688E93-78BD-42B2-AAB3-38609EF3FB9D}"/>
                </a:ext>
              </a:extLst>
            </p:cNvPr>
            <p:cNvSpPr/>
            <p:nvPr/>
          </p:nvSpPr>
          <p:spPr bwMode="auto">
            <a:xfrm>
              <a:off x="1739638" y="2777167"/>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205" name="Rectangle 204">
              <a:extLst>
                <a:ext uri="{FF2B5EF4-FFF2-40B4-BE49-F238E27FC236}">
                  <a16:creationId xmlns:a16="http://schemas.microsoft.com/office/drawing/2014/main" id="{087A1E55-F901-4AA0-B187-0B8059CABC65}"/>
                </a:ext>
              </a:extLst>
            </p:cNvPr>
            <p:cNvSpPr/>
            <p:nvPr/>
          </p:nvSpPr>
          <p:spPr bwMode="auto">
            <a:xfrm>
              <a:off x="1739638" y="2607923"/>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206" name="Rectangle 205">
              <a:extLst>
                <a:ext uri="{FF2B5EF4-FFF2-40B4-BE49-F238E27FC236}">
                  <a16:creationId xmlns:a16="http://schemas.microsoft.com/office/drawing/2014/main" id="{E3EE7583-1332-4402-8F84-3EAB95E656AF}"/>
                </a:ext>
              </a:extLst>
            </p:cNvPr>
            <p:cNvSpPr/>
            <p:nvPr/>
          </p:nvSpPr>
          <p:spPr bwMode="auto">
            <a:xfrm>
              <a:off x="1739638" y="234611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207" name="Rectangle 206">
              <a:extLst>
                <a:ext uri="{FF2B5EF4-FFF2-40B4-BE49-F238E27FC236}">
                  <a16:creationId xmlns:a16="http://schemas.microsoft.com/office/drawing/2014/main" id="{8DCE8EFC-C0CD-46AE-938A-5F6B4F89949F}"/>
                </a:ext>
              </a:extLst>
            </p:cNvPr>
            <p:cNvSpPr/>
            <p:nvPr/>
          </p:nvSpPr>
          <p:spPr bwMode="auto">
            <a:xfrm>
              <a:off x="1739638" y="2084310"/>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208" name="Rectangle 207">
              <a:extLst>
                <a:ext uri="{FF2B5EF4-FFF2-40B4-BE49-F238E27FC236}">
                  <a16:creationId xmlns:a16="http://schemas.microsoft.com/office/drawing/2014/main" id="{C9425C17-C555-4989-9705-0DAC45820F94}"/>
                </a:ext>
              </a:extLst>
            </p:cNvPr>
            <p:cNvSpPr/>
            <p:nvPr/>
          </p:nvSpPr>
          <p:spPr bwMode="auto">
            <a:xfrm>
              <a:off x="1739638" y="182641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grpSp>
      <p:sp>
        <p:nvSpPr>
          <p:cNvPr id="44" name="TextBox 43">
            <a:extLst>
              <a:ext uri="{FF2B5EF4-FFF2-40B4-BE49-F238E27FC236}">
                <a16:creationId xmlns:a16="http://schemas.microsoft.com/office/drawing/2014/main" id="{FAA8AEE6-61A5-45E1-A384-8735AD3395C5}"/>
              </a:ext>
            </a:extLst>
          </p:cNvPr>
          <p:cNvSpPr txBox="1"/>
          <p:nvPr/>
        </p:nvSpPr>
        <p:spPr>
          <a:xfrm>
            <a:off x="8018801" y="1252247"/>
            <a:ext cx="572764" cy="461665"/>
          </a:xfrm>
          <a:prstGeom prst="rect">
            <a:avLst/>
          </a:prstGeom>
          <a:noFill/>
        </p:spPr>
        <p:txBody>
          <a:bodyPr wrap="square" lIns="0" tIns="0" rIns="0" bIns="0" rtlCol="0">
            <a:spAutoFit/>
          </a:bodyPr>
          <a:lstStyle/>
          <a:p>
            <a:pPr algn="ctr" defTabSz="685644">
              <a:defRPr/>
            </a:pPr>
            <a:r>
              <a:rPr lang="en-US" sz="1500" dirty="0">
                <a:solidFill>
                  <a:srgbClr val="FFFFFF"/>
                </a:solidFill>
                <a:latin typeface="Segoe UI Semibold"/>
              </a:rPr>
              <a:t>3x Beast</a:t>
            </a:r>
          </a:p>
        </p:txBody>
      </p:sp>
      <p:sp>
        <p:nvSpPr>
          <p:cNvPr id="309" name="Rectangle 308">
            <a:extLst>
              <a:ext uri="{FF2B5EF4-FFF2-40B4-BE49-F238E27FC236}">
                <a16:creationId xmlns:a16="http://schemas.microsoft.com/office/drawing/2014/main" id="{6B95F9D2-4D5A-497F-B726-5CFA04B2A929}"/>
              </a:ext>
            </a:extLst>
          </p:cNvPr>
          <p:cNvSpPr/>
          <p:nvPr/>
        </p:nvSpPr>
        <p:spPr bwMode="auto">
          <a:xfrm flipH="1">
            <a:off x="1727388" y="2840087"/>
            <a:ext cx="308189" cy="641714"/>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315" name="Rectangle 314">
            <a:extLst>
              <a:ext uri="{FF2B5EF4-FFF2-40B4-BE49-F238E27FC236}">
                <a16:creationId xmlns:a16="http://schemas.microsoft.com/office/drawing/2014/main" id="{BE691F06-6618-48DE-88C8-D8F1ED4589D3}"/>
              </a:ext>
            </a:extLst>
          </p:cNvPr>
          <p:cNvSpPr/>
          <p:nvPr/>
        </p:nvSpPr>
        <p:spPr bwMode="auto">
          <a:xfrm flipH="1">
            <a:off x="5716756" y="2902687"/>
            <a:ext cx="797426" cy="579113"/>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316" name="Rectangle 315">
            <a:extLst>
              <a:ext uri="{FF2B5EF4-FFF2-40B4-BE49-F238E27FC236}">
                <a16:creationId xmlns:a16="http://schemas.microsoft.com/office/drawing/2014/main" id="{B8DC0397-DE28-4764-8AC8-FFFE101A7F55}"/>
              </a:ext>
            </a:extLst>
          </p:cNvPr>
          <p:cNvSpPr/>
          <p:nvPr/>
        </p:nvSpPr>
        <p:spPr bwMode="auto">
          <a:xfrm flipH="1">
            <a:off x="6833324" y="1521102"/>
            <a:ext cx="744720" cy="1960699"/>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317" name="Rectangle 316">
            <a:extLst>
              <a:ext uri="{FF2B5EF4-FFF2-40B4-BE49-F238E27FC236}">
                <a16:creationId xmlns:a16="http://schemas.microsoft.com/office/drawing/2014/main" id="{E82934F0-AB2B-4995-AA99-2BA0949EF6EB}"/>
              </a:ext>
            </a:extLst>
          </p:cNvPr>
          <p:cNvSpPr/>
          <p:nvPr/>
        </p:nvSpPr>
        <p:spPr bwMode="auto">
          <a:xfrm flipH="1">
            <a:off x="712507" y="3115866"/>
            <a:ext cx="280172" cy="365934"/>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318" name="Rectangle 317">
            <a:extLst>
              <a:ext uri="{FF2B5EF4-FFF2-40B4-BE49-F238E27FC236}">
                <a16:creationId xmlns:a16="http://schemas.microsoft.com/office/drawing/2014/main" id="{67C24F91-F4B0-4CF2-AEDE-2A5439911735}"/>
              </a:ext>
            </a:extLst>
          </p:cNvPr>
          <p:cNvSpPr/>
          <p:nvPr/>
        </p:nvSpPr>
        <p:spPr bwMode="auto">
          <a:xfrm flipH="1">
            <a:off x="712507" y="3382303"/>
            <a:ext cx="280172" cy="9949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2</a:t>
            </a:r>
          </a:p>
        </p:txBody>
      </p:sp>
      <p:sp>
        <p:nvSpPr>
          <p:cNvPr id="319" name="Rectangle 318">
            <a:extLst>
              <a:ext uri="{FF2B5EF4-FFF2-40B4-BE49-F238E27FC236}">
                <a16:creationId xmlns:a16="http://schemas.microsoft.com/office/drawing/2014/main" id="{57018117-2F91-4846-89C5-83C80B0BB6CD}"/>
              </a:ext>
            </a:extLst>
          </p:cNvPr>
          <p:cNvSpPr/>
          <p:nvPr/>
        </p:nvSpPr>
        <p:spPr bwMode="auto">
          <a:xfrm flipH="1">
            <a:off x="1728420" y="3308014"/>
            <a:ext cx="308189" cy="17378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2</a:t>
            </a:r>
          </a:p>
        </p:txBody>
      </p:sp>
      <p:sp>
        <p:nvSpPr>
          <p:cNvPr id="321" name="Rectangle 320">
            <a:extLst>
              <a:ext uri="{FF2B5EF4-FFF2-40B4-BE49-F238E27FC236}">
                <a16:creationId xmlns:a16="http://schemas.microsoft.com/office/drawing/2014/main" id="{DAF1BECB-4C9B-4F57-81F2-B3F4E7F14851}"/>
              </a:ext>
            </a:extLst>
          </p:cNvPr>
          <p:cNvSpPr/>
          <p:nvPr/>
        </p:nvSpPr>
        <p:spPr bwMode="auto">
          <a:xfrm flipH="1">
            <a:off x="2744006" y="3325087"/>
            <a:ext cx="371280" cy="15671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2</a:t>
            </a:r>
          </a:p>
        </p:txBody>
      </p:sp>
      <p:sp>
        <p:nvSpPr>
          <p:cNvPr id="322" name="Rectangle 321">
            <a:extLst>
              <a:ext uri="{FF2B5EF4-FFF2-40B4-BE49-F238E27FC236}">
                <a16:creationId xmlns:a16="http://schemas.microsoft.com/office/drawing/2014/main" id="{4A764B8C-9EDC-4FF0-85CF-DE74B35BC209}"/>
              </a:ext>
            </a:extLst>
          </p:cNvPr>
          <p:cNvSpPr/>
          <p:nvPr/>
        </p:nvSpPr>
        <p:spPr bwMode="auto">
          <a:xfrm flipH="1">
            <a:off x="3754586" y="3296499"/>
            <a:ext cx="432356" cy="185302"/>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2</a:t>
            </a:r>
          </a:p>
        </p:txBody>
      </p:sp>
      <p:sp>
        <p:nvSpPr>
          <p:cNvPr id="323" name="Rectangle 322">
            <a:extLst>
              <a:ext uri="{FF2B5EF4-FFF2-40B4-BE49-F238E27FC236}">
                <a16:creationId xmlns:a16="http://schemas.microsoft.com/office/drawing/2014/main" id="{93909C31-9CC2-403A-938E-B78A7CCCA26D}"/>
              </a:ext>
            </a:extLst>
          </p:cNvPr>
          <p:cNvSpPr/>
          <p:nvPr/>
        </p:nvSpPr>
        <p:spPr bwMode="auto">
          <a:xfrm flipH="1">
            <a:off x="4771979" y="3336987"/>
            <a:ext cx="510305" cy="144813"/>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2</a:t>
            </a:r>
          </a:p>
        </p:txBody>
      </p:sp>
      <p:sp>
        <p:nvSpPr>
          <p:cNvPr id="325" name="Rectangle 324">
            <a:extLst>
              <a:ext uri="{FF2B5EF4-FFF2-40B4-BE49-F238E27FC236}">
                <a16:creationId xmlns:a16="http://schemas.microsoft.com/office/drawing/2014/main" id="{3CDE1549-4445-454D-95A1-059A2FFEF3DC}"/>
              </a:ext>
            </a:extLst>
          </p:cNvPr>
          <p:cNvSpPr/>
          <p:nvPr/>
        </p:nvSpPr>
        <p:spPr bwMode="auto">
          <a:xfrm flipH="1">
            <a:off x="6833324" y="2648459"/>
            <a:ext cx="744720" cy="833342"/>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2</a:t>
            </a:r>
          </a:p>
        </p:txBody>
      </p:sp>
      <p:sp>
        <p:nvSpPr>
          <p:cNvPr id="326" name="Rectangle 325">
            <a:extLst>
              <a:ext uri="{FF2B5EF4-FFF2-40B4-BE49-F238E27FC236}">
                <a16:creationId xmlns:a16="http://schemas.microsoft.com/office/drawing/2014/main" id="{C3F5FD04-7E35-4815-8CB8-6BAC21EB5D1E}"/>
              </a:ext>
            </a:extLst>
          </p:cNvPr>
          <p:cNvSpPr/>
          <p:nvPr/>
        </p:nvSpPr>
        <p:spPr bwMode="auto">
          <a:xfrm flipH="1">
            <a:off x="5716756" y="3341772"/>
            <a:ext cx="797426" cy="140028"/>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2</a:t>
            </a:r>
          </a:p>
        </p:txBody>
      </p:sp>
      <p:grpSp>
        <p:nvGrpSpPr>
          <p:cNvPr id="72" name="Group 71">
            <a:extLst>
              <a:ext uri="{FF2B5EF4-FFF2-40B4-BE49-F238E27FC236}">
                <a16:creationId xmlns:a16="http://schemas.microsoft.com/office/drawing/2014/main" id="{587237F9-C399-43E9-A6A6-2AADCDAD0320}"/>
              </a:ext>
            </a:extLst>
          </p:cNvPr>
          <p:cNvGrpSpPr/>
          <p:nvPr/>
        </p:nvGrpSpPr>
        <p:grpSpPr>
          <a:xfrm>
            <a:off x="712508" y="3335726"/>
            <a:ext cx="4569832" cy="146076"/>
            <a:chOff x="1101680" y="2134967"/>
            <a:chExt cx="6093973" cy="1516851"/>
          </a:xfrm>
        </p:grpSpPr>
        <p:sp>
          <p:nvSpPr>
            <p:cNvPr id="73" name="Rectangle 72">
              <a:extLst>
                <a:ext uri="{FF2B5EF4-FFF2-40B4-BE49-F238E27FC236}">
                  <a16:creationId xmlns:a16="http://schemas.microsoft.com/office/drawing/2014/main" id="{25CC4542-811E-448B-9414-3F37C062355C}"/>
                </a:ext>
              </a:extLst>
            </p:cNvPr>
            <p:cNvSpPr/>
            <p:nvPr/>
          </p:nvSpPr>
          <p:spPr bwMode="auto">
            <a:xfrm flipH="1">
              <a:off x="2456348" y="3248237"/>
              <a:ext cx="410977" cy="403574"/>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4</a:t>
              </a:r>
            </a:p>
          </p:txBody>
        </p:sp>
        <p:sp>
          <p:nvSpPr>
            <p:cNvPr id="75" name="Rectangle 74">
              <a:extLst>
                <a:ext uri="{FF2B5EF4-FFF2-40B4-BE49-F238E27FC236}">
                  <a16:creationId xmlns:a16="http://schemas.microsoft.com/office/drawing/2014/main" id="{BFBB7F47-1016-4DFB-9E04-EDCFA6D2B6D0}"/>
                </a:ext>
              </a:extLst>
            </p:cNvPr>
            <p:cNvSpPr/>
            <p:nvPr/>
          </p:nvSpPr>
          <p:spPr bwMode="auto">
            <a:xfrm flipH="1">
              <a:off x="3810728" y="3103536"/>
              <a:ext cx="495111" cy="548274"/>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4</a:t>
              </a:r>
            </a:p>
          </p:txBody>
        </p:sp>
        <p:sp>
          <p:nvSpPr>
            <p:cNvPr id="76" name="Rectangle 75">
              <a:extLst>
                <a:ext uri="{FF2B5EF4-FFF2-40B4-BE49-F238E27FC236}">
                  <a16:creationId xmlns:a16="http://schemas.microsoft.com/office/drawing/2014/main" id="{B0E6F501-3653-4509-B859-F81043DEA00C}"/>
                </a:ext>
              </a:extLst>
            </p:cNvPr>
            <p:cNvSpPr/>
            <p:nvPr/>
          </p:nvSpPr>
          <p:spPr bwMode="auto">
            <a:xfrm flipH="1">
              <a:off x="5155820" y="2134967"/>
              <a:ext cx="576556" cy="151685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3</a:t>
              </a:r>
            </a:p>
          </p:txBody>
        </p:sp>
        <p:sp>
          <p:nvSpPr>
            <p:cNvPr id="79" name="Rectangle 78">
              <a:extLst>
                <a:ext uri="{FF2B5EF4-FFF2-40B4-BE49-F238E27FC236}">
                  <a16:creationId xmlns:a16="http://schemas.microsoft.com/office/drawing/2014/main" id="{796CD541-5097-4658-9E29-0777D4189CE4}"/>
                </a:ext>
              </a:extLst>
            </p:cNvPr>
            <p:cNvSpPr/>
            <p:nvPr/>
          </p:nvSpPr>
          <p:spPr bwMode="auto">
            <a:xfrm flipH="1">
              <a:off x="6515149" y="2912870"/>
              <a:ext cx="680504" cy="73894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3</a:t>
              </a:r>
            </a:p>
          </p:txBody>
        </p:sp>
        <p:sp>
          <p:nvSpPr>
            <p:cNvPr id="81" name="Rectangle 80">
              <a:extLst>
                <a:ext uri="{FF2B5EF4-FFF2-40B4-BE49-F238E27FC236}">
                  <a16:creationId xmlns:a16="http://schemas.microsoft.com/office/drawing/2014/main" id="{74628B85-2890-4C15-85F4-AFE399DF8E87}"/>
                </a:ext>
              </a:extLst>
            </p:cNvPr>
            <p:cNvSpPr/>
            <p:nvPr/>
          </p:nvSpPr>
          <p:spPr bwMode="auto">
            <a:xfrm flipH="1">
              <a:off x="1101680" y="3220784"/>
              <a:ext cx="373615" cy="4310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4</a:t>
              </a:r>
            </a:p>
          </p:txBody>
        </p:sp>
      </p:grpSp>
      <p:sp>
        <p:nvSpPr>
          <p:cNvPr id="82" name="Rectangle 81">
            <a:extLst>
              <a:ext uri="{FF2B5EF4-FFF2-40B4-BE49-F238E27FC236}">
                <a16:creationId xmlns:a16="http://schemas.microsoft.com/office/drawing/2014/main" id="{FEEEF3DF-917F-4F20-9861-E67612CC5799}"/>
              </a:ext>
            </a:extLst>
          </p:cNvPr>
          <p:cNvSpPr/>
          <p:nvPr/>
        </p:nvSpPr>
        <p:spPr bwMode="auto">
          <a:xfrm flipH="1">
            <a:off x="5716756" y="3064214"/>
            <a:ext cx="797426" cy="415441"/>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12" name="Title 11">
            <a:extLst>
              <a:ext uri="{FF2B5EF4-FFF2-40B4-BE49-F238E27FC236}">
                <a16:creationId xmlns:a16="http://schemas.microsoft.com/office/drawing/2014/main" id="{9A61D9B6-A63E-48CE-A95B-6725CF4F6FF4}"/>
              </a:ext>
            </a:extLst>
          </p:cNvPr>
          <p:cNvSpPr>
            <a:spLocks noGrp="1"/>
          </p:cNvSpPr>
          <p:nvPr>
            <p:ph type="title"/>
          </p:nvPr>
        </p:nvSpPr>
        <p:spPr/>
        <p:txBody>
          <a:bodyPr/>
          <a:lstStyle/>
          <a:p>
            <a:r>
              <a:rPr lang="pl-PL" dirty="0"/>
              <a:t>Serwery fizyczne w </a:t>
            </a:r>
            <a:r>
              <a:rPr lang="pl-PL" dirty="0" err="1"/>
              <a:t>Azure</a:t>
            </a:r>
            <a:endParaRPr lang="en-US" dirty="0"/>
          </a:p>
        </p:txBody>
      </p:sp>
    </p:spTree>
    <p:extLst>
      <p:ext uri="{BB962C8B-B14F-4D97-AF65-F5344CB8AC3E}">
        <p14:creationId xmlns:p14="http://schemas.microsoft.com/office/powerpoint/2010/main" val="263153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250"/>
                                        <p:tgtEl>
                                          <p:spTgt spid="15"/>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250"/>
                                        <p:tgtEl>
                                          <p:spTgt spid="23"/>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317"/>
                                        </p:tgtEl>
                                        <p:attrNameLst>
                                          <p:attrName>style.visibility</p:attrName>
                                        </p:attrNameLst>
                                      </p:cBhvr>
                                      <p:to>
                                        <p:strVal val="visible"/>
                                      </p:to>
                                    </p:set>
                                    <p:animEffect transition="in" filter="wipe(down)">
                                      <p:cBhvr>
                                        <p:cTn id="15" dur="500"/>
                                        <p:tgtEl>
                                          <p:spTgt spid="3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250"/>
                                        <p:tgtEl>
                                          <p:spTgt spid="16"/>
                                        </p:tgtEl>
                                      </p:cBhvr>
                                    </p:animEffect>
                                  </p:childTnLst>
                                </p:cTn>
                              </p:par>
                            </p:childTnLst>
                          </p:cTn>
                        </p:par>
                        <p:par>
                          <p:cTn id="21" fill="hold">
                            <p:stCondLst>
                              <p:cond delay="250"/>
                            </p:stCondLst>
                            <p:childTnLst>
                              <p:par>
                                <p:cTn id="22" presetID="22" presetClass="entr" presetSubtype="4"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250"/>
                                        <p:tgtEl>
                                          <p:spTgt spid="22"/>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309"/>
                                        </p:tgtEl>
                                        <p:attrNameLst>
                                          <p:attrName>style.visibility</p:attrName>
                                        </p:attrNameLst>
                                      </p:cBhvr>
                                      <p:to>
                                        <p:strVal val="visible"/>
                                      </p:to>
                                    </p:set>
                                    <p:animEffect transition="in" filter="wipe(down)">
                                      <p:cBhvr>
                                        <p:cTn id="28" dur="500"/>
                                        <p:tgtEl>
                                          <p:spTgt spid="30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down)">
                                      <p:cBhvr>
                                        <p:cTn id="33" dur="250"/>
                                        <p:tgtEl>
                                          <p:spTgt spid="27"/>
                                        </p:tgtEl>
                                      </p:cBhvr>
                                    </p:animEffect>
                                  </p:childTnLst>
                                </p:cTn>
                              </p:par>
                            </p:childTnLst>
                          </p:cTn>
                        </p:par>
                        <p:par>
                          <p:cTn id="34" fill="hold">
                            <p:stCondLst>
                              <p:cond delay="250"/>
                            </p:stCondLst>
                            <p:childTnLst>
                              <p:par>
                                <p:cTn id="35" presetID="22" presetClass="entr" presetSubtype="4"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250"/>
                                        <p:tgtEl>
                                          <p:spTgt spid="26"/>
                                        </p:tgtEl>
                                      </p:cBhvr>
                                    </p:animEffect>
                                  </p:childTnLst>
                                </p:cTn>
                              </p:par>
                            </p:childTnLst>
                          </p:cTn>
                        </p:par>
                        <p:par>
                          <p:cTn id="38" fill="hold">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311"/>
                                        </p:tgtEl>
                                        <p:attrNameLst>
                                          <p:attrName>style.visibility</p:attrName>
                                        </p:attrNameLst>
                                      </p:cBhvr>
                                      <p:to>
                                        <p:strVal val="visible"/>
                                      </p:to>
                                    </p:set>
                                    <p:animEffect transition="in" filter="wipe(down)">
                                      <p:cBhvr>
                                        <p:cTn id="41" dur="500"/>
                                        <p:tgtEl>
                                          <p:spTgt spid="3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down)">
                                      <p:cBhvr>
                                        <p:cTn id="46" dur="250"/>
                                        <p:tgtEl>
                                          <p:spTgt spid="77"/>
                                        </p:tgtEl>
                                      </p:cBhvr>
                                    </p:animEffect>
                                  </p:childTnLst>
                                </p:cTn>
                              </p:par>
                            </p:childTnLst>
                          </p:cTn>
                        </p:par>
                        <p:par>
                          <p:cTn id="47" fill="hold">
                            <p:stCondLst>
                              <p:cond delay="250"/>
                            </p:stCondLst>
                            <p:childTnLst>
                              <p:par>
                                <p:cTn id="48" presetID="22" presetClass="entr" presetSubtype="4" fill="hold" nodeType="after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wipe(down)">
                                      <p:cBhvr>
                                        <p:cTn id="50" dur="250"/>
                                        <p:tgtEl>
                                          <p:spTgt spid="78"/>
                                        </p:tgtEl>
                                      </p:cBhvr>
                                    </p:animEffect>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312"/>
                                        </p:tgtEl>
                                        <p:attrNameLst>
                                          <p:attrName>style.visibility</p:attrName>
                                        </p:attrNameLst>
                                      </p:cBhvr>
                                      <p:to>
                                        <p:strVal val="visible"/>
                                      </p:to>
                                    </p:set>
                                    <p:animEffect transition="in" filter="wipe(down)">
                                      <p:cBhvr>
                                        <p:cTn id="54" dur="500"/>
                                        <p:tgtEl>
                                          <p:spTgt spid="312"/>
                                        </p:tgtEl>
                                      </p:cBhvr>
                                    </p:animEffect>
                                  </p:childTnLst>
                                </p:cTn>
                              </p:par>
                              <p:par>
                                <p:cTn id="55" presetID="22" presetClass="exit" presetSubtype="1" fill="hold" grpId="1" nodeType="withEffect">
                                  <p:stCondLst>
                                    <p:cond delay="250"/>
                                  </p:stCondLst>
                                  <p:childTnLst>
                                    <p:animEffect transition="out" filter="wipe(up)">
                                      <p:cBhvr>
                                        <p:cTn id="56" dur="500"/>
                                        <p:tgtEl>
                                          <p:spTgt spid="317"/>
                                        </p:tgtEl>
                                      </p:cBhvr>
                                    </p:animEffect>
                                    <p:set>
                                      <p:cBhvr>
                                        <p:cTn id="57" dur="1" fill="hold">
                                          <p:stCondLst>
                                            <p:cond delay="499"/>
                                          </p:stCondLst>
                                        </p:cTn>
                                        <p:tgtEl>
                                          <p:spTgt spid="317"/>
                                        </p:tgtEl>
                                        <p:attrNameLst>
                                          <p:attrName>style.visibility</p:attrName>
                                        </p:attrNameLst>
                                      </p:cBhvr>
                                      <p:to>
                                        <p:strVal val="hidden"/>
                                      </p:to>
                                    </p:set>
                                  </p:childTnLst>
                                </p:cTn>
                              </p:par>
                              <p:par>
                                <p:cTn id="58" presetID="22" presetClass="exit" presetSubtype="1" fill="hold" grpId="1" nodeType="withEffect">
                                  <p:stCondLst>
                                    <p:cond delay="250"/>
                                  </p:stCondLst>
                                  <p:childTnLst>
                                    <p:animEffect transition="out" filter="wipe(up)">
                                      <p:cBhvr>
                                        <p:cTn id="59" dur="500"/>
                                        <p:tgtEl>
                                          <p:spTgt spid="309"/>
                                        </p:tgtEl>
                                      </p:cBhvr>
                                    </p:animEffect>
                                    <p:set>
                                      <p:cBhvr>
                                        <p:cTn id="60" dur="1" fill="hold">
                                          <p:stCondLst>
                                            <p:cond delay="499"/>
                                          </p:stCondLst>
                                        </p:cTn>
                                        <p:tgtEl>
                                          <p:spTgt spid="309"/>
                                        </p:tgtEl>
                                        <p:attrNameLst>
                                          <p:attrName>style.visibility</p:attrName>
                                        </p:attrNameLst>
                                      </p:cBhvr>
                                      <p:to>
                                        <p:strVal val="hidden"/>
                                      </p:to>
                                    </p:set>
                                  </p:childTnLst>
                                </p:cTn>
                              </p:par>
                              <p:par>
                                <p:cTn id="61" presetID="22" presetClass="exit" presetSubtype="1" fill="hold" grpId="1" nodeType="withEffect">
                                  <p:stCondLst>
                                    <p:cond delay="250"/>
                                  </p:stCondLst>
                                  <p:childTnLst>
                                    <p:animEffect transition="out" filter="wipe(up)">
                                      <p:cBhvr>
                                        <p:cTn id="62" dur="500"/>
                                        <p:tgtEl>
                                          <p:spTgt spid="311"/>
                                        </p:tgtEl>
                                      </p:cBhvr>
                                    </p:animEffect>
                                    <p:set>
                                      <p:cBhvr>
                                        <p:cTn id="63" dur="1" fill="hold">
                                          <p:stCondLst>
                                            <p:cond delay="499"/>
                                          </p:stCondLst>
                                        </p:cTn>
                                        <p:tgtEl>
                                          <p:spTgt spid="311"/>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31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1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wipe(down)">
                                      <p:cBhvr>
                                        <p:cTn id="74" dur="250"/>
                                        <p:tgtEl>
                                          <p:spTgt spid="86"/>
                                        </p:tgtEl>
                                      </p:cBhvr>
                                    </p:animEffect>
                                  </p:childTnLst>
                                </p:cTn>
                              </p:par>
                            </p:childTnLst>
                          </p:cTn>
                        </p:par>
                        <p:par>
                          <p:cTn id="75" fill="hold">
                            <p:stCondLst>
                              <p:cond delay="250"/>
                            </p:stCondLst>
                            <p:childTnLst>
                              <p:par>
                                <p:cTn id="76" presetID="22" presetClass="entr" presetSubtype="4" fill="hold" nodeType="after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down)">
                                      <p:cBhvr>
                                        <p:cTn id="78" dur="250"/>
                                        <p:tgtEl>
                                          <p:spTgt spid="2"/>
                                        </p:tgtEl>
                                      </p:cBhvr>
                                    </p:animEffect>
                                  </p:childTnLst>
                                </p:cTn>
                              </p:par>
                            </p:childTnLst>
                          </p:cTn>
                        </p:par>
                        <p:par>
                          <p:cTn id="79" fill="hold">
                            <p:stCondLst>
                              <p:cond delay="500"/>
                            </p:stCondLst>
                            <p:childTnLst>
                              <p:par>
                                <p:cTn id="80" presetID="22" presetClass="entr" presetSubtype="4" fill="hold" grpId="0" nodeType="afterEffect">
                                  <p:stCondLst>
                                    <p:cond delay="0"/>
                                  </p:stCondLst>
                                  <p:childTnLst>
                                    <p:set>
                                      <p:cBhvr>
                                        <p:cTn id="81" dur="1" fill="hold">
                                          <p:stCondLst>
                                            <p:cond delay="0"/>
                                          </p:stCondLst>
                                        </p:cTn>
                                        <p:tgtEl>
                                          <p:spTgt spid="313"/>
                                        </p:tgtEl>
                                        <p:attrNameLst>
                                          <p:attrName>style.visibility</p:attrName>
                                        </p:attrNameLst>
                                      </p:cBhvr>
                                      <p:to>
                                        <p:strVal val="visible"/>
                                      </p:to>
                                    </p:set>
                                    <p:animEffect transition="in" filter="wipe(down)">
                                      <p:cBhvr>
                                        <p:cTn id="82" dur="500"/>
                                        <p:tgtEl>
                                          <p:spTgt spid="31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73"/>
                                        </p:tgtEl>
                                        <p:attrNameLst>
                                          <p:attrName>style.visibility</p:attrName>
                                        </p:attrNameLst>
                                      </p:cBhvr>
                                      <p:to>
                                        <p:strVal val="visible"/>
                                      </p:to>
                                    </p:set>
                                    <p:animEffect transition="in" filter="wipe(down)">
                                      <p:cBhvr>
                                        <p:cTn id="87" dur="250"/>
                                        <p:tgtEl>
                                          <p:spTgt spid="173"/>
                                        </p:tgtEl>
                                      </p:cBhvr>
                                    </p:animEffect>
                                  </p:childTnLst>
                                </p:cTn>
                              </p:par>
                            </p:childTnLst>
                          </p:cTn>
                        </p:par>
                        <p:par>
                          <p:cTn id="88" fill="hold">
                            <p:stCondLst>
                              <p:cond delay="250"/>
                            </p:stCondLst>
                            <p:childTnLst>
                              <p:par>
                                <p:cTn id="89" presetID="22" presetClass="entr" presetSubtype="4" fill="hold"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250"/>
                                        <p:tgtEl>
                                          <p:spTgt spid="9"/>
                                        </p:tgtEl>
                                      </p:cBhvr>
                                    </p:animEffect>
                                  </p:childTnLst>
                                </p:cTn>
                              </p:par>
                            </p:childTnLst>
                          </p:cTn>
                        </p:par>
                        <p:par>
                          <p:cTn id="92" fill="hold">
                            <p:stCondLst>
                              <p:cond delay="500"/>
                            </p:stCondLst>
                            <p:childTnLst>
                              <p:par>
                                <p:cTn id="93" presetID="22" presetClass="entr" presetSubtype="4" fill="hold" grpId="0" nodeType="afterEffect">
                                  <p:stCondLst>
                                    <p:cond delay="0"/>
                                  </p:stCondLst>
                                  <p:childTnLst>
                                    <p:set>
                                      <p:cBhvr>
                                        <p:cTn id="94" dur="1" fill="hold">
                                          <p:stCondLst>
                                            <p:cond delay="0"/>
                                          </p:stCondLst>
                                        </p:cTn>
                                        <p:tgtEl>
                                          <p:spTgt spid="315"/>
                                        </p:tgtEl>
                                        <p:attrNameLst>
                                          <p:attrName>style.visibility</p:attrName>
                                        </p:attrNameLst>
                                      </p:cBhvr>
                                      <p:to>
                                        <p:strVal val="visible"/>
                                      </p:to>
                                    </p:set>
                                    <p:animEffect transition="in" filter="wipe(down)">
                                      <p:cBhvr>
                                        <p:cTn id="95" dur="500"/>
                                        <p:tgtEl>
                                          <p:spTgt spid="315"/>
                                        </p:tgtEl>
                                      </p:cBhvr>
                                    </p:animEffect>
                                  </p:childTnLst>
                                </p:cTn>
                              </p:par>
                            </p:childTnLst>
                          </p:cTn>
                        </p:par>
                        <p:par>
                          <p:cTn id="96" fill="hold">
                            <p:stCondLst>
                              <p:cond delay="1000"/>
                            </p:stCondLst>
                            <p:childTnLst>
                              <p:par>
                                <p:cTn id="97" presetID="1" presetClass="entr" presetSubtype="0" fill="hold" grpId="0" nodeType="after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wipe(down)">
                                      <p:cBhvr>
                                        <p:cTn id="103" dur="250"/>
                                        <p:tgtEl>
                                          <p:spTgt spid="88"/>
                                        </p:tgtEl>
                                      </p:cBhvr>
                                    </p:animEffect>
                                  </p:childTnLst>
                                </p:cTn>
                              </p:par>
                            </p:childTnLst>
                          </p:cTn>
                        </p:par>
                        <p:par>
                          <p:cTn id="104" fill="hold">
                            <p:stCondLst>
                              <p:cond delay="250"/>
                            </p:stCondLst>
                            <p:childTnLst>
                              <p:par>
                                <p:cTn id="105" presetID="22" presetClass="entr" presetSubtype="4" fill="hold" nodeType="after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wipe(down)">
                                      <p:cBhvr>
                                        <p:cTn id="107" dur="250"/>
                                        <p:tgtEl>
                                          <p:spTgt spid="4"/>
                                        </p:tgtEl>
                                      </p:cBhvr>
                                    </p:animEffect>
                                  </p:childTnLst>
                                </p:cTn>
                              </p:par>
                            </p:childTnLst>
                          </p:cTn>
                        </p:par>
                        <p:par>
                          <p:cTn id="108" fill="hold">
                            <p:stCondLst>
                              <p:cond delay="500"/>
                            </p:stCondLst>
                            <p:childTnLst>
                              <p:par>
                                <p:cTn id="109" presetID="22" presetClass="entr" presetSubtype="4" fill="hold" grpId="0" nodeType="afterEffect">
                                  <p:stCondLst>
                                    <p:cond delay="0"/>
                                  </p:stCondLst>
                                  <p:childTnLst>
                                    <p:set>
                                      <p:cBhvr>
                                        <p:cTn id="110" dur="1" fill="hold">
                                          <p:stCondLst>
                                            <p:cond delay="0"/>
                                          </p:stCondLst>
                                        </p:cTn>
                                        <p:tgtEl>
                                          <p:spTgt spid="316"/>
                                        </p:tgtEl>
                                        <p:attrNameLst>
                                          <p:attrName>style.visibility</p:attrName>
                                        </p:attrNameLst>
                                      </p:cBhvr>
                                      <p:to>
                                        <p:strVal val="visible"/>
                                      </p:to>
                                    </p:set>
                                    <p:animEffect transition="in" filter="wipe(down)">
                                      <p:cBhvr>
                                        <p:cTn id="111" dur="500"/>
                                        <p:tgtEl>
                                          <p:spTgt spid="316"/>
                                        </p:tgtEl>
                                      </p:cBhvr>
                                    </p:animEffect>
                                  </p:childTnLst>
                                </p:cTn>
                              </p:par>
                              <p:par>
                                <p:cTn id="112" presetID="22" presetClass="exit" presetSubtype="1" fill="hold" grpId="1" nodeType="withEffect">
                                  <p:stCondLst>
                                    <p:cond delay="250"/>
                                  </p:stCondLst>
                                  <p:childTnLst>
                                    <p:animEffect transition="out" filter="wipe(up)">
                                      <p:cBhvr>
                                        <p:cTn id="113" dur="500"/>
                                        <p:tgtEl>
                                          <p:spTgt spid="312"/>
                                        </p:tgtEl>
                                      </p:cBhvr>
                                    </p:animEffect>
                                    <p:set>
                                      <p:cBhvr>
                                        <p:cTn id="114" dur="1" fill="hold">
                                          <p:stCondLst>
                                            <p:cond delay="499"/>
                                          </p:stCondLst>
                                        </p:cTn>
                                        <p:tgtEl>
                                          <p:spTgt spid="312"/>
                                        </p:tgtEl>
                                        <p:attrNameLst>
                                          <p:attrName>style.visibility</p:attrName>
                                        </p:attrNameLst>
                                      </p:cBhvr>
                                      <p:to>
                                        <p:strVal val="hidden"/>
                                      </p:to>
                                    </p:set>
                                  </p:childTnLst>
                                </p:cTn>
                              </p:par>
                              <p:par>
                                <p:cTn id="115" presetID="22" presetClass="exit" presetSubtype="1" fill="hold" grpId="1" nodeType="withEffect">
                                  <p:stCondLst>
                                    <p:cond delay="250"/>
                                  </p:stCondLst>
                                  <p:childTnLst>
                                    <p:animEffect transition="out" filter="wipe(up)">
                                      <p:cBhvr>
                                        <p:cTn id="116" dur="500"/>
                                        <p:tgtEl>
                                          <p:spTgt spid="318"/>
                                        </p:tgtEl>
                                      </p:cBhvr>
                                    </p:animEffect>
                                    <p:set>
                                      <p:cBhvr>
                                        <p:cTn id="117" dur="1" fill="hold">
                                          <p:stCondLst>
                                            <p:cond delay="499"/>
                                          </p:stCondLst>
                                        </p:cTn>
                                        <p:tgtEl>
                                          <p:spTgt spid="318"/>
                                        </p:tgtEl>
                                        <p:attrNameLst>
                                          <p:attrName>style.visibility</p:attrName>
                                        </p:attrNameLst>
                                      </p:cBhvr>
                                      <p:to>
                                        <p:strVal val="hidden"/>
                                      </p:to>
                                    </p:set>
                                  </p:childTnLst>
                                </p:cTn>
                              </p:par>
                              <p:par>
                                <p:cTn id="118" presetID="22" presetClass="exit" presetSubtype="1" fill="hold" grpId="1" nodeType="withEffect">
                                  <p:stCondLst>
                                    <p:cond delay="250"/>
                                  </p:stCondLst>
                                  <p:childTnLst>
                                    <p:animEffect transition="out" filter="wipe(up)">
                                      <p:cBhvr>
                                        <p:cTn id="119" dur="500"/>
                                        <p:tgtEl>
                                          <p:spTgt spid="319"/>
                                        </p:tgtEl>
                                      </p:cBhvr>
                                    </p:animEffect>
                                    <p:set>
                                      <p:cBhvr>
                                        <p:cTn id="120" dur="1" fill="hold">
                                          <p:stCondLst>
                                            <p:cond delay="499"/>
                                          </p:stCondLst>
                                        </p:cTn>
                                        <p:tgtEl>
                                          <p:spTgt spid="319"/>
                                        </p:tgtEl>
                                        <p:attrNameLst>
                                          <p:attrName>style.visibility</p:attrName>
                                        </p:attrNameLst>
                                      </p:cBhvr>
                                      <p:to>
                                        <p:strVal val="hidden"/>
                                      </p:to>
                                    </p:set>
                                  </p:childTnLst>
                                </p:cTn>
                              </p:par>
                              <p:par>
                                <p:cTn id="121" presetID="22" presetClass="exit" presetSubtype="1" fill="hold" grpId="1" nodeType="withEffect">
                                  <p:stCondLst>
                                    <p:cond delay="250"/>
                                  </p:stCondLst>
                                  <p:childTnLst>
                                    <p:animEffect transition="out" filter="wipe(up)">
                                      <p:cBhvr>
                                        <p:cTn id="122" dur="500"/>
                                        <p:tgtEl>
                                          <p:spTgt spid="321"/>
                                        </p:tgtEl>
                                      </p:cBhvr>
                                    </p:animEffect>
                                    <p:set>
                                      <p:cBhvr>
                                        <p:cTn id="123" dur="1" fill="hold">
                                          <p:stCondLst>
                                            <p:cond delay="499"/>
                                          </p:stCondLst>
                                        </p:cTn>
                                        <p:tgtEl>
                                          <p:spTgt spid="321"/>
                                        </p:tgtEl>
                                        <p:attrNameLst>
                                          <p:attrName>style.visibility</p:attrName>
                                        </p:attrNameLst>
                                      </p:cBhvr>
                                      <p:to>
                                        <p:strVal val="hidden"/>
                                      </p:to>
                                    </p:set>
                                  </p:childTnLst>
                                </p:cTn>
                              </p:par>
                              <p:par>
                                <p:cTn id="124" presetID="22" presetClass="exit" presetSubtype="1" fill="hold" grpId="1" nodeType="withEffect">
                                  <p:stCondLst>
                                    <p:cond delay="250"/>
                                  </p:stCondLst>
                                  <p:childTnLst>
                                    <p:animEffect transition="out" filter="wipe(up)">
                                      <p:cBhvr>
                                        <p:cTn id="125" dur="500"/>
                                        <p:tgtEl>
                                          <p:spTgt spid="313"/>
                                        </p:tgtEl>
                                      </p:cBhvr>
                                    </p:animEffect>
                                    <p:set>
                                      <p:cBhvr>
                                        <p:cTn id="126" dur="1" fill="hold">
                                          <p:stCondLst>
                                            <p:cond delay="499"/>
                                          </p:stCondLst>
                                        </p:cTn>
                                        <p:tgtEl>
                                          <p:spTgt spid="313"/>
                                        </p:tgtEl>
                                        <p:attrNameLst>
                                          <p:attrName>style.visibility</p:attrName>
                                        </p:attrNameLst>
                                      </p:cBhvr>
                                      <p:to>
                                        <p:strVal val="hidden"/>
                                      </p:to>
                                    </p:set>
                                  </p:childTnLst>
                                </p:cTn>
                              </p:par>
                              <p:par>
                                <p:cTn id="127" presetID="22" presetClass="exit" presetSubtype="1" fill="hold" grpId="2" nodeType="withEffect">
                                  <p:stCondLst>
                                    <p:cond delay="250"/>
                                  </p:stCondLst>
                                  <p:childTnLst>
                                    <p:animEffect transition="out" filter="wipe(up)">
                                      <p:cBhvr>
                                        <p:cTn id="128" dur="500"/>
                                        <p:tgtEl>
                                          <p:spTgt spid="315"/>
                                        </p:tgtEl>
                                      </p:cBhvr>
                                    </p:animEffect>
                                    <p:set>
                                      <p:cBhvr>
                                        <p:cTn id="129" dur="1" fill="hold">
                                          <p:stCondLst>
                                            <p:cond delay="499"/>
                                          </p:stCondLst>
                                        </p:cTn>
                                        <p:tgtEl>
                                          <p:spTgt spid="315"/>
                                        </p:tgtEl>
                                        <p:attrNameLst>
                                          <p:attrName>style.visibility</p:attrName>
                                        </p:attrNameLst>
                                      </p:cBhvr>
                                      <p:to>
                                        <p:strVal val="hidden"/>
                                      </p:to>
                                    </p:set>
                                  </p:childTnLst>
                                </p:cTn>
                              </p:par>
                              <p:par>
                                <p:cTn id="130" presetID="1" presetClass="entr" presetSubtype="0" fill="hold" grpId="0" nodeType="withEffect">
                                  <p:stCondLst>
                                    <p:cond delay="0"/>
                                  </p:stCondLst>
                                  <p:childTnLst>
                                    <p:set>
                                      <p:cBhvr>
                                        <p:cTn id="131" dur="1" fill="hold">
                                          <p:stCondLst>
                                            <p:cond delay="0"/>
                                          </p:stCondLst>
                                        </p:cTn>
                                        <p:tgtEl>
                                          <p:spTgt spid="323"/>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322"/>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327"/>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32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330"/>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nodeType="clickEffect">
                                  <p:stCondLst>
                                    <p:cond delay="0"/>
                                  </p:stCondLst>
                                  <p:childTnLst>
                                    <p:set>
                                      <p:cBhvr>
                                        <p:cTn id="143" dur="1" fill="hold">
                                          <p:stCondLst>
                                            <p:cond delay="0"/>
                                          </p:stCondLst>
                                        </p:cTn>
                                        <p:tgtEl>
                                          <p:spTgt spid="191"/>
                                        </p:tgtEl>
                                        <p:attrNameLst>
                                          <p:attrName>style.visibility</p:attrName>
                                        </p:attrNameLst>
                                      </p:cBhvr>
                                      <p:to>
                                        <p:strVal val="visible"/>
                                      </p:to>
                                    </p:set>
                                    <p:animEffect transition="in" filter="wipe(down)">
                                      <p:cBhvr>
                                        <p:cTn id="144" dur="250"/>
                                        <p:tgtEl>
                                          <p:spTgt spid="191"/>
                                        </p:tgtEl>
                                      </p:cBhvr>
                                    </p:animEffect>
                                  </p:childTnLst>
                                </p:cTn>
                              </p:par>
                            </p:childTnLst>
                          </p:cTn>
                        </p:par>
                        <p:par>
                          <p:cTn id="145" fill="hold">
                            <p:stCondLst>
                              <p:cond delay="250"/>
                            </p:stCondLst>
                            <p:childTnLst>
                              <p:par>
                                <p:cTn id="146" presetID="22" presetClass="entr" presetSubtype="4" fill="hold" nodeType="afterEffect">
                                  <p:stCondLst>
                                    <p:cond delay="0"/>
                                  </p:stCondLst>
                                  <p:childTnLst>
                                    <p:set>
                                      <p:cBhvr>
                                        <p:cTn id="147" dur="1" fill="hold">
                                          <p:stCondLst>
                                            <p:cond delay="0"/>
                                          </p:stCondLst>
                                        </p:cTn>
                                        <p:tgtEl>
                                          <p:spTgt spid="190"/>
                                        </p:tgtEl>
                                        <p:attrNameLst>
                                          <p:attrName>style.visibility</p:attrName>
                                        </p:attrNameLst>
                                      </p:cBhvr>
                                      <p:to>
                                        <p:strVal val="visible"/>
                                      </p:to>
                                    </p:set>
                                    <p:animEffect transition="in" filter="wipe(down)">
                                      <p:cBhvr>
                                        <p:cTn id="148" dur="250"/>
                                        <p:tgtEl>
                                          <p:spTgt spid="190"/>
                                        </p:tgtEl>
                                      </p:cBhvr>
                                    </p:animEffect>
                                  </p:childTnLst>
                                </p:cTn>
                              </p:par>
                            </p:childTnLst>
                          </p:cTn>
                        </p:par>
                        <p:par>
                          <p:cTn id="149" fill="hold">
                            <p:stCondLst>
                              <p:cond delay="500"/>
                            </p:stCondLst>
                            <p:childTnLst>
                              <p:par>
                                <p:cTn id="150" presetID="22" presetClass="entr" presetSubtype="4" fill="hold" nodeType="afterEffect">
                                  <p:stCondLst>
                                    <p:cond delay="0"/>
                                  </p:stCondLst>
                                  <p:childTnLst>
                                    <p:set>
                                      <p:cBhvr>
                                        <p:cTn id="151" dur="1" fill="hold">
                                          <p:stCondLst>
                                            <p:cond delay="0"/>
                                          </p:stCondLst>
                                        </p:cTn>
                                        <p:tgtEl>
                                          <p:spTgt spid="192"/>
                                        </p:tgtEl>
                                        <p:attrNameLst>
                                          <p:attrName>style.visibility</p:attrName>
                                        </p:attrNameLst>
                                      </p:cBhvr>
                                      <p:to>
                                        <p:strVal val="visible"/>
                                      </p:to>
                                    </p:set>
                                    <p:animEffect transition="in" filter="wipe(down)">
                                      <p:cBhvr>
                                        <p:cTn id="152" dur="500"/>
                                        <p:tgtEl>
                                          <p:spTgt spid="192"/>
                                        </p:tgtEl>
                                      </p:cBhvr>
                                    </p:animEffect>
                                  </p:childTnLst>
                                </p:cTn>
                              </p:par>
                              <p:par>
                                <p:cTn id="153" presetID="1" presetClass="entr" presetSubtype="0" fill="hold" grpId="0" nodeType="withEffect">
                                  <p:stCondLst>
                                    <p:cond delay="0"/>
                                  </p:stCondLst>
                                  <p:childTnLst>
                                    <p:set>
                                      <p:cBhvr>
                                        <p:cTn id="154" dur="1" fill="hold">
                                          <p:stCondLst>
                                            <p:cond delay="0"/>
                                          </p:stCondLst>
                                        </p:cTn>
                                        <p:tgtEl>
                                          <p:spTgt spid="32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326"/>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2"/>
                                        </p:tgtEl>
                                        <p:attrNameLst>
                                          <p:attrName>style.visibility</p:attrName>
                                        </p:attrNameLst>
                                      </p:cBhvr>
                                      <p:to>
                                        <p:strVal val="visible"/>
                                      </p:to>
                                    </p:set>
                                  </p:childTnLst>
                                </p:cTn>
                              </p:par>
                              <p:par>
                                <p:cTn id="159" presetID="22" presetClass="exit" presetSubtype="1" fill="hold" grpId="1" nodeType="withEffect">
                                  <p:stCondLst>
                                    <p:cond delay="0"/>
                                  </p:stCondLst>
                                  <p:childTnLst>
                                    <p:animEffect transition="out" filter="wipe(up)">
                                      <p:cBhvr>
                                        <p:cTn id="160" dur="500"/>
                                        <p:tgtEl>
                                          <p:spTgt spid="316"/>
                                        </p:tgtEl>
                                      </p:cBhvr>
                                    </p:animEffect>
                                    <p:set>
                                      <p:cBhvr>
                                        <p:cTn id="161" dur="1" fill="hold">
                                          <p:stCondLst>
                                            <p:cond delay="499"/>
                                          </p:stCondLst>
                                        </p:cTn>
                                        <p:tgtEl>
                                          <p:spTgt spid="316"/>
                                        </p:tgtEl>
                                        <p:attrNameLst>
                                          <p:attrName>style.visibility</p:attrName>
                                        </p:attrNameLst>
                                      </p:cBhvr>
                                      <p:to>
                                        <p:strVal val="hidden"/>
                                      </p:to>
                                    </p:set>
                                  </p:childTnLst>
                                </p:cTn>
                              </p:par>
                              <p:par>
                                <p:cTn id="162" presetID="22" presetClass="exit" presetSubtype="1" fill="hold" grpId="1" nodeType="withEffect">
                                  <p:stCondLst>
                                    <p:cond delay="0"/>
                                  </p:stCondLst>
                                  <p:childTnLst>
                                    <p:animEffect transition="out" filter="wipe(up)">
                                      <p:cBhvr>
                                        <p:cTn id="163" dur="500"/>
                                        <p:tgtEl>
                                          <p:spTgt spid="323"/>
                                        </p:tgtEl>
                                      </p:cBhvr>
                                    </p:animEffect>
                                    <p:set>
                                      <p:cBhvr>
                                        <p:cTn id="164" dur="1" fill="hold">
                                          <p:stCondLst>
                                            <p:cond delay="499"/>
                                          </p:stCondLst>
                                        </p:cTn>
                                        <p:tgtEl>
                                          <p:spTgt spid="323"/>
                                        </p:tgtEl>
                                        <p:attrNameLst>
                                          <p:attrName>style.visibility</p:attrName>
                                        </p:attrNameLst>
                                      </p:cBhvr>
                                      <p:to>
                                        <p:strVal val="hidden"/>
                                      </p:to>
                                    </p:set>
                                  </p:childTnLst>
                                </p:cTn>
                              </p:par>
                              <p:par>
                                <p:cTn id="165" presetID="22" presetClass="exit" presetSubtype="1" fill="hold" grpId="1" nodeType="withEffect">
                                  <p:stCondLst>
                                    <p:cond delay="0"/>
                                  </p:stCondLst>
                                  <p:childTnLst>
                                    <p:animEffect transition="out" filter="wipe(up)">
                                      <p:cBhvr>
                                        <p:cTn id="166" dur="500"/>
                                        <p:tgtEl>
                                          <p:spTgt spid="322"/>
                                        </p:tgtEl>
                                      </p:cBhvr>
                                    </p:animEffect>
                                    <p:set>
                                      <p:cBhvr>
                                        <p:cTn id="167" dur="1" fill="hold">
                                          <p:stCondLst>
                                            <p:cond delay="499"/>
                                          </p:stCondLst>
                                        </p:cTn>
                                        <p:tgtEl>
                                          <p:spTgt spid="322"/>
                                        </p:tgtEl>
                                        <p:attrNameLst>
                                          <p:attrName>style.visibility</p:attrName>
                                        </p:attrNameLst>
                                      </p:cBhvr>
                                      <p:to>
                                        <p:strVal val="hidden"/>
                                      </p:to>
                                    </p:set>
                                  </p:childTnLst>
                                </p:cTn>
                              </p:par>
                              <p:par>
                                <p:cTn id="168" presetID="22" presetClass="exit" presetSubtype="1" fill="hold" grpId="1" nodeType="withEffect">
                                  <p:stCondLst>
                                    <p:cond delay="0"/>
                                  </p:stCondLst>
                                  <p:childTnLst>
                                    <p:animEffect transition="out" filter="wipe(up)">
                                      <p:cBhvr>
                                        <p:cTn id="169" dur="500"/>
                                        <p:tgtEl>
                                          <p:spTgt spid="327"/>
                                        </p:tgtEl>
                                      </p:cBhvr>
                                    </p:animEffect>
                                    <p:set>
                                      <p:cBhvr>
                                        <p:cTn id="170" dur="1" fill="hold">
                                          <p:stCondLst>
                                            <p:cond delay="499"/>
                                          </p:stCondLst>
                                        </p:cTn>
                                        <p:tgtEl>
                                          <p:spTgt spid="327"/>
                                        </p:tgtEl>
                                        <p:attrNameLst>
                                          <p:attrName>style.visibility</p:attrName>
                                        </p:attrNameLst>
                                      </p:cBhvr>
                                      <p:to>
                                        <p:strVal val="hidden"/>
                                      </p:to>
                                    </p:set>
                                  </p:childTnLst>
                                </p:cTn>
                              </p:par>
                              <p:par>
                                <p:cTn id="171" presetID="22" presetClass="exit" presetSubtype="1" fill="hold" grpId="1" nodeType="withEffect">
                                  <p:stCondLst>
                                    <p:cond delay="0"/>
                                  </p:stCondLst>
                                  <p:childTnLst>
                                    <p:animEffect transition="out" filter="wipe(up)">
                                      <p:cBhvr>
                                        <p:cTn id="172" dur="500"/>
                                        <p:tgtEl>
                                          <p:spTgt spid="328"/>
                                        </p:tgtEl>
                                      </p:cBhvr>
                                    </p:animEffect>
                                    <p:set>
                                      <p:cBhvr>
                                        <p:cTn id="173" dur="1" fill="hold">
                                          <p:stCondLst>
                                            <p:cond delay="499"/>
                                          </p:stCondLst>
                                        </p:cTn>
                                        <p:tgtEl>
                                          <p:spTgt spid="328"/>
                                        </p:tgtEl>
                                        <p:attrNameLst>
                                          <p:attrName>style.visibility</p:attrName>
                                        </p:attrNameLst>
                                      </p:cBhvr>
                                      <p:to>
                                        <p:strVal val="hidden"/>
                                      </p:to>
                                    </p:set>
                                  </p:childTnLst>
                                </p:cTn>
                              </p:par>
                              <p:par>
                                <p:cTn id="174" presetID="22" presetClass="exit" presetSubtype="1" fill="hold" grpId="1" nodeType="withEffect">
                                  <p:stCondLst>
                                    <p:cond delay="0"/>
                                  </p:stCondLst>
                                  <p:childTnLst>
                                    <p:animEffect transition="out" filter="wipe(up)">
                                      <p:cBhvr>
                                        <p:cTn id="175" dur="500"/>
                                        <p:tgtEl>
                                          <p:spTgt spid="330"/>
                                        </p:tgtEl>
                                      </p:cBhvr>
                                    </p:animEffect>
                                    <p:set>
                                      <p:cBhvr>
                                        <p:cTn id="176" dur="1" fill="hold">
                                          <p:stCondLst>
                                            <p:cond delay="499"/>
                                          </p:stCondLst>
                                        </p:cTn>
                                        <p:tgtEl>
                                          <p:spTgt spid="330"/>
                                        </p:tgtEl>
                                        <p:attrNameLst>
                                          <p:attrName>style.visibility</p:attrName>
                                        </p:attrNameLst>
                                      </p:cBhvr>
                                      <p:to>
                                        <p:strVal val="hidden"/>
                                      </p:to>
                                    </p:set>
                                  </p:childTnLst>
                                </p:cTn>
                              </p:par>
                              <p:par>
                                <p:cTn id="177" presetID="22" presetClass="exit" presetSubtype="1" fill="hold" grpId="1" nodeType="withEffect">
                                  <p:stCondLst>
                                    <p:cond delay="0"/>
                                  </p:stCondLst>
                                  <p:childTnLst>
                                    <p:animEffect transition="out" filter="wipe(up)">
                                      <p:cBhvr>
                                        <p:cTn id="178" dur="500"/>
                                        <p:tgtEl>
                                          <p:spTgt spid="315"/>
                                        </p:tgtEl>
                                      </p:cBhvr>
                                    </p:animEffect>
                                    <p:set>
                                      <p:cBhvr>
                                        <p:cTn id="179" dur="1" fill="hold">
                                          <p:stCondLst>
                                            <p:cond delay="499"/>
                                          </p:stCondLst>
                                        </p:cTn>
                                        <p:tgtEl>
                                          <p:spTgt spid="315"/>
                                        </p:tgtEl>
                                        <p:attrNameLst>
                                          <p:attrName>style.visibility</p:attrName>
                                        </p:attrNameLst>
                                      </p:cBhvr>
                                      <p:to>
                                        <p:strVal val="hidden"/>
                                      </p:to>
                                    </p:set>
                                  </p:childTnLst>
                                </p:cTn>
                              </p:par>
                              <p:par>
                                <p:cTn id="180" presetID="22" presetClass="exit" presetSubtype="1" fill="hold" grpId="1" nodeType="withEffect">
                                  <p:stCondLst>
                                    <p:cond delay="0"/>
                                  </p:stCondLst>
                                  <p:childTnLst>
                                    <p:animEffect transition="out" filter="wipe(up)">
                                      <p:cBhvr>
                                        <p:cTn id="181" dur="500"/>
                                        <p:tgtEl>
                                          <p:spTgt spid="82"/>
                                        </p:tgtEl>
                                      </p:cBhvr>
                                    </p:animEffect>
                                    <p:set>
                                      <p:cBhvr>
                                        <p:cTn id="182" dur="1" fill="hold">
                                          <p:stCondLst>
                                            <p:cond delay="499"/>
                                          </p:stCondLst>
                                        </p:cTn>
                                        <p:tgtEl>
                                          <p:spTgt spid="82"/>
                                        </p:tgtEl>
                                        <p:attrNameLst>
                                          <p:attrName>style.visibility</p:attrName>
                                        </p:attrNameLst>
                                      </p:cBhvr>
                                      <p:to>
                                        <p:strVal val="hidden"/>
                                      </p:to>
                                    </p:set>
                                  </p:childTnLst>
                                </p:cTn>
                              </p:par>
                              <p:par>
                                <p:cTn id="183" presetID="10" presetClass="entr" presetSubtype="0" fill="hold" grpId="0" nodeType="withEffect">
                                  <p:stCondLst>
                                    <p:cond delay="0"/>
                                  </p:stCondLst>
                                  <p:childTnLst>
                                    <p:set>
                                      <p:cBhvr>
                                        <p:cTn id="184" dur="1" fill="hold">
                                          <p:stCondLst>
                                            <p:cond delay="0"/>
                                          </p:stCondLst>
                                        </p:cTn>
                                        <p:tgtEl>
                                          <p:spTgt spid="44"/>
                                        </p:tgtEl>
                                        <p:attrNameLst>
                                          <p:attrName>style.visibility</p:attrName>
                                        </p:attrNameLst>
                                      </p:cBhvr>
                                      <p:to>
                                        <p:strVal val="visible"/>
                                      </p:to>
                                    </p:set>
                                    <p:animEffect transition="in" filter="fade">
                                      <p:cBhvr>
                                        <p:cTn id="18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1" grpId="1" animBg="1"/>
      <p:bldP spid="312" grpId="0" animBg="1"/>
      <p:bldP spid="312" grpId="1" animBg="1"/>
      <p:bldP spid="313" grpId="0" animBg="1"/>
      <p:bldP spid="313" grpId="1" animBg="1"/>
      <p:bldP spid="327" grpId="0" animBg="1"/>
      <p:bldP spid="327" grpId="1" animBg="1"/>
      <p:bldP spid="328" grpId="0" animBg="1"/>
      <p:bldP spid="328" grpId="1" animBg="1"/>
      <p:bldP spid="330" grpId="0" animBg="1"/>
      <p:bldP spid="330" grpId="1" animBg="1"/>
      <p:bldP spid="44" grpId="0"/>
      <p:bldP spid="309" grpId="0" animBg="1"/>
      <p:bldP spid="309" grpId="1" animBg="1"/>
      <p:bldP spid="315" grpId="0" animBg="1"/>
      <p:bldP spid="315" grpId="1" animBg="1"/>
      <p:bldP spid="315" grpId="2" animBg="1"/>
      <p:bldP spid="316" grpId="0" animBg="1"/>
      <p:bldP spid="316" grpId="1" animBg="1"/>
      <p:bldP spid="317" grpId="0" animBg="1"/>
      <p:bldP spid="317" grpId="1" animBg="1"/>
      <p:bldP spid="318" grpId="0" animBg="1"/>
      <p:bldP spid="318" grpId="1" animBg="1"/>
      <p:bldP spid="319" grpId="0" animBg="1"/>
      <p:bldP spid="319" grpId="1" animBg="1"/>
      <p:bldP spid="321" grpId="0" animBg="1"/>
      <p:bldP spid="321" grpId="1" animBg="1"/>
      <p:bldP spid="322" grpId="0" animBg="1"/>
      <p:bldP spid="322" grpId="1" animBg="1"/>
      <p:bldP spid="323" grpId="0" animBg="1"/>
      <p:bldP spid="323" grpId="1" animBg="1"/>
      <p:bldP spid="325" grpId="0" animBg="1"/>
      <p:bldP spid="326" grpId="0" animBg="1"/>
      <p:bldP spid="82" grpId="0" animBg="1"/>
      <p:bldP spid="82"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2312C4A3-BA4A-44DB-89CD-FEB8DA71BAEA}"/>
              </a:ext>
            </a:extLst>
          </p:cNvPr>
          <p:cNvCxnSpPr>
            <a:cxnSpLocks/>
          </p:cNvCxnSpPr>
          <p:nvPr/>
        </p:nvCxnSpPr>
        <p:spPr>
          <a:xfrm>
            <a:off x="-31" y="3471643"/>
            <a:ext cx="9143383" cy="0"/>
          </a:xfrm>
          <a:prstGeom prst="line">
            <a:avLst/>
          </a:prstGeom>
          <a:ln w="3810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5E845E2B-58FD-4F08-88AD-234FDFD9B77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404314" y="4091015"/>
            <a:ext cx="1245635" cy="599432"/>
          </a:xfrm>
          <a:prstGeom prst="rect">
            <a:avLst/>
          </a:prstGeom>
        </p:spPr>
      </p:pic>
      <p:pic>
        <p:nvPicPr>
          <p:cNvPr id="47" name="Picture 46">
            <a:extLst>
              <a:ext uri="{FF2B5EF4-FFF2-40B4-BE49-F238E27FC236}">
                <a16:creationId xmlns:a16="http://schemas.microsoft.com/office/drawing/2014/main" id="{E2DAA847-B8D4-401A-9AC2-F2F3910D29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6229" y="3586437"/>
            <a:ext cx="738911" cy="1427116"/>
          </a:xfrm>
          <a:prstGeom prst="rect">
            <a:avLst/>
          </a:prstGeom>
        </p:spPr>
      </p:pic>
      <p:pic>
        <p:nvPicPr>
          <p:cNvPr id="48" name="Picture 47">
            <a:extLst>
              <a:ext uri="{FF2B5EF4-FFF2-40B4-BE49-F238E27FC236}">
                <a16:creationId xmlns:a16="http://schemas.microsoft.com/office/drawing/2014/main" id="{6DB5B792-9C0D-4CB6-874B-55583CC6E8F2}"/>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8778" b="89993" l="9989" r="89984">
                        <a14:foregroundMark x1="31090" y1="89370" x2="64129" y2="88996"/>
                        <a14:foregroundMark x1="64129" y1="88996" x2="64129" y2="88996"/>
                        <a14:foregroundMark x1="46661" y1="10381" x2="74332" y2="11645"/>
                        <a14:foregroundMark x1="46394" y1="8600" x2="58413" y2="8903"/>
                        <a14:foregroundMark x1="58413" y1="8903" x2="74065" y2="8778"/>
                      </a14:backgroundRemoval>
                    </a14:imgEffect>
                  </a14:imgLayer>
                </a14:imgProps>
              </a:ext>
              <a:ext uri="{28A0092B-C50C-407E-A947-70E740481C1C}">
                <a14:useLocalDpi xmlns:a14="http://schemas.microsoft.com/office/drawing/2010/main"/>
              </a:ext>
            </a:extLst>
          </a:blip>
          <a:stretch>
            <a:fillRect/>
          </a:stretch>
        </p:blipFill>
        <p:spPr>
          <a:xfrm>
            <a:off x="5568040" y="3667903"/>
            <a:ext cx="1094861" cy="1499571"/>
          </a:xfrm>
          <a:prstGeom prst="rect">
            <a:avLst/>
          </a:prstGeom>
        </p:spPr>
      </p:pic>
      <p:pic>
        <p:nvPicPr>
          <p:cNvPr id="49" name="Picture 48">
            <a:extLst>
              <a:ext uri="{FF2B5EF4-FFF2-40B4-BE49-F238E27FC236}">
                <a16:creationId xmlns:a16="http://schemas.microsoft.com/office/drawing/2014/main" id="{0271F590-B5F9-450A-B1B7-8262B7B7489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602248" y="4507421"/>
            <a:ext cx="500691" cy="511571"/>
          </a:xfrm>
          <a:prstGeom prst="rect">
            <a:avLst/>
          </a:prstGeom>
        </p:spPr>
      </p:pic>
      <p:pic>
        <p:nvPicPr>
          <p:cNvPr id="50" name="Content Placeholder 7">
            <a:extLst>
              <a:ext uri="{FF2B5EF4-FFF2-40B4-BE49-F238E27FC236}">
                <a16:creationId xmlns:a16="http://schemas.microsoft.com/office/drawing/2014/main" id="{8FB181B4-FB66-46E2-9C05-318ABD23657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6200000">
            <a:off x="1470899" y="4406505"/>
            <a:ext cx="823230" cy="390859"/>
          </a:xfrm>
          <a:prstGeom prst="rect">
            <a:avLst/>
          </a:prstGeom>
        </p:spPr>
      </p:pic>
      <p:pic>
        <p:nvPicPr>
          <p:cNvPr id="51" name="Picture 50">
            <a:extLst>
              <a:ext uri="{FF2B5EF4-FFF2-40B4-BE49-F238E27FC236}">
                <a16:creationId xmlns:a16="http://schemas.microsoft.com/office/drawing/2014/main" id="{AF1C27E6-8E42-4EA0-81CE-780A8C6238C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2304065" y="4026931"/>
            <a:ext cx="1251162" cy="722082"/>
          </a:xfrm>
          <a:prstGeom prst="rect">
            <a:avLst/>
          </a:prstGeom>
        </p:spPr>
      </p:pic>
      <p:pic>
        <p:nvPicPr>
          <p:cNvPr id="52" name="Picture 51">
            <a:extLst>
              <a:ext uri="{FF2B5EF4-FFF2-40B4-BE49-F238E27FC236}">
                <a16:creationId xmlns:a16="http://schemas.microsoft.com/office/drawing/2014/main" id="{F646D2CB-1126-4BFF-8D0C-0AA288E4A3B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3450543" y="4223807"/>
            <a:ext cx="1040444" cy="539045"/>
          </a:xfrm>
          <a:prstGeom prst="rect">
            <a:avLst/>
          </a:prstGeom>
        </p:spPr>
      </p:pic>
      <p:graphicFrame>
        <p:nvGraphicFramePr>
          <p:cNvPr id="53" name="Table 52">
            <a:extLst>
              <a:ext uri="{FF2B5EF4-FFF2-40B4-BE49-F238E27FC236}">
                <a16:creationId xmlns:a16="http://schemas.microsoft.com/office/drawing/2014/main" id="{0FD443C8-A638-4DAE-838B-057F55A09FE4}"/>
              </a:ext>
            </a:extLst>
          </p:cNvPr>
          <p:cNvGraphicFramePr>
            <a:graphicFrameLocks noGrp="1"/>
          </p:cNvGraphicFramePr>
          <p:nvPr/>
        </p:nvGraphicFramePr>
        <p:xfrm>
          <a:off x="437626" y="4975611"/>
          <a:ext cx="803333" cy="846843"/>
        </p:xfrm>
        <a:graphic>
          <a:graphicData uri="http://schemas.openxmlformats.org/drawingml/2006/table">
            <a:tbl>
              <a:tblPr firstRow="1" bandRow="1">
                <a:tableStyleId>{3B4B98B0-60AC-42C2-AFA5-B58CD77FA1E5}</a:tableStyleId>
              </a:tblPr>
              <a:tblGrid>
                <a:gridCol w="300653">
                  <a:extLst>
                    <a:ext uri="{9D8B030D-6E8A-4147-A177-3AD203B41FA5}">
                      <a16:colId xmlns:a16="http://schemas.microsoft.com/office/drawing/2014/main" val="20000"/>
                    </a:ext>
                  </a:extLst>
                </a:gridCol>
                <a:gridCol w="502680">
                  <a:extLst>
                    <a:ext uri="{9D8B030D-6E8A-4147-A177-3AD203B41FA5}">
                      <a16:colId xmlns:a16="http://schemas.microsoft.com/office/drawing/2014/main" val="20001"/>
                    </a:ext>
                  </a:extLst>
                </a:gridCol>
              </a:tblGrid>
              <a:tr h="170440">
                <a:tc gridSpan="2">
                  <a:txBody>
                    <a:bodyPr/>
                    <a:lstStyle/>
                    <a:p>
                      <a:pPr algn="ctr"/>
                      <a:r>
                        <a:rPr lang="en-US" sz="800" b="0">
                          <a:solidFill>
                            <a:schemeClr val="bg1"/>
                          </a:solidFill>
                          <a:latin typeface="Segoe UI Semibold" panose="020B0702040204020203" pitchFamily="34" charset="0"/>
                          <a:cs typeface="Segoe UI Semibold" panose="020B0702040204020203" pitchFamily="34" charset="0"/>
                        </a:rPr>
                        <a:t>Gen 2</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147709">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6 Core 2.1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47709">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32 </a:t>
                      </a:r>
                      <a:r>
                        <a:rPr lang="en-US" sz="400" err="1">
                          <a:solidFill>
                            <a:schemeClr val="bg1"/>
                          </a:solidFill>
                        </a:rPr>
                        <a:t>GiB</a:t>
                      </a:r>
                      <a:endParaRPr lang="en-US" sz="40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041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6 x 500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0285">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None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0285">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4" name="Table 53">
            <a:extLst>
              <a:ext uri="{FF2B5EF4-FFF2-40B4-BE49-F238E27FC236}">
                <a16:creationId xmlns:a16="http://schemas.microsoft.com/office/drawing/2014/main" id="{B22EA3D9-4366-4B01-BC67-1D5258E69DF7}"/>
              </a:ext>
            </a:extLst>
          </p:cNvPr>
          <p:cNvGraphicFramePr>
            <a:graphicFrameLocks noGrp="1"/>
          </p:cNvGraphicFramePr>
          <p:nvPr/>
        </p:nvGraphicFramePr>
        <p:xfrm>
          <a:off x="1442112" y="4975611"/>
          <a:ext cx="865844" cy="846843"/>
        </p:xfrm>
        <a:graphic>
          <a:graphicData uri="http://schemas.openxmlformats.org/drawingml/2006/table">
            <a:tbl>
              <a:tblPr firstRow="1" bandRow="1">
                <a:tableStyleId>{3B4B98B0-60AC-42C2-AFA5-B58CD77FA1E5}</a:tableStyleId>
              </a:tblPr>
              <a:tblGrid>
                <a:gridCol w="306876">
                  <a:extLst>
                    <a:ext uri="{9D8B030D-6E8A-4147-A177-3AD203B41FA5}">
                      <a16:colId xmlns:a16="http://schemas.microsoft.com/office/drawing/2014/main" val="20000"/>
                    </a:ext>
                  </a:extLst>
                </a:gridCol>
                <a:gridCol w="558968">
                  <a:extLst>
                    <a:ext uri="{9D8B030D-6E8A-4147-A177-3AD203B41FA5}">
                      <a16:colId xmlns:a16="http://schemas.microsoft.com/office/drawing/2014/main" val="20001"/>
                    </a:ext>
                  </a:extLst>
                </a:gridCol>
              </a:tblGrid>
              <a:tr h="170440">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Gen 3</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US" sz="700"/>
                    </a:p>
                  </a:txBody>
                  <a:tcPr/>
                </a:tc>
                <a:extLst>
                  <a:ext uri="{0D108BD9-81ED-4DB2-BD59-A6C34878D82A}">
                    <a16:rowId xmlns:a16="http://schemas.microsoft.com/office/drawing/2014/main" val="10000"/>
                  </a:ext>
                </a:extLst>
              </a:tr>
              <a:tr h="147709">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8 Core 2.1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47709">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128 </a:t>
                      </a:r>
                      <a:r>
                        <a:rPr lang="en-US" sz="400" dirty="0" err="1">
                          <a:solidFill>
                            <a:schemeClr val="bg1"/>
                          </a:solidFill>
                        </a:rPr>
                        <a:t>GiB</a:t>
                      </a:r>
                      <a:endParaRPr lang="en-US" sz="400" dirty="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041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1 x 4 TB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0285">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 x 480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0285">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10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5" name="Table 54">
            <a:extLst>
              <a:ext uri="{FF2B5EF4-FFF2-40B4-BE49-F238E27FC236}">
                <a16:creationId xmlns:a16="http://schemas.microsoft.com/office/drawing/2014/main" id="{0D4AD08C-72B4-49FA-AEFC-9D017699C356}"/>
              </a:ext>
            </a:extLst>
          </p:cNvPr>
          <p:cNvGraphicFramePr>
            <a:graphicFrameLocks noGrp="1"/>
          </p:cNvGraphicFramePr>
          <p:nvPr/>
        </p:nvGraphicFramePr>
        <p:xfrm>
          <a:off x="2509108" y="4975611"/>
          <a:ext cx="837699" cy="846842"/>
        </p:xfrm>
        <a:graphic>
          <a:graphicData uri="http://schemas.openxmlformats.org/drawingml/2006/table">
            <a:tbl>
              <a:tblPr firstRow="1" bandRow="1">
                <a:tableStyleId>{3B4B98B0-60AC-42C2-AFA5-B58CD77FA1E5}</a:tableStyleId>
              </a:tblPr>
              <a:tblGrid>
                <a:gridCol w="314668">
                  <a:extLst>
                    <a:ext uri="{9D8B030D-6E8A-4147-A177-3AD203B41FA5}">
                      <a16:colId xmlns:a16="http://schemas.microsoft.com/office/drawing/2014/main" val="20000"/>
                    </a:ext>
                  </a:extLst>
                </a:gridCol>
                <a:gridCol w="523031">
                  <a:extLst>
                    <a:ext uri="{9D8B030D-6E8A-4147-A177-3AD203B41FA5}">
                      <a16:colId xmlns:a16="http://schemas.microsoft.com/office/drawing/2014/main" val="20001"/>
                    </a:ext>
                  </a:extLst>
                </a:gridCol>
              </a:tblGrid>
              <a:tr h="178321">
                <a:tc gridSpan="2">
                  <a:txBody>
                    <a:bodyPr/>
                    <a:lstStyle/>
                    <a:p>
                      <a:pPr algn="ctr"/>
                      <a:r>
                        <a:rPr lang="en-US" sz="800" b="0">
                          <a:solidFill>
                            <a:schemeClr val="bg1"/>
                          </a:solidFill>
                          <a:latin typeface="Segoe UI Semibold" panose="020B0702040204020203" pitchFamily="34" charset="0"/>
                          <a:cs typeface="Segoe UI Semibold" panose="020B0702040204020203" pitchFamily="34" charset="0"/>
                        </a:rPr>
                        <a:t>Gen 4</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sz="700"/>
                    </a:p>
                  </a:txBody>
                  <a:tcPr/>
                </a:tc>
                <a:extLst>
                  <a:ext uri="{0D108BD9-81ED-4DB2-BD59-A6C34878D82A}">
                    <a16:rowId xmlns:a16="http://schemas.microsoft.com/office/drawing/2014/main" val="10000"/>
                  </a:ext>
                </a:extLst>
              </a:tr>
              <a:tr h="154538">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12 Core 2.4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5384">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192 </a:t>
                      </a:r>
                      <a:r>
                        <a:rPr lang="en-US" sz="400" err="1">
                          <a:solidFill>
                            <a:schemeClr val="bg1"/>
                          </a:solidFill>
                        </a:rPr>
                        <a:t>GiB</a:t>
                      </a:r>
                      <a:endParaRPr lang="en-US" sz="40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7831">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4 x 2</a:t>
                      </a:r>
                      <a:r>
                        <a:rPr lang="en-US" sz="400" baseline="0">
                          <a:solidFill>
                            <a:schemeClr val="bg1"/>
                          </a:solidFill>
                        </a:rPr>
                        <a:t> TB</a:t>
                      </a:r>
                      <a:endParaRPr lang="en-US" sz="40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5384">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 x 480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5384">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6" name="Table 55">
            <a:extLst>
              <a:ext uri="{FF2B5EF4-FFF2-40B4-BE49-F238E27FC236}">
                <a16:creationId xmlns:a16="http://schemas.microsoft.com/office/drawing/2014/main" id="{1A19887D-70C2-443A-94D5-C9C2A4B8F1F7}"/>
              </a:ext>
            </a:extLst>
          </p:cNvPr>
          <p:cNvGraphicFramePr>
            <a:graphicFrameLocks noGrp="1"/>
          </p:cNvGraphicFramePr>
          <p:nvPr/>
        </p:nvGraphicFramePr>
        <p:xfrm>
          <a:off x="3547959" y="4975612"/>
          <a:ext cx="834406" cy="846840"/>
        </p:xfrm>
        <a:graphic>
          <a:graphicData uri="http://schemas.openxmlformats.org/drawingml/2006/table">
            <a:tbl>
              <a:tblPr firstRow="1" bandRow="1">
                <a:tableStyleId>{3B4B98B0-60AC-42C2-AFA5-B58CD77FA1E5}</a:tableStyleId>
              </a:tblPr>
              <a:tblGrid>
                <a:gridCol w="319211">
                  <a:extLst>
                    <a:ext uri="{9D8B030D-6E8A-4147-A177-3AD203B41FA5}">
                      <a16:colId xmlns:a16="http://schemas.microsoft.com/office/drawing/2014/main" val="20000"/>
                    </a:ext>
                  </a:extLst>
                </a:gridCol>
                <a:gridCol w="515195">
                  <a:extLst>
                    <a:ext uri="{9D8B030D-6E8A-4147-A177-3AD203B41FA5}">
                      <a16:colId xmlns:a16="http://schemas.microsoft.com/office/drawing/2014/main" val="20001"/>
                    </a:ext>
                  </a:extLst>
                </a:gridCol>
              </a:tblGrid>
              <a:tr h="181477">
                <a:tc gridSpan="2">
                  <a:txBody>
                    <a:bodyPr/>
                    <a:lstStyle/>
                    <a:p>
                      <a:pPr algn="ctr"/>
                      <a:r>
                        <a:rPr lang="en-US" sz="800" b="0">
                          <a:solidFill>
                            <a:schemeClr val="bg1"/>
                          </a:solidFill>
                          <a:latin typeface="Segoe UI Semibold" panose="020B0702040204020203" pitchFamily="34" charset="0"/>
                          <a:cs typeface="Segoe UI Semibold" panose="020B0702040204020203" pitchFamily="34" charset="0"/>
                        </a:rPr>
                        <a:t>Godzilla</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endParaRPr lang="en-US" sz="700"/>
                    </a:p>
                  </a:txBody>
                  <a:tcPr/>
                </a:tc>
                <a:extLst>
                  <a:ext uri="{0D108BD9-81ED-4DB2-BD59-A6C34878D82A}">
                    <a16:rowId xmlns:a16="http://schemas.microsoft.com/office/drawing/2014/main" val="10000"/>
                  </a:ext>
                </a:extLst>
              </a:tr>
              <a:tr h="154138">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16 Core 2.0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7960">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512 </a:t>
                      </a:r>
                      <a:r>
                        <a:rPr lang="en-US" sz="400" dirty="0" err="1">
                          <a:solidFill>
                            <a:schemeClr val="bg1"/>
                          </a:solidFill>
                        </a:rPr>
                        <a:t>GiB</a:t>
                      </a:r>
                      <a:endParaRPr lang="en-US" sz="400" dirty="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5734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None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7960">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9 x 800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7960">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7" name="Table 56">
            <a:extLst>
              <a:ext uri="{FF2B5EF4-FFF2-40B4-BE49-F238E27FC236}">
                <a16:creationId xmlns:a16="http://schemas.microsoft.com/office/drawing/2014/main" id="{56A90CB6-D385-4C17-87AC-8B74C9444533}"/>
              </a:ext>
            </a:extLst>
          </p:cNvPr>
          <p:cNvGraphicFramePr>
            <a:graphicFrameLocks noGrp="1"/>
          </p:cNvGraphicFramePr>
          <p:nvPr/>
        </p:nvGraphicFramePr>
        <p:xfrm>
          <a:off x="4583518" y="4975612"/>
          <a:ext cx="887228" cy="846841"/>
        </p:xfrm>
        <a:graphic>
          <a:graphicData uri="http://schemas.openxmlformats.org/drawingml/2006/table">
            <a:tbl>
              <a:tblPr firstRow="1" bandRow="1">
                <a:tableStyleId>{3B4B98B0-60AC-42C2-AFA5-B58CD77FA1E5}</a:tableStyleId>
              </a:tblPr>
              <a:tblGrid>
                <a:gridCol w="336420">
                  <a:extLst>
                    <a:ext uri="{9D8B030D-6E8A-4147-A177-3AD203B41FA5}">
                      <a16:colId xmlns:a16="http://schemas.microsoft.com/office/drawing/2014/main" val="20000"/>
                    </a:ext>
                  </a:extLst>
                </a:gridCol>
                <a:gridCol w="550808">
                  <a:extLst>
                    <a:ext uri="{9D8B030D-6E8A-4147-A177-3AD203B41FA5}">
                      <a16:colId xmlns:a16="http://schemas.microsoft.com/office/drawing/2014/main" val="20001"/>
                    </a:ext>
                  </a:extLst>
                </a:gridCol>
              </a:tblGrid>
              <a:tr h="174608">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Gen 5</a:t>
                      </a: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148303">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20 Core 2.3 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3495">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256 </a:t>
                      </a:r>
                      <a:r>
                        <a:rPr lang="en-US" sz="400" err="1">
                          <a:solidFill>
                            <a:schemeClr val="bg1"/>
                          </a:solidFill>
                        </a:rPr>
                        <a:t>GiB</a:t>
                      </a:r>
                      <a:endParaRPr lang="en-US" sz="40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48303">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48637">
                <a:tc>
                  <a:txBody>
                    <a:bodyPr/>
                    <a:lstStyle/>
                    <a:p>
                      <a:r>
                        <a:rPr lang="en-US" sz="400" dirty="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6 x 960 GB PCIe Flash and 1 x 960 GB </a:t>
                      </a:r>
                      <a:r>
                        <a:rPr lang="en-US" sz="400" dirty="0" err="1">
                          <a:solidFill>
                            <a:schemeClr val="bg1"/>
                          </a:solidFill>
                        </a:rPr>
                        <a:t>SATA</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3495">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 + FPGA</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8" name="Table 57">
            <a:extLst>
              <a:ext uri="{FF2B5EF4-FFF2-40B4-BE49-F238E27FC236}">
                <a16:creationId xmlns:a16="http://schemas.microsoft.com/office/drawing/2014/main" id="{33960225-8A00-4AD8-8C40-0BE1E8023CE3}"/>
              </a:ext>
            </a:extLst>
          </p:cNvPr>
          <p:cNvGraphicFramePr>
            <a:graphicFrameLocks noGrp="1"/>
          </p:cNvGraphicFramePr>
          <p:nvPr/>
        </p:nvGraphicFramePr>
        <p:xfrm>
          <a:off x="6767132" y="4975613"/>
          <a:ext cx="894083" cy="846837"/>
        </p:xfrm>
        <a:graphic>
          <a:graphicData uri="http://schemas.openxmlformats.org/drawingml/2006/table">
            <a:tbl>
              <a:tblPr firstRow="1" bandRow="1">
                <a:tableStyleId>{3B4B98B0-60AC-42C2-AFA5-B58CD77FA1E5}</a:tableStyleId>
              </a:tblPr>
              <a:tblGrid>
                <a:gridCol w="339020">
                  <a:extLst>
                    <a:ext uri="{9D8B030D-6E8A-4147-A177-3AD203B41FA5}">
                      <a16:colId xmlns:a16="http://schemas.microsoft.com/office/drawing/2014/main" val="20000"/>
                    </a:ext>
                  </a:extLst>
                </a:gridCol>
                <a:gridCol w="555063">
                  <a:extLst>
                    <a:ext uri="{9D8B030D-6E8A-4147-A177-3AD203B41FA5}">
                      <a16:colId xmlns:a16="http://schemas.microsoft.com/office/drawing/2014/main" val="20001"/>
                    </a:ext>
                  </a:extLst>
                </a:gridCol>
              </a:tblGrid>
              <a:tr h="183485">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Beast</a:t>
                      </a: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US" sz="700"/>
                    </a:p>
                  </a:txBody>
                  <a:tcPr/>
                </a:tc>
                <a:extLst>
                  <a:ext uri="{0D108BD9-81ED-4DB2-BD59-A6C34878D82A}">
                    <a16:rowId xmlns:a16="http://schemas.microsoft.com/office/drawing/2014/main" val="10000"/>
                  </a:ext>
                </a:extLst>
              </a:tr>
              <a:tr h="118726">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 x 18 Core 2.5 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8726">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4096 </a:t>
                      </a:r>
                      <a:r>
                        <a:rPr lang="en-US" sz="400" dirty="0" err="1">
                          <a:solidFill>
                            <a:schemeClr val="bg1"/>
                          </a:solidFill>
                        </a:rPr>
                        <a:t>GiB</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32830">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74344">
                <a:tc>
                  <a:txBody>
                    <a:bodyPr/>
                    <a:lstStyle/>
                    <a:p>
                      <a:r>
                        <a:rPr lang="en-US" sz="40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4 x 2 TB NVMe, </a:t>
                      </a:r>
                      <a:r>
                        <a:rPr lang="en-US" sz="400" baseline="0" dirty="0">
                          <a:solidFill>
                            <a:schemeClr val="bg1"/>
                          </a:solidFill>
                        </a:rPr>
                        <a:t>1 x 960 GB SATA</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8726">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9" name="Table 58">
            <a:extLst>
              <a:ext uri="{FF2B5EF4-FFF2-40B4-BE49-F238E27FC236}">
                <a16:creationId xmlns:a16="http://schemas.microsoft.com/office/drawing/2014/main" id="{6A3A1EF5-7ECE-41C5-8FB1-6C09FB57405B}"/>
              </a:ext>
            </a:extLst>
          </p:cNvPr>
          <p:cNvGraphicFramePr>
            <a:graphicFrameLocks noGrp="1"/>
          </p:cNvGraphicFramePr>
          <p:nvPr/>
        </p:nvGraphicFramePr>
        <p:xfrm>
          <a:off x="5671897" y="4975611"/>
          <a:ext cx="894083" cy="846833"/>
        </p:xfrm>
        <a:graphic>
          <a:graphicData uri="http://schemas.openxmlformats.org/drawingml/2006/table">
            <a:tbl>
              <a:tblPr firstRow="1" bandRow="1">
                <a:tableStyleId>{3B4B98B0-60AC-42C2-AFA5-B58CD77FA1E5}</a:tableStyleId>
              </a:tblPr>
              <a:tblGrid>
                <a:gridCol w="339020">
                  <a:extLst>
                    <a:ext uri="{9D8B030D-6E8A-4147-A177-3AD203B41FA5}">
                      <a16:colId xmlns:a16="http://schemas.microsoft.com/office/drawing/2014/main" val="20000"/>
                    </a:ext>
                  </a:extLst>
                </a:gridCol>
                <a:gridCol w="555063">
                  <a:extLst>
                    <a:ext uri="{9D8B030D-6E8A-4147-A177-3AD203B41FA5}">
                      <a16:colId xmlns:a16="http://schemas.microsoft.com/office/drawing/2014/main" val="20001"/>
                    </a:ext>
                  </a:extLst>
                </a:gridCol>
              </a:tblGrid>
              <a:tr h="179204">
                <a:tc gridSpan="2">
                  <a:txBody>
                    <a:bodyPr/>
                    <a:lstStyle/>
                    <a:p>
                      <a:pPr algn="ctr"/>
                      <a:r>
                        <a:rPr lang="en-US" altLang="zh-CN" sz="800" b="0" dirty="0">
                          <a:solidFill>
                            <a:schemeClr val="bg1"/>
                          </a:solidFill>
                          <a:latin typeface="Segoe UI Semibold" panose="020B0702040204020203" pitchFamily="34" charset="0"/>
                          <a:cs typeface="Segoe UI Semibold" panose="020B0702040204020203" pitchFamily="34" charset="0"/>
                        </a:rPr>
                        <a:t>Gen 6</a:t>
                      </a:r>
                      <a:endParaRPr lang="en-US" sz="800" b="0" dirty="0">
                        <a:solidFill>
                          <a:schemeClr val="bg1"/>
                        </a:solidFill>
                        <a:latin typeface="Segoe UI Semibold" panose="020B0702040204020203" pitchFamily="34" charset="0"/>
                        <a:cs typeface="Segoe UI Semibold" panose="020B0702040204020203" pitchFamily="34" charset="0"/>
                      </a:endParaRP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5"/>
                    </a:solidFill>
                  </a:tcPr>
                </a:tc>
                <a:tc hMerge="1">
                  <a:txBody>
                    <a:bodyPr/>
                    <a:lstStyle/>
                    <a:p>
                      <a:endParaRPr lang="en-US" sz="700"/>
                    </a:p>
                  </a:txBody>
                  <a:tcPr/>
                </a:tc>
                <a:extLst>
                  <a:ext uri="{0D108BD9-81ED-4DB2-BD59-A6C34878D82A}">
                    <a16:rowId xmlns:a16="http://schemas.microsoft.com/office/drawing/2014/main" val="10000"/>
                  </a:ext>
                </a:extLst>
              </a:tr>
              <a:tr h="122624">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 x Skylake 24 Core 2.7GHz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97460">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768GiB DDR4</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22624">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30001">
                <a:tc>
                  <a:txBody>
                    <a:bodyPr/>
                    <a:lstStyle/>
                    <a:p>
                      <a:r>
                        <a:rPr lang="en-US" sz="40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4 x 960 GB M.2 SSDs</a:t>
                      </a:r>
                      <a:r>
                        <a:rPr lang="en-US" sz="400" baseline="0">
                          <a:solidFill>
                            <a:schemeClr val="bg1"/>
                          </a:solidFill>
                        </a:rPr>
                        <a:t> and 1 x 960 GB SATA</a:t>
                      </a:r>
                      <a:endParaRPr lang="en-US" sz="40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97460">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40 Gb/s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r h="97460">
                <a:tc>
                  <a:txBody>
                    <a:bodyPr/>
                    <a:lstStyle/>
                    <a:p>
                      <a:r>
                        <a:rPr lang="en-US" sz="400">
                          <a:solidFill>
                            <a:schemeClr val="bg1"/>
                          </a:solidFill>
                        </a:rPr>
                        <a:t>FPGA</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Yes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63376197"/>
                  </a:ext>
                </a:extLst>
              </a:tr>
            </a:tbl>
          </a:graphicData>
        </a:graphic>
      </p:graphicFrame>
      <p:grpSp>
        <p:nvGrpSpPr>
          <p:cNvPr id="60" name="Group 59">
            <a:extLst>
              <a:ext uri="{FF2B5EF4-FFF2-40B4-BE49-F238E27FC236}">
                <a16:creationId xmlns:a16="http://schemas.microsoft.com/office/drawing/2014/main" id="{2D8E505D-577A-4EB3-A37C-04D3C7E7ECBD}"/>
              </a:ext>
            </a:extLst>
          </p:cNvPr>
          <p:cNvGrpSpPr/>
          <p:nvPr/>
        </p:nvGrpSpPr>
        <p:grpSpPr>
          <a:xfrm>
            <a:off x="441197" y="2098635"/>
            <a:ext cx="816122" cy="804053"/>
            <a:chOff x="-187568" y="1142281"/>
            <a:chExt cx="1309773" cy="1290404"/>
          </a:xfrm>
        </p:grpSpPr>
        <p:sp>
          <p:nvSpPr>
            <p:cNvPr id="61" name="Rectangle 60">
              <a:extLst>
                <a:ext uri="{FF2B5EF4-FFF2-40B4-BE49-F238E27FC236}">
                  <a16:creationId xmlns:a16="http://schemas.microsoft.com/office/drawing/2014/main" id="{766B42EB-BC4C-4FD0-A66F-EC210DC04B5C}"/>
                </a:ext>
              </a:extLst>
            </p:cNvPr>
            <p:cNvSpPr/>
            <p:nvPr/>
          </p:nvSpPr>
          <p:spPr bwMode="auto">
            <a:xfrm>
              <a:off x="-187568" y="1142281"/>
              <a:ext cx="1309773" cy="1290404"/>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a:lnSpc>
                  <a:spcPct val="90000"/>
                </a:lnSpc>
                <a:defRPr/>
              </a:pPr>
              <a:endParaRPr lang="en-US" sz="1324"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2" name="Group 61">
              <a:extLst>
                <a:ext uri="{FF2B5EF4-FFF2-40B4-BE49-F238E27FC236}">
                  <a16:creationId xmlns:a16="http://schemas.microsoft.com/office/drawing/2014/main" id="{E51694A1-CDE3-4C50-9126-5EF355FA7172}"/>
                </a:ext>
              </a:extLst>
            </p:cNvPr>
            <p:cNvGrpSpPr/>
            <p:nvPr/>
          </p:nvGrpSpPr>
          <p:grpSpPr>
            <a:xfrm>
              <a:off x="-187567" y="1230065"/>
              <a:ext cx="1200070" cy="1064324"/>
              <a:chOff x="2886057" y="1394974"/>
              <a:chExt cx="1176646" cy="1043551"/>
            </a:xfrm>
          </p:grpSpPr>
          <p:sp>
            <p:nvSpPr>
              <p:cNvPr id="63" name="TextBox 62">
                <a:extLst>
                  <a:ext uri="{FF2B5EF4-FFF2-40B4-BE49-F238E27FC236}">
                    <a16:creationId xmlns:a16="http://schemas.microsoft.com/office/drawing/2014/main" id="{26B03B9B-5ADC-4653-A828-47EBBBD5A2BE}"/>
                  </a:ext>
                </a:extLst>
              </p:cNvPr>
              <p:cNvSpPr txBox="1"/>
              <p:nvPr/>
            </p:nvSpPr>
            <p:spPr>
              <a:xfrm flipH="1">
                <a:off x="2886057" y="1394974"/>
                <a:ext cx="1176646" cy="604626"/>
              </a:xfrm>
              <a:prstGeom prst="rect">
                <a:avLst/>
              </a:prstGeom>
              <a:noFill/>
            </p:spPr>
            <p:txBody>
              <a:bodyPr wrap="square" lIns="137102" tIns="109682" rIns="137102" bIns="109682" rtlCol="0">
                <a:spAutoFit/>
              </a:bodyPr>
              <a:lstStyle/>
              <a:p>
                <a:pPr algn="ctr" defTabSz="685512">
                  <a:lnSpc>
                    <a:spcPct val="90000"/>
                  </a:lnSpc>
                  <a:spcAft>
                    <a:spcPts val="450"/>
                  </a:spcAft>
                  <a:defRPr/>
                </a:pPr>
                <a:r>
                  <a:rPr lang="en-US" sz="1175"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RAM</a:t>
                </a:r>
              </a:p>
            </p:txBody>
          </p:sp>
          <p:cxnSp>
            <p:nvCxnSpPr>
              <p:cNvPr id="64" name="Straight Arrow Connector 63">
                <a:extLst>
                  <a:ext uri="{FF2B5EF4-FFF2-40B4-BE49-F238E27FC236}">
                    <a16:creationId xmlns:a16="http://schemas.microsoft.com/office/drawing/2014/main" id="{05B34596-55D8-4250-8B45-993FBB2415B2}"/>
                  </a:ext>
                </a:extLst>
              </p:cNvPr>
              <p:cNvCxnSpPr/>
              <p:nvPr/>
            </p:nvCxnSpPr>
            <p:spPr>
              <a:xfrm flipV="1">
                <a:off x="3914753" y="1425126"/>
                <a:ext cx="0" cy="494556"/>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FE8CD7B-4BA9-484E-B438-5266CCD94C91}"/>
                  </a:ext>
                </a:extLst>
              </p:cNvPr>
              <p:cNvSpPr txBox="1"/>
              <p:nvPr/>
            </p:nvSpPr>
            <p:spPr>
              <a:xfrm>
                <a:off x="2971406" y="1833899"/>
                <a:ext cx="1041063" cy="604626"/>
              </a:xfrm>
              <a:prstGeom prst="rect">
                <a:avLst/>
              </a:prstGeom>
              <a:noFill/>
            </p:spPr>
            <p:txBody>
              <a:bodyPr wrap="none" lIns="137102" tIns="109682" rIns="137102" bIns="109682" rtlCol="0">
                <a:spAutoFit/>
              </a:bodyPr>
              <a:lstStyle/>
              <a:p>
                <a:pPr algn="ctr" defTabSz="685512">
                  <a:lnSpc>
                    <a:spcPct val="90000"/>
                  </a:lnSpc>
                  <a:spcAft>
                    <a:spcPts val="450"/>
                  </a:spcAft>
                  <a:defRPr/>
                </a:pPr>
                <a:r>
                  <a:rPr lang="en-US" sz="1175"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Cores</a:t>
                </a:r>
              </a:p>
            </p:txBody>
          </p:sp>
          <p:cxnSp>
            <p:nvCxnSpPr>
              <p:cNvPr id="66" name="Straight Arrow Connector 65">
                <a:extLst>
                  <a:ext uri="{FF2B5EF4-FFF2-40B4-BE49-F238E27FC236}">
                    <a16:creationId xmlns:a16="http://schemas.microsoft.com/office/drawing/2014/main" id="{AB49BD9B-22E7-4C14-A359-DED52A7C6C59}"/>
                  </a:ext>
                </a:extLst>
              </p:cNvPr>
              <p:cNvCxnSpPr/>
              <p:nvPr/>
            </p:nvCxnSpPr>
            <p:spPr>
              <a:xfrm>
                <a:off x="3174819" y="2368255"/>
                <a:ext cx="638159" cy="380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pic>
        <p:nvPicPr>
          <p:cNvPr id="67" name="Picture 66">
            <a:extLst>
              <a:ext uri="{FF2B5EF4-FFF2-40B4-BE49-F238E27FC236}">
                <a16:creationId xmlns:a16="http://schemas.microsoft.com/office/drawing/2014/main" id="{1568F380-D608-4000-ACE9-27801AFA5C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35727" y="3546943"/>
            <a:ext cx="738911" cy="1427116"/>
          </a:xfrm>
          <a:prstGeom prst="rect">
            <a:avLst/>
          </a:prstGeom>
        </p:spPr>
      </p:pic>
      <p:graphicFrame>
        <p:nvGraphicFramePr>
          <p:cNvPr id="68" name="Table 67">
            <a:extLst>
              <a:ext uri="{FF2B5EF4-FFF2-40B4-BE49-F238E27FC236}">
                <a16:creationId xmlns:a16="http://schemas.microsoft.com/office/drawing/2014/main" id="{81BD54F0-348F-458B-A5D0-F9392DAF87F8}"/>
              </a:ext>
            </a:extLst>
          </p:cNvPr>
          <p:cNvGraphicFramePr>
            <a:graphicFrameLocks noGrp="1"/>
          </p:cNvGraphicFramePr>
          <p:nvPr/>
        </p:nvGraphicFramePr>
        <p:xfrm>
          <a:off x="7862368" y="4975613"/>
          <a:ext cx="894083" cy="846837"/>
        </p:xfrm>
        <a:graphic>
          <a:graphicData uri="http://schemas.openxmlformats.org/drawingml/2006/table">
            <a:tbl>
              <a:tblPr firstRow="1" bandRow="1">
                <a:tableStyleId>{3B4B98B0-60AC-42C2-AFA5-B58CD77FA1E5}</a:tableStyleId>
              </a:tblPr>
              <a:tblGrid>
                <a:gridCol w="339020">
                  <a:extLst>
                    <a:ext uri="{9D8B030D-6E8A-4147-A177-3AD203B41FA5}">
                      <a16:colId xmlns:a16="http://schemas.microsoft.com/office/drawing/2014/main" val="20000"/>
                    </a:ext>
                  </a:extLst>
                </a:gridCol>
                <a:gridCol w="555063">
                  <a:extLst>
                    <a:ext uri="{9D8B030D-6E8A-4147-A177-3AD203B41FA5}">
                      <a16:colId xmlns:a16="http://schemas.microsoft.com/office/drawing/2014/main" val="20001"/>
                    </a:ext>
                  </a:extLst>
                </a:gridCol>
              </a:tblGrid>
              <a:tr h="183485">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Beast v2</a:t>
                      </a: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rgbClr val="0D0D0D"/>
                    </a:solidFill>
                  </a:tcPr>
                </a:tc>
                <a:tc hMerge="1">
                  <a:txBody>
                    <a:bodyPr/>
                    <a:lstStyle/>
                    <a:p>
                      <a:endParaRPr lang="en-US" sz="700"/>
                    </a:p>
                  </a:txBody>
                  <a:tcPr/>
                </a:tc>
                <a:extLst>
                  <a:ext uri="{0D108BD9-81ED-4DB2-BD59-A6C34878D82A}">
                    <a16:rowId xmlns:a16="http://schemas.microsoft.com/office/drawing/2014/main" val="10000"/>
                  </a:ext>
                </a:extLst>
              </a:tr>
              <a:tr h="118726">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8 x 28 Core 2.5 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8726">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12 </a:t>
                      </a:r>
                      <a:r>
                        <a:rPr lang="en-US" sz="400" dirty="0" err="1">
                          <a:solidFill>
                            <a:schemeClr val="bg1"/>
                          </a:solidFill>
                        </a:rPr>
                        <a:t>TiB</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32830">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74344">
                <a:tc>
                  <a:txBody>
                    <a:bodyPr/>
                    <a:lstStyle/>
                    <a:p>
                      <a:r>
                        <a:rPr lang="en-US" sz="40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4 x 2 TB NVMe,</a:t>
                      </a:r>
                      <a:r>
                        <a:rPr lang="en-US" sz="400" baseline="0" dirty="0">
                          <a:solidFill>
                            <a:schemeClr val="bg1"/>
                          </a:solidFill>
                        </a:rPr>
                        <a:t> 1 x 960 GB SATA</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8726">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50 Gb/s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pSp>
        <p:nvGrpSpPr>
          <p:cNvPr id="69" name="Group 68">
            <a:extLst>
              <a:ext uri="{FF2B5EF4-FFF2-40B4-BE49-F238E27FC236}">
                <a16:creationId xmlns:a16="http://schemas.microsoft.com/office/drawing/2014/main" id="{0512DAB3-0E79-45F3-ADA2-D1BB6E7A5B74}"/>
              </a:ext>
            </a:extLst>
          </p:cNvPr>
          <p:cNvGrpSpPr/>
          <p:nvPr/>
        </p:nvGrpSpPr>
        <p:grpSpPr>
          <a:xfrm flipH="1">
            <a:off x="7913553" y="1136210"/>
            <a:ext cx="783260" cy="2345591"/>
            <a:chOff x="1739638" y="1826416"/>
            <a:chExt cx="229340" cy="3918577"/>
          </a:xfrm>
          <a:solidFill>
            <a:srgbClr val="0D0D0D"/>
          </a:solidFill>
        </p:grpSpPr>
        <p:sp>
          <p:nvSpPr>
            <p:cNvPr id="70" name="Rectangle 69">
              <a:extLst>
                <a:ext uri="{FF2B5EF4-FFF2-40B4-BE49-F238E27FC236}">
                  <a16:creationId xmlns:a16="http://schemas.microsoft.com/office/drawing/2014/main" id="{704FA429-E43B-4A4A-9280-32BC37381C01}"/>
                </a:ext>
              </a:extLst>
            </p:cNvPr>
            <p:cNvSpPr/>
            <p:nvPr/>
          </p:nvSpPr>
          <p:spPr bwMode="auto">
            <a:xfrm>
              <a:off x="1739638" y="548318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1" name="Rectangle 70">
              <a:extLst>
                <a:ext uri="{FF2B5EF4-FFF2-40B4-BE49-F238E27FC236}">
                  <a16:creationId xmlns:a16="http://schemas.microsoft.com/office/drawing/2014/main" id="{99CC8111-C669-4509-A654-9247CF8B1BCB}"/>
                </a:ext>
              </a:extLst>
            </p:cNvPr>
            <p:cNvSpPr/>
            <p:nvPr/>
          </p:nvSpPr>
          <p:spPr bwMode="auto">
            <a:xfrm>
              <a:off x="1739638" y="5221379"/>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2" name="Rectangle 71">
              <a:extLst>
                <a:ext uri="{FF2B5EF4-FFF2-40B4-BE49-F238E27FC236}">
                  <a16:creationId xmlns:a16="http://schemas.microsoft.com/office/drawing/2014/main" id="{468C7CC2-3C6E-4503-BDCF-C4BE8D1734C1}"/>
                </a:ext>
              </a:extLst>
            </p:cNvPr>
            <p:cNvSpPr/>
            <p:nvPr/>
          </p:nvSpPr>
          <p:spPr bwMode="auto">
            <a:xfrm>
              <a:off x="1739638" y="4959573"/>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3" name="Rectangle 72">
              <a:extLst>
                <a:ext uri="{FF2B5EF4-FFF2-40B4-BE49-F238E27FC236}">
                  <a16:creationId xmlns:a16="http://schemas.microsoft.com/office/drawing/2014/main" id="{8FF692B0-3242-4128-82A1-DADDBF19C1F6}"/>
                </a:ext>
              </a:extLst>
            </p:cNvPr>
            <p:cNvSpPr/>
            <p:nvPr/>
          </p:nvSpPr>
          <p:spPr bwMode="auto">
            <a:xfrm>
              <a:off x="1739638" y="4701679"/>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4" name="Rectangle 73">
              <a:extLst>
                <a:ext uri="{FF2B5EF4-FFF2-40B4-BE49-F238E27FC236}">
                  <a16:creationId xmlns:a16="http://schemas.microsoft.com/office/drawing/2014/main" id="{912F7E86-278D-4A6C-9426-579B9D2C7A98}"/>
                </a:ext>
              </a:extLst>
            </p:cNvPr>
            <p:cNvSpPr/>
            <p:nvPr/>
          </p:nvSpPr>
          <p:spPr bwMode="auto">
            <a:xfrm>
              <a:off x="1739638" y="4532435"/>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5" name="Rectangle 74">
              <a:extLst>
                <a:ext uri="{FF2B5EF4-FFF2-40B4-BE49-F238E27FC236}">
                  <a16:creationId xmlns:a16="http://schemas.microsoft.com/office/drawing/2014/main" id="{F93E8285-E74C-4626-9314-5764DE6D7CDB}"/>
                </a:ext>
              </a:extLst>
            </p:cNvPr>
            <p:cNvSpPr/>
            <p:nvPr/>
          </p:nvSpPr>
          <p:spPr bwMode="auto">
            <a:xfrm>
              <a:off x="1739638" y="4270628"/>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6" name="Rectangle 75">
              <a:extLst>
                <a:ext uri="{FF2B5EF4-FFF2-40B4-BE49-F238E27FC236}">
                  <a16:creationId xmlns:a16="http://schemas.microsoft.com/office/drawing/2014/main" id="{B2861616-0682-45C6-99DE-D3A5CD3537A9}"/>
                </a:ext>
              </a:extLst>
            </p:cNvPr>
            <p:cNvSpPr/>
            <p:nvPr/>
          </p:nvSpPr>
          <p:spPr bwMode="auto">
            <a:xfrm>
              <a:off x="1739638" y="4008822"/>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7" name="Rectangle 76">
              <a:extLst>
                <a:ext uri="{FF2B5EF4-FFF2-40B4-BE49-F238E27FC236}">
                  <a16:creationId xmlns:a16="http://schemas.microsoft.com/office/drawing/2014/main" id="{192E6931-C01B-4D87-A209-909AAF5867FC}"/>
                </a:ext>
              </a:extLst>
            </p:cNvPr>
            <p:cNvSpPr/>
            <p:nvPr/>
          </p:nvSpPr>
          <p:spPr bwMode="auto">
            <a:xfrm>
              <a:off x="1739638" y="3750928"/>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8" name="Rectangle 77">
              <a:extLst>
                <a:ext uri="{FF2B5EF4-FFF2-40B4-BE49-F238E27FC236}">
                  <a16:creationId xmlns:a16="http://schemas.microsoft.com/office/drawing/2014/main" id="{0E7FC703-1045-412C-995F-2B1D9385D28A}"/>
                </a:ext>
              </a:extLst>
            </p:cNvPr>
            <p:cNvSpPr/>
            <p:nvPr/>
          </p:nvSpPr>
          <p:spPr bwMode="auto">
            <a:xfrm>
              <a:off x="1739638" y="3558674"/>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9" name="Rectangle 78">
              <a:extLst>
                <a:ext uri="{FF2B5EF4-FFF2-40B4-BE49-F238E27FC236}">
                  <a16:creationId xmlns:a16="http://schemas.microsoft.com/office/drawing/2014/main" id="{FC294275-E69E-4BD8-B97B-0C6484DE3672}"/>
                </a:ext>
              </a:extLst>
            </p:cNvPr>
            <p:cNvSpPr/>
            <p:nvPr/>
          </p:nvSpPr>
          <p:spPr bwMode="auto">
            <a:xfrm>
              <a:off x="1739638" y="3296867"/>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0" name="Rectangle 79">
              <a:extLst>
                <a:ext uri="{FF2B5EF4-FFF2-40B4-BE49-F238E27FC236}">
                  <a16:creationId xmlns:a16="http://schemas.microsoft.com/office/drawing/2014/main" id="{37C6522D-58D5-4EAC-A623-3FE21F0A71C0}"/>
                </a:ext>
              </a:extLst>
            </p:cNvPr>
            <p:cNvSpPr/>
            <p:nvPr/>
          </p:nvSpPr>
          <p:spPr bwMode="auto">
            <a:xfrm>
              <a:off x="1739638" y="3035061"/>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1" name="Rectangle 80">
              <a:extLst>
                <a:ext uri="{FF2B5EF4-FFF2-40B4-BE49-F238E27FC236}">
                  <a16:creationId xmlns:a16="http://schemas.microsoft.com/office/drawing/2014/main" id="{9E2CAD80-BB38-43AC-9651-12238F61E615}"/>
                </a:ext>
              </a:extLst>
            </p:cNvPr>
            <p:cNvSpPr/>
            <p:nvPr/>
          </p:nvSpPr>
          <p:spPr bwMode="auto">
            <a:xfrm>
              <a:off x="1739638" y="2777167"/>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2" name="Rectangle 81">
              <a:extLst>
                <a:ext uri="{FF2B5EF4-FFF2-40B4-BE49-F238E27FC236}">
                  <a16:creationId xmlns:a16="http://schemas.microsoft.com/office/drawing/2014/main" id="{106F450B-90D1-4862-ACB6-8D5EB979925F}"/>
                </a:ext>
              </a:extLst>
            </p:cNvPr>
            <p:cNvSpPr/>
            <p:nvPr/>
          </p:nvSpPr>
          <p:spPr bwMode="auto">
            <a:xfrm>
              <a:off x="1739638" y="2607923"/>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3" name="Rectangle 82">
              <a:extLst>
                <a:ext uri="{FF2B5EF4-FFF2-40B4-BE49-F238E27FC236}">
                  <a16:creationId xmlns:a16="http://schemas.microsoft.com/office/drawing/2014/main" id="{0D9FD5FA-4A26-42D8-993E-649DB2427592}"/>
                </a:ext>
              </a:extLst>
            </p:cNvPr>
            <p:cNvSpPr/>
            <p:nvPr/>
          </p:nvSpPr>
          <p:spPr bwMode="auto">
            <a:xfrm>
              <a:off x="1739638" y="234611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4" name="Rectangle 83">
              <a:extLst>
                <a:ext uri="{FF2B5EF4-FFF2-40B4-BE49-F238E27FC236}">
                  <a16:creationId xmlns:a16="http://schemas.microsoft.com/office/drawing/2014/main" id="{C0AD6344-1ADD-4C5D-8D9C-97D9F1B141B3}"/>
                </a:ext>
              </a:extLst>
            </p:cNvPr>
            <p:cNvSpPr/>
            <p:nvPr/>
          </p:nvSpPr>
          <p:spPr bwMode="auto">
            <a:xfrm>
              <a:off x="1739638" y="2084310"/>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5" name="Rectangle 84">
              <a:extLst>
                <a:ext uri="{FF2B5EF4-FFF2-40B4-BE49-F238E27FC236}">
                  <a16:creationId xmlns:a16="http://schemas.microsoft.com/office/drawing/2014/main" id="{694EB208-6BA8-4CE9-A872-C62EF3A58568}"/>
                </a:ext>
              </a:extLst>
            </p:cNvPr>
            <p:cNvSpPr/>
            <p:nvPr/>
          </p:nvSpPr>
          <p:spPr bwMode="auto">
            <a:xfrm>
              <a:off x="1739638" y="182641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grpSp>
      <p:sp>
        <p:nvSpPr>
          <p:cNvPr id="86" name="TextBox 85">
            <a:extLst>
              <a:ext uri="{FF2B5EF4-FFF2-40B4-BE49-F238E27FC236}">
                <a16:creationId xmlns:a16="http://schemas.microsoft.com/office/drawing/2014/main" id="{3A4BD9FA-7186-499E-8AD1-1E5662D6FC64}"/>
              </a:ext>
            </a:extLst>
          </p:cNvPr>
          <p:cNvSpPr txBox="1"/>
          <p:nvPr/>
        </p:nvSpPr>
        <p:spPr>
          <a:xfrm>
            <a:off x="8018801" y="1252247"/>
            <a:ext cx="572764" cy="461665"/>
          </a:xfrm>
          <a:prstGeom prst="rect">
            <a:avLst/>
          </a:prstGeom>
          <a:noFill/>
        </p:spPr>
        <p:txBody>
          <a:bodyPr wrap="square" lIns="0" tIns="0" rIns="0" bIns="0" rtlCol="0">
            <a:spAutoFit/>
          </a:bodyPr>
          <a:lstStyle/>
          <a:p>
            <a:pPr algn="ctr" defTabSz="685644">
              <a:defRPr/>
            </a:pPr>
            <a:r>
              <a:rPr lang="en-US" sz="1500" dirty="0">
                <a:solidFill>
                  <a:srgbClr val="FFFFFF"/>
                </a:solidFill>
                <a:latin typeface="Segoe UI Semibold"/>
              </a:rPr>
              <a:t>3x Beast</a:t>
            </a:r>
          </a:p>
        </p:txBody>
      </p:sp>
      <p:sp>
        <p:nvSpPr>
          <p:cNvPr id="96" name="Rectangle 95">
            <a:extLst>
              <a:ext uri="{FF2B5EF4-FFF2-40B4-BE49-F238E27FC236}">
                <a16:creationId xmlns:a16="http://schemas.microsoft.com/office/drawing/2014/main" id="{FACA605E-1C09-476B-862C-102F468E8A57}"/>
              </a:ext>
            </a:extLst>
          </p:cNvPr>
          <p:cNvSpPr/>
          <p:nvPr/>
        </p:nvSpPr>
        <p:spPr bwMode="auto">
          <a:xfrm flipH="1">
            <a:off x="6833324" y="2648459"/>
            <a:ext cx="744720" cy="833342"/>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2</a:t>
            </a:r>
          </a:p>
        </p:txBody>
      </p:sp>
      <p:sp>
        <p:nvSpPr>
          <p:cNvPr id="97" name="Rectangle 96">
            <a:extLst>
              <a:ext uri="{FF2B5EF4-FFF2-40B4-BE49-F238E27FC236}">
                <a16:creationId xmlns:a16="http://schemas.microsoft.com/office/drawing/2014/main" id="{9651BD86-E67C-490F-8982-12D3B8A7C1F5}"/>
              </a:ext>
            </a:extLst>
          </p:cNvPr>
          <p:cNvSpPr/>
          <p:nvPr/>
        </p:nvSpPr>
        <p:spPr bwMode="auto">
          <a:xfrm flipH="1">
            <a:off x="5716756" y="3341772"/>
            <a:ext cx="797426" cy="140028"/>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2</a:t>
            </a:r>
          </a:p>
        </p:txBody>
      </p:sp>
      <p:sp>
        <p:nvSpPr>
          <p:cNvPr id="99" name="Rectangle 98">
            <a:extLst>
              <a:ext uri="{FF2B5EF4-FFF2-40B4-BE49-F238E27FC236}">
                <a16:creationId xmlns:a16="http://schemas.microsoft.com/office/drawing/2014/main" id="{37B4A68E-5F05-4E22-AB55-6627BB352403}"/>
              </a:ext>
            </a:extLst>
          </p:cNvPr>
          <p:cNvSpPr/>
          <p:nvPr/>
        </p:nvSpPr>
        <p:spPr bwMode="auto">
          <a:xfrm flipH="1">
            <a:off x="1728365" y="3442937"/>
            <a:ext cx="308189" cy="3886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4</a:t>
            </a:r>
          </a:p>
        </p:txBody>
      </p:sp>
      <p:sp>
        <p:nvSpPr>
          <p:cNvPr id="100" name="Rectangle 99">
            <a:extLst>
              <a:ext uri="{FF2B5EF4-FFF2-40B4-BE49-F238E27FC236}">
                <a16:creationId xmlns:a16="http://schemas.microsoft.com/office/drawing/2014/main" id="{095C991D-CC20-4060-8C4B-C3EE779145D1}"/>
              </a:ext>
            </a:extLst>
          </p:cNvPr>
          <p:cNvSpPr/>
          <p:nvPr/>
        </p:nvSpPr>
        <p:spPr bwMode="auto">
          <a:xfrm flipH="1">
            <a:off x="2744006" y="3429002"/>
            <a:ext cx="371281" cy="5280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4</a:t>
            </a:r>
          </a:p>
        </p:txBody>
      </p:sp>
      <p:sp>
        <p:nvSpPr>
          <p:cNvPr id="101" name="Rectangle 100">
            <a:extLst>
              <a:ext uri="{FF2B5EF4-FFF2-40B4-BE49-F238E27FC236}">
                <a16:creationId xmlns:a16="http://schemas.microsoft.com/office/drawing/2014/main" id="{EF022987-DCEE-46E6-95CB-39FDA43DEFB7}"/>
              </a:ext>
            </a:extLst>
          </p:cNvPr>
          <p:cNvSpPr/>
          <p:nvPr/>
        </p:nvSpPr>
        <p:spPr bwMode="auto">
          <a:xfrm flipH="1">
            <a:off x="3752681" y="3335726"/>
            <a:ext cx="432356" cy="146076"/>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3</a:t>
            </a:r>
          </a:p>
        </p:txBody>
      </p:sp>
      <p:sp>
        <p:nvSpPr>
          <p:cNvPr id="102" name="Rectangle 101">
            <a:extLst>
              <a:ext uri="{FF2B5EF4-FFF2-40B4-BE49-F238E27FC236}">
                <a16:creationId xmlns:a16="http://schemas.microsoft.com/office/drawing/2014/main" id="{A309321D-034B-44B0-89FD-181F7AB1E2DD}"/>
              </a:ext>
            </a:extLst>
          </p:cNvPr>
          <p:cNvSpPr/>
          <p:nvPr/>
        </p:nvSpPr>
        <p:spPr bwMode="auto">
          <a:xfrm flipH="1">
            <a:off x="4772033" y="3410641"/>
            <a:ext cx="510306" cy="71162"/>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3</a:t>
            </a:r>
          </a:p>
        </p:txBody>
      </p:sp>
      <p:sp>
        <p:nvSpPr>
          <p:cNvPr id="103" name="Rectangle 102">
            <a:extLst>
              <a:ext uri="{FF2B5EF4-FFF2-40B4-BE49-F238E27FC236}">
                <a16:creationId xmlns:a16="http://schemas.microsoft.com/office/drawing/2014/main" id="{583962DE-3D59-4EB7-A5BC-320D27796054}"/>
              </a:ext>
            </a:extLst>
          </p:cNvPr>
          <p:cNvSpPr/>
          <p:nvPr/>
        </p:nvSpPr>
        <p:spPr bwMode="auto">
          <a:xfrm flipH="1">
            <a:off x="712507" y="3440293"/>
            <a:ext cx="280172" cy="41509"/>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4</a:t>
            </a:r>
          </a:p>
        </p:txBody>
      </p:sp>
      <p:sp>
        <p:nvSpPr>
          <p:cNvPr id="11" name="Title 10"/>
          <p:cNvSpPr>
            <a:spLocks noGrp="1"/>
          </p:cNvSpPr>
          <p:nvPr>
            <p:ph type="title"/>
          </p:nvPr>
        </p:nvSpPr>
        <p:spPr/>
        <p:txBody>
          <a:bodyPr/>
          <a:lstStyle/>
          <a:p>
            <a:r>
              <a:rPr lang="pl-PL" dirty="0"/>
              <a:t>Serwery fizyczne w </a:t>
            </a:r>
            <a:r>
              <a:rPr lang="pl-PL" dirty="0" err="1"/>
              <a:t>Azure</a:t>
            </a:r>
            <a:endParaRPr lang="en-US" dirty="0"/>
          </a:p>
        </p:txBody>
      </p:sp>
      <p:graphicFrame>
        <p:nvGraphicFramePr>
          <p:cNvPr id="105" name="Table 104">
            <a:extLst>
              <a:ext uri="{FF2B5EF4-FFF2-40B4-BE49-F238E27FC236}">
                <a16:creationId xmlns:a16="http://schemas.microsoft.com/office/drawing/2014/main" id="{955E6BF4-7C0C-4C93-93C7-0EDD4D57A988}"/>
              </a:ext>
            </a:extLst>
          </p:cNvPr>
          <p:cNvGraphicFramePr>
            <a:graphicFrameLocks noGrp="1"/>
          </p:cNvGraphicFramePr>
          <p:nvPr/>
        </p:nvGraphicFramePr>
        <p:xfrm>
          <a:off x="9227936" y="4975608"/>
          <a:ext cx="974220" cy="846843"/>
        </p:xfrm>
        <a:graphic>
          <a:graphicData uri="http://schemas.openxmlformats.org/drawingml/2006/table">
            <a:tbl>
              <a:tblPr firstRow="1" bandRow="1">
                <a:tableStyleId>{3B4B98B0-60AC-42C2-AFA5-B58CD77FA1E5}</a:tableStyleId>
              </a:tblPr>
              <a:tblGrid>
                <a:gridCol w="364609">
                  <a:extLst>
                    <a:ext uri="{9D8B030D-6E8A-4147-A177-3AD203B41FA5}">
                      <a16:colId xmlns:a16="http://schemas.microsoft.com/office/drawing/2014/main" val="20000"/>
                    </a:ext>
                  </a:extLst>
                </a:gridCol>
                <a:gridCol w="609611">
                  <a:extLst>
                    <a:ext uri="{9D8B030D-6E8A-4147-A177-3AD203B41FA5}">
                      <a16:colId xmlns:a16="http://schemas.microsoft.com/office/drawing/2014/main" val="20001"/>
                    </a:ext>
                  </a:extLst>
                </a:gridCol>
              </a:tblGrid>
              <a:tr h="170440">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Azure Sphere</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147709">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 x M4 Core @ 200 MHz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47709">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BYOD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041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6 x 500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0285">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None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0285">
                <a:tc>
                  <a:txBody>
                    <a:bodyPr/>
                    <a:lstStyle/>
                    <a:p>
                      <a:r>
                        <a:rPr lang="en-US" sz="400" dirty="0" err="1">
                          <a:solidFill>
                            <a:schemeClr val="bg1"/>
                          </a:solidFill>
                        </a:rPr>
                        <a:t>WiFi</a:t>
                      </a:r>
                      <a:endParaRPr lang="en-US" sz="400" dirty="0">
                        <a:solidFill>
                          <a:schemeClr val="bg1"/>
                        </a:solidFill>
                      </a:endParaRP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2.4/5.0 GHz 802.11 b/g/n</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sp>
        <p:nvSpPr>
          <p:cNvPr id="106" name="Rectangle 105">
            <a:extLst>
              <a:ext uri="{FF2B5EF4-FFF2-40B4-BE49-F238E27FC236}">
                <a16:creationId xmlns:a16="http://schemas.microsoft.com/office/drawing/2014/main" id="{2DA5DF20-B404-45B9-A234-F6689F5AED36}"/>
              </a:ext>
            </a:extLst>
          </p:cNvPr>
          <p:cNvSpPr/>
          <p:nvPr/>
        </p:nvSpPr>
        <p:spPr bwMode="auto">
          <a:xfrm flipH="1">
            <a:off x="9697901" y="3430813"/>
            <a:ext cx="34289" cy="34289"/>
          </a:xfrm>
          <a:prstGeom prst="rect">
            <a:avLst/>
          </a:prstGeom>
          <a:solidFill>
            <a:schemeClr val="accent6">
              <a:lumMod val="2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pic>
        <p:nvPicPr>
          <p:cNvPr id="107" name="Picture 106">
            <a:extLst>
              <a:ext uri="{FF2B5EF4-FFF2-40B4-BE49-F238E27FC236}">
                <a16:creationId xmlns:a16="http://schemas.microsoft.com/office/drawing/2014/main" id="{B0D63A06-8DA5-4620-BAE8-FDA2D3410244}"/>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9266951" y="4421900"/>
            <a:ext cx="896189" cy="546125"/>
          </a:xfrm>
          <a:prstGeom prst="rect">
            <a:avLst/>
          </a:prstGeom>
          <a:noFill/>
          <a:effectLst/>
        </p:spPr>
      </p:pic>
    </p:spTree>
    <p:extLst>
      <p:ext uri="{BB962C8B-B14F-4D97-AF65-F5344CB8AC3E}">
        <p14:creationId xmlns:p14="http://schemas.microsoft.com/office/powerpoint/2010/main" val="19934439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2312C4A3-BA4A-44DB-89CD-FEB8DA71BAEA}"/>
              </a:ext>
            </a:extLst>
          </p:cNvPr>
          <p:cNvCxnSpPr>
            <a:cxnSpLocks/>
          </p:cNvCxnSpPr>
          <p:nvPr/>
        </p:nvCxnSpPr>
        <p:spPr>
          <a:xfrm>
            <a:off x="-31" y="3471643"/>
            <a:ext cx="9143383" cy="0"/>
          </a:xfrm>
          <a:prstGeom prst="line">
            <a:avLst/>
          </a:prstGeom>
          <a:ln w="3810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5E845E2B-58FD-4F08-88AD-234FDFD9B77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3866755" y="4091015"/>
            <a:ext cx="1245635" cy="599432"/>
          </a:xfrm>
          <a:prstGeom prst="rect">
            <a:avLst/>
          </a:prstGeom>
        </p:spPr>
      </p:pic>
      <p:pic>
        <p:nvPicPr>
          <p:cNvPr id="47" name="Picture 46">
            <a:extLst>
              <a:ext uri="{FF2B5EF4-FFF2-40B4-BE49-F238E27FC236}">
                <a16:creationId xmlns:a16="http://schemas.microsoft.com/office/drawing/2014/main" id="{E2DAA847-B8D4-401A-9AC2-F2F3910D29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7802" y="3586437"/>
            <a:ext cx="738911" cy="1427116"/>
          </a:xfrm>
          <a:prstGeom prst="rect">
            <a:avLst/>
          </a:prstGeom>
        </p:spPr>
      </p:pic>
      <p:pic>
        <p:nvPicPr>
          <p:cNvPr id="48" name="Picture 47">
            <a:extLst>
              <a:ext uri="{FF2B5EF4-FFF2-40B4-BE49-F238E27FC236}">
                <a16:creationId xmlns:a16="http://schemas.microsoft.com/office/drawing/2014/main" id="{6DB5B792-9C0D-4CB6-874B-55583CC6E8F2}"/>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8778" b="89993" l="9989" r="89984">
                        <a14:foregroundMark x1="31090" y1="89370" x2="64129" y2="88996"/>
                        <a14:foregroundMark x1="64129" y1="88996" x2="64129" y2="88996"/>
                        <a14:foregroundMark x1="46661" y1="10381" x2="74332" y2="11645"/>
                        <a14:foregroundMark x1="46394" y1="8600" x2="58413" y2="8903"/>
                        <a14:foregroundMark x1="58413" y1="8903" x2="74065" y2="8778"/>
                      </a14:backgroundRemoval>
                    </a14:imgEffect>
                  </a14:imgLayer>
                </a14:imgProps>
              </a:ext>
              <a:ext uri="{28A0092B-C50C-407E-A947-70E740481C1C}">
                <a14:useLocalDpi xmlns:a14="http://schemas.microsoft.com/office/drawing/2010/main"/>
              </a:ext>
            </a:extLst>
          </a:blip>
          <a:stretch>
            <a:fillRect/>
          </a:stretch>
        </p:blipFill>
        <p:spPr>
          <a:xfrm>
            <a:off x="4909246" y="3667903"/>
            <a:ext cx="1094861" cy="1499571"/>
          </a:xfrm>
          <a:prstGeom prst="rect">
            <a:avLst/>
          </a:prstGeom>
        </p:spPr>
      </p:pic>
      <p:pic>
        <p:nvPicPr>
          <p:cNvPr id="49" name="Picture 48">
            <a:extLst>
              <a:ext uri="{FF2B5EF4-FFF2-40B4-BE49-F238E27FC236}">
                <a16:creationId xmlns:a16="http://schemas.microsoft.com/office/drawing/2014/main" id="{0271F590-B5F9-450A-B1B7-8262B7B7489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602248" y="4507421"/>
            <a:ext cx="500691" cy="511571"/>
          </a:xfrm>
          <a:prstGeom prst="rect">
            <a:avLst/>
          </a:prstGeom>
        </p:spPr>
      </p:pic>
      <p:pic>
        <p:nvPicPr>
          <p:cNvPr id="50" name="Content Placeholder 7">
            <a:extLst>
              <a:ext uri="{FF2B5EF4-FFF2-40B4-BE49-F238E27FC236}">
                <a16:creationId xmlns:a16="http://schemas.microsoft.com/office/drawing/2014/main" id="{8FB181B4-FB66-46E2-9C05-318ABD23657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6200000">
            <a:off x="1346343" y="4406505"/>
            <a:ext cx="823230" cy="390859"/>
          </a:xfrm>
          <a:prstGeom prst="rect">
            <a:avLst/>
          </a:prstGeom>
        </p:spPr>
      </p:pic>
      <p:pic>
        <p:nvPicPr>
          <p:cNvPr id="51" name="Picture 50">
            <a:extLst>
              <a:ext uri="{FF2B5EF4-FFF2-40B4-BE49-F238E27FC236}">
                <a16:creationId xmlns:a16="http://schemas.microsoft.com/office/drawing/2014/main" id="{AF1C27E6-8E42-4EA0-81CE-780A8C6238C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2035731" y="4026931"/>
            <a:ext cx="1251162" cy="722082"/>
          </a:xfrm>
          <a:prstGeom prst="rect">
            <a:avLst/>
          </a:prstGeom>
        </p:spPr>
      </p:pic>
      <p:pic>
        <p:nvPicPr>
          <p:cNvPr id="52" name="Picture 51">
            <a:extLst>
              <a:ext uri="{FF2B5EF4-FFF2-40B4-BE49-F238E27FC236}">
                <a16:creationId xmlns:a16="http://schemas.microsoft.com/office/drawing/2014/main" id="{F646D2CB-1126-4BFF-8D0C-0AA288E4A3B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3051582" y="4223807"/>
            <a:ext cx="1040444" cy="539045"/>
          </a:xfrm>
          <a:prstGeom prst="rect">
            <a:avLst/>
          </a:prstGeom>
        </p:spPr>
      </p:pic>
      <p:graphicFrame>
        <p:nvGraphicFramePr>
          <p:cNvPr id="53" name="Table 52">
            <a:extLst>
              <a:ext uri="{FF2B5EF4-FFF2-40B4-BE49-F238E27FC236}">
                <a16:creationId xmlns:a16="http://schemas.microsoft.com/office/drawing/2014/main" id="{0FD443C8-A638-4DAE-838B-057F55A09FE4}"/>
              </a:ext>
            </a:extLst>
          </p:cNvPr>
          <p:cNvGraphicFramePr>
            <a:graphicFrameLocks noGrp="1"/>
          </p:cNvGraphicFramePr>
          <p:nvPr/>
        </p:nvGraphicFramePr>
        <p:xfrm>
          <a:off x="437626" y="4975611"/>
          <a:ext cx="803333" cy="846843"/>
        </p:xfrm>
        <a:graphic>
          <a:graphicData uri="http://schemas.openxmlformats.org/drawingml/2006/table">
            <a:tbl>
              <a:tblPr firstRow="1" bandRow="1">
                <a:tableStyleId>{3B4B98B0-60AC-42C2-AFA5-B58CD77FA1E5}</a:tableStyleId>
              </a:tblPr>
              <a:tblGrid>
                <a:gridCol w="300653">
                  <a:extLst>
                    <a:ext uri="{9D8B030D-6E8A-4147-A177-3AD203B41FA5}">
                      <a16:colId xmlns:a16="http://schemas.microsoft.com/office/drawing/2014/main" val="20000"/>
                    </a:ext>
                  </a:extLst>
                </a:gridCol>
                <a:gridCol w="502680">
                  <a:extLst>
                    <a:ext uri="{9D8B030D-6E8A-4147-A177-3AD203B41FA5}">
                      <a16:colId xmlns:a16="http://schemas.microsoft.com/office/drawing/2014/main" val="20001"/>
                    </a:ext>
                  </a:extLst>
                </a:gridCol>
              </a:tblGrid>
              <a:tr h="170440">
                <a:tc gridSpan="2">
                  <a:txBody>
                    <a:bodyPr/>
                    <a:lstStyle/>
                    <a:p>
                      <a:pPr algn="ctr"/>
                      <a:r>
                        <a:rPr lang="en-US" sz="800" b="0">
                          <a:solidFill>
                            <a:schemeClr val="bg1"/>
                          </a:solidFill>
                          <a:latin typeface="Segoe UI Semibold" panose="020B0702040204020203" pitchFamily="34" charset="0"/>
                          <a:cs typeface="Segoe UI Semibold" panose="020B0702040204020203" pitchFamily="34" charset="0"/>
                        </a:rPr>
                        <a:t>Gen 2</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147709">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6 Core 2.1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47709">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32 </a:t>
                      </a:r>
                      <a:r>
                        <a:rPr lang="en-US" sz="400" err="1">
                          <a:solidFill>
                            <a:schemeClr val="bg1"/>
                          </a:solidFill>
                        </a:rPr>
                        <a:t>GiB</a:t>
                      </a:r>
                      <a:endParaRPr lang="en-US" sz="40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041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6 x 500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0285">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None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0285">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4" name="Table 53">
            <a:extLst>
              <a:ext uri="{FF2B5EF4-FFF2-40B4-BE49-F238E27FC236}">
                <a16:creationId xmlns:a16="http://schemas.microsoft.com/office/drawing/2014/main" id="{B22EA3D9-4366-4B01-BC67-1D5258E69DF7}"/>
              </a:ext>
            </a:extLst>
          </p:cNvPr>
          <p:cNvGraphicFramePr>
            <a:graphicFrameLocks noGrp="1"/>
          </p:cNvGraphicFramePr>
          <p:nvPr/>
        </p:nvGraphicFramePr>
        <p:xfrm>
          <a:off x="1310754" y="4975611"/>
          <a:ext cx="865844" cy="846843"/>
        </p:xfrm>
        <a:graphic>
          <a:graphicData uri="http://schemas.openxmlformats.org/drawingml/2006/table">
            <a:tbl>
              <a:tblPr firstRow="1" bandRow="1">
                <a:tableStyleId>{3B4B98B0-60AC-42C2-AFA5-B58CD77FA1E5}</a:tableStyleId>
              </a:tblPr>
              <a:tblGrid>
                <a:gridCol w="306876">
                  <a:extLst>
                    <a:ext uri="{9D8B030D-6E8A-4147-A177-3AD203B41FA5}">
                      <a16:colId xmlns:a16="http://schemas.microsoft.com/office/drawing/2014/main" val="20000"/>
                    </a:ext>
                  </a:extLst>
                </a:gridCol>
                <a:gridCol w="558968">
                  <a:extLst>
                    <a:ext uri="{9D8B030D-6E8A-4147-A177-3AD203B41FA5}">
                      <a16:colId xmlns:a16="http://schemas.microsoft.com/office/drawing/2014/main" val="20001"/>
                    </a:ext>
                  </a:extLst>
                </a:gridCol>
              </a:tblGrid>
              <a:tr h="170440">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Gen 3</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US" sz="700"/>
                    </a:p>
                  </a:txBody>
                  <a:tcPr/>
                </a:tc>
                <a:extLst>
                  <a:ext uri="{0D108BD9-81ED-4DB2-BD59-A6C34878D82A}">
                    <a16:rowId xmlns:a16="http://schemas.microsoft.com/office/drawing/2014/main" val="10000"/>
                  </a:ext>
                </a:extLst>
              </a:tr>
              <a:tr h="147709">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8 Core 2.1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47709">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128 </a:t>
                      </a:r>
                      <a:r>
                        <a:rPr lang="en-US" sz="400" dirty="0" err="1">
                          <a:solidFill>
                            <a:schemeClr val="bg1"/>
                          </a:solidFill>
                        </a:rPr>
                        <a:t>GiB</a:t>
                      </a:r>
                      <a:endParaRPr lang="en-US" sz="400" dirty="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041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1 x 4 TB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0285">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 x 480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0285">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10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5" name="Table 54">
            <a:extLst>
              <a:ext uri="{FF2B5EF4-FFF2-40B4-BE49-F238E27FC236}">
                <a16:creationId xmlns:a16="http://schemas.microsoft.com/office/drawing/2014/main" id="{0D4AD08C-72B4-49FA-AEFC-9D017699C356}"/>
              </a:ext>
            </a:extLst>
          </p:cNvPr>
          <p:cNvGraphicFramePr>
            <a:graphicFrameLocks noGrp="1"/>
          </p:cNvGraphicFramePr>
          <p:nvPr/>
        </p:nvGraphicFramePr>
        <p:xfrm>
          <a:off x="2246392" y="4975611"/>
          <a:ext cx="837699" cy="846842"/>
        </p:xfrm>
        <a:graphic>
          <a:graphicData uri="http://schemas.openxmlformats.org/drawingml/2006/table">
            <a:tbl>
              <a:tblPr firstRow="1" bandRow="1">
                <a:tableStyleId>{3B4B98B0-60AC-42C2-AFA5-B58CD77FA1E5}</a:tableStyleId>
              </a:tblPr>
              <a:tblGrid>
                <a:gridCol w="314668">
                  <a:extLst>
                    <a:ext uri="{9D8B030D-6E8A-4147-A177-3AD203B41FA5}">
                      <a16:colId xmlns:a16="http://schemas.microsoft.com/office/drawing/2014/main" val="20000"/>
                    </a:ext>
                  </a:extLst>
                </a:gridCol>
                <a:gridCol w="523031">
                  <a:extLst>
                    <a:ext uri="{9D8B030D-6E8A-4147-A177-3AD203B41FA5}">
                      <a16:colId xmlns:a16="http://schemas.microsoft.com/office/drawing/2014/main" val="20001"/>
                    </a:ext>
                  </a:extLst>
                </a:gridCol>
              </a:tblGrid>
              <a:tr h="178321">
                <a:tc gridSpan="2">
                  <a:txBody>
                    <a:bodyPr/>
                    <a:lstStyle/>
                    <a:p>
                      <a:pPr algn="ctr"/>
                      <a:r>
                        <a:rPr lang="en-US" sz="800" b="0">
                          <a:solidFill>
                            <a:schemeClr val="bg1"/>
                          </a:solidFill>
                          <a:latin typeface="Segoe UI Semibold" panose="020B0702040204020203" pitchFamily="34" charset="0"/>
                          <a:cs typeface="Segoe UI Semibold" panose="020B0702040204020203" pitchFamily="34" charset="0"/>
                        </a:rPr>
                        <a:t>Gen 4</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sz="700"/>
                    </a:p>
                  </a:txBody>
                  <a:tcPr/>
                </a:tc>
                <a:extLst>
                  <a:ext uri="{0D108BD9-81ED-4DB2-BD59-A6C34878D82A}">
                    <a16:rowId xmlns:a16="http://schemas.microsoft.com/office/drawing/2014/main" val="10000"/>
                  </a:ext>
                </a:extLst>
              </a:tr>
              <a:tr h="154538">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12 Core 2.4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5384">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192 </a:t>
                      </a:r>
                      <a:r>
                        <a:rPr lang="en-US" sz="400" err="1">
                          <a:solidFill>
                            <a:schemeClr val="bg1"/>
                          </a:solidFill>
                        </a:rPr>
                        <a:t>GiB</a:t>
                      </a:r>
                      <a:endParaRPr lang="en-US" sz="40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7831">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4 x 2</a:t>
                      </a:r>
                      <a:r>
                        <a:rPr lang="en-US" sz="400" baseline="0">
                          <a:solidFill>
                            <a:schemeClr val="bg1"/>
                          </a:solidFill>
                        </a:rPr>
                        <a:t> TB</a:t>
                      </a:r>
                      <a:endParaRPr lang="en-US" sz="40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5384">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 x 480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5384">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6" name="Table 55">
            <a:extLst>
              <a:ext uri="{FF2B5EF4-FFF2-40B4-BE49-F238E27FC236}">
                <a16:creationId xmlns:a16="http://schemas.microsoft.com/office/drawing/2014/main" id="{1A19887D-70C2-443A-94D5-C9C2A4B8F1F7}"/>
              </a:ext>
            </a:extLst>
          </p:cNvPr>
          <p:cNvGraphicFramePr>
            <a:graphicFrameLocks noGrp="1"/>
          </p:cNvGraphicFramePr>
          <p:nvPr/>
        </p:nvGraphicFramePr>
        <p:xfrm>
          <a:off x="3153885" y="4975612"/>
          <a:ext cx="834406" cy="846840"/>
        </p:xfrm>
        <a:graphic>
          <a:graphicData uri="http://schemas.openxmlformats.org/drawingml/2006/table">
            <a:tbl>
              <a:tblPr firstRow="1" bandRow="1">
                <a:tableStyleId>{3B4B98B0-60AC-42C2-AFA5-B58CD77FA1E5}</a:tableStyleId>
              </a:tblPr>
              <a:tblGrid>
                <a:gridCol w="319211">
                  <a:extLst>
                    <a:ext uri="{9D8B030D-6E8A-4147-A177-3AD203B41FA5}">
                      <a16:colId xmlns:a16="http://schemas.microsoft.com/office/drawing/2014/main" val="20000"/>
                    </a:ext>
                  </a:extLst>
                </a:gridCol>
                <a:gridCol w="515195">
                  <a:extLst>
                    <a:ext uri="{9D8B030D-6E8A-4147-A177-3AD203B41FA5}">
                      <a16:colId xmlns:a16="http://schemas.microsoft.com/office/drawing/2014/main" val="20001"/>
                    </a:ext>
                  </a:extLst>
                </a:gridCol>
              </a:tblGrid>
              <a:tr h="181477">
                <a:tc gridSpan="2">
                  <a:txBody>
                    <a:bodyPr/>
                    <a:lstStyle/>
                    <a:p>
                      <a:pPr algn="ctr"/>
                      <a:r>
                        <a:rPr lang="en-US" sz="800" b="0">
                          <a:solidFill>
                            <a:schemeClr val="bg1"/>
                          </a:solidFill>
                          <a:latin typeface="Segoe UI Semibold" panose="020B0702040204020203" pitchFamily="34" charset="0"/>
                          <a:cs typeface="Segoe UI Semibold" panose="020B0702040204020203" pitchFamily="34" charset="0"/>
                        </a:rPr>
                        <a:t>Godzilla</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endParaRPr lang="en-US" sz="700"/>
                    </a:p>
                  </a:txBody>
                  <a:tcPr/>
                </a:tc>
                <a:extLst>
                  <a:ext uri="{0D108BD9-81ED-4DB2-BD59-A6C34878D82A}">
                    <a16:rowId xmlns:a16="http://schemas.microsoft.com/office/drawing/2014/main" val="10000"/>
                  </a:ext>
                </a:extLst>
              </a:tr>
              <a:tr h="154138">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16 Core 2.0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7960">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512 </a:t>
                      </a:r>
                      <a:r>
                        <a:rPr lang="en-US" sz="400" dirty="0" err="1">
                          <a:solidFill>
                            <a:schemeClr val="bg1"/>
                          </a:solidFill>
                        </a:rPr>
                        <a:t>GiB</a:t>
                      </a:r>
                      <a:endParaRPr lang="en-US" sz="400" dirty="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5734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None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7960">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9 x 800 GB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7960">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7" name="Table 56">
            <a:extLst>
              <a:ext uri="{FF2B5EF4-FFF2-40B4-BE49-F238E27FC236}">
                <a16:creationId xmlns:a16="http://schemas.microsoft.com/office/drawing/2014/main" id="{56A90CB6-D385-4C17-87AC-8B74C9444533}"/>
              </a:ext>
            </a:extLst>
          </p:cNvPr>
          <p:cNvGraphicFramePr>
            <a:graphicFrameLocks noGrp="1"/>
          </p:cNvGraphicFramePr>
          <p:nvPr/>
        </p:nvGraphicFramePr>
        <p:xfrm>
          <a:off x="4058086" y="4975612"/>
          <a:ext cx="887228" cy="846841"/>
        </p:xfrm>
        <a:graphic>
          <a:graphicData uri="http://schemas.openxmlformats.org/drawingml/2006/table">
            <a:tbl>
              <a:tblPr firstRow="1" bandRow="1">
                <a:tableStyleId>{3B4B98B0-60AC-42C2-AFA5-B58CD77FA1E5}</a:tableStyleId>
              </a:tblPr>
              <a:tblGrid>
                <a:gridCol w="336420">
                  <a:extLst>
                    <a:ext uri="{9D8B030D-6E8A-4147-A177-3AD203B41FA5}">
                      <a16:colId xmlns:a16="http://schemas.microsoft.com/office/drawing/2014/main" val="20000"/>
                    </a:ext>
                  </a:extLst>
                </a:gridCol>
                <a:gridCol w="550808">
                  <a:extLst>
                    <a:ext uri="{9D8B030D-6E8A-4147-A177-3AD203B41FA5}">
                      <a16:colId xmlns:a16="http://schemas.microsoft.com/office/drawing/2014/main" val="20001"/>
                    </a:ext>
                  </a:extLst>
                </a:gridCol>
              </a:tblGrid>
              <a:tr h="174608">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Gen 5</a:t>
                      </a: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148303">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20 Core 2.3 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3495">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256 </a:t>
                      </a:r>
                      <a:r>
                        <a:rPr lang="en-US" sz="400" err="1">
                          <a:solidFill>
                            <a:schemeClr val="bg1"/>
                          </a:solidFill>
                        </a:rPr>
                        <a:t>GiB</a:t>
                      </a:r>
                      <a:endParaRPr lang="en-US" sz="40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48303">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48637">
                <a:tc>
                  <a:txBody>
                    <a:bodyPr/>
                    <a:lstStyle/>
                    <a:p>
                      <a:r>
                        <a:rPr lang="en-US" sz="400" dirty="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6 x 960 GB PCIe Flash and 1 x 960 GB </a:t>
                      </a:r>
                      <a:r>
                        <a:rPr lang="en-US" sz="400" dirty="0" err="1">
                          <a:solidFill>
                            <a:schemeClr val="bg1"/>
                          </a:solidFill>
                        </a:rPr>
                        <a:t>SATA</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3495">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 + FPGA</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8" name="Table 57">
            <a:extLst>
              <a:ext uri="{FF2B5EF4-FFF2-40B4-BE49-F238E27FC236}">
                <a16:creationId xmlns:a16="http://schemas.microsoft.com/office/drawing/2014/main" id="{33960225-8A00-4AD8-8C40-0BE1E8023CE3}"/>
              </a:ext>
            </a:extLst>
          </p:cNvPr>
          <p:cNvGraphicFramePr>
            <a:graphicFrameLocks noGrp="1"/>
          </p:cNvGraphicFramePr>
          <p:nvPr/>
        </p:nvGraphicFramePr>
        <p:xfrm>
          <a:off x="5978984" y="4975613"/>
          <a:ext cx="894083" cy="846837"/>
        </p:xfrm>
        <a:graphic>
          <a:graphicData uri="http://schemas.openxmlformats.org/drawingml/2006/table">
            <a:tbl>
              <a:tblPr firstRow="1" bandRow="1">
                <a:tableStyleId>{3B4B98B0-60AC-42C2-AFA5-B58CD77FA1E5}</a:tableStyleId>
              </a:tblPr>
              <a:tblGrid>
                <a:gridCol w="339020">
                  <a:extLst>
                    <a:ext uri="{9D8B030D-6E8A-4147-A177-3AD203B41FA5}">
                      <a16:colId xmlns:a16="http://schemas.microsoft.com/office/drawing/2014/main" val="20000"/>
                    </a:ext>
                  </a:extLst>
                </a:gridCol>
                <a:gridCol w="555063">
                  <a:extLst>
                    <a:ext uri="{9D8B030D-6E8A-4147-A177-3AD203B41FA5}">
                      <a16:colId xmlns:a16="http://schemas.microsoft.com/office/drawing/2014/main" val="20001"/>
                    </a:ext>
                  </a:extLst>
                </a:gridCol>
              </a:tblGrid>
              <a:tr h="183485">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Beast</a:t>
                      </a: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US" sz="700"/>
                    </a:p>
                  </a:txBody>
                  <a:tcPr/>
                </a:tc>
                <a:extLst>
                  <a:ext uri="{0D108BD9-81ED-4DB2-BD59-A6C34878D82A}">
                    <a16:rowId xmlns:a16="http://schemas.microsoft.com/office/drawing/2014/main" val="10000"/>
                  </a:ext>
                </a:extLst>
              </a:tr>
              <a:tr h="118726">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 x 18 Core 2.5 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8726">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4096 </a:t>
                      </a:r>
                      <a:r>
                        <a:rPr lang="en-US" sz="400" dirty="0" err="1">
                          <a:solidFill>
                            <a:schemeClr val="bg1"/>
                          </a:solidFill>
                        </a:rPr>
                        <a:t>GiB</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32830">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74344">
                <a:tc>
                  <a:txBody>
                    <a:bodyPr/>
                    <a:lstStyle/>
                    <a:p>
                      <a:r>
                        <a:rPr lang="en-US" sz="40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4 x 2 TB NVMe, </a:t>
                      </a:r>
                      <a:r>
                        <a:rPr lang="en-US" sz="400" baseline="0" dirty="0">
                          <a:solidFill>
                            <a:schemeClr val="bg1"/>
                          </a:solidFill>
                        </a:rPr>
                        <a:t>1 x 960 GB SATA</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8726">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9" name="Table 58">
            <a:extLst>
              <a:ext uri="{FF2B5EF4-FFF2-40B4-BE49-F238E27FC236}">
                <a16:creationId xmlns:a16="http://schemas.microsoft.com/office/drawing/2014/main" id="{6A3A1EF5-7ECE-41C5-8FB1-6C09FB57405B}"/>
              </a:ext>
            </a:extLst>
          </p:cNvPr>
          <p:cNvGraphicFramePr>
            <a:graphicFrameLocks noGrp="1"/>
          </p:cNvGraphicFramePr>
          <p:nvPr/>
        </p:nvGraphicFramePr>
        <p:xfrm>
          <a:off x="5015107" y="4975611"/>
          <a:ext cx="894083" cy="846833"/>
        </p:xfrm>
        <a:graphic>
          <a:graphicData uri="http://schemas.openxmlformats.org/drawingml/2006/table">
            <a:tbl>
              <a:tblPr firstRow="1" bandRow="1">
                <a:tableStyleId>{3B4B98B0-60AC-42C2-AFA5-B58CD77FA1E5}</a:tableStyleId>
              </a:tblPr>
              <a:tblGrid>
                <a:gridCol w="339020">
                  <a:extLst>
                    <a:ext uri="{9D8B030D-6E8A-4147-A177-3AD203B41FA5}">
                      <a16:colId xmlns:a16="http://schemas.microsoft.com/office/drawing/2014/main" val="20000"/>
                    </a:ext>
                  </a:extLst>
                </a:gridCol>
                <a:gridCol w="555063">
                  <a:extLst>
                    <a:ext uri="{9D8B030D-6E8A-4147-A177-3AD203B41FA5}">
                      <a16:colId xmlns:a16="http://schemas.microsoft.com/office/drawing/2014/main" val="20001"/>
                    </a:ext>
                  </a:extLst>
                </a:gridCol>
              </a:tblGrid>
              <a:tr h="179204">
                <a:tc gridSpan="2">
                  <a:txBody>
                    <a:bodyPr/>
                    <a:lstStyle/>
                    <a:p>
                      <a:pPr algn="ctr"/>
                      <a:r>
                        <a:rPr lang="en-US" altLang="zh-CN" sz="800" b="0" dirty="0">
                          <a:solidFill>
                            <a:schemeClr val="bg1"/>
                          </a:solidFill>
                          <a:latin typeface="Segoe UI Semibold" panose="020B0702040204020203" pitchFamily="34" charset="0"/>
                          <a:cs typeface="Segoe UI Semibold" panose="020B0702040204020203" pitchFamily="34" charset="0"/>
                        </a:rPr>
                        <a:t>Gen 6</a:t>
                      </a:r>
                      <a:endParaRPr lang="en-US" sz="800" b="0" dirty="0">
                        <a:solidFill>
                          <a:schemeClr val="bg1"/>
                        </a:solidFill>
                        <a:latin typeface="Segoe UI Semibold" panose="020B0702040204020203" pitchFamily="34" charset="0"/>
                        <a:cs typeface="Segoe UI Semibold" panose="020B0702040204020203" pitchFamily="34" charset="0"/>
                      </a:endParaRP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5"/>
                    </a:solidFill>
                  </a:tcPr>
                </a:tc>
                <a:tc hMerge="1">
                  <a:txBody>
                    <a:bodyPr/>
                    <a:lstStyle/>
                    <a:p>
                      <a:endParaRPr lang="en-US" sz="700"/>
                    </a:p>
                  </a:txBody>
                  <a:tcPr/>
                </a:tc>
                <a:extLst>
                  <a:ext uri="{0D108BD9-81ED-4DB2-BD59-A6C34878D82A}">
                    <a16:rowId xmlns:a16="http://schemas.microsoft.com/office/drawing/2014/main" val="10000"/>
                  </a:ext>
                </a:extLst>
              </a:tr>
              <a:tr h="122624">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 x Skylake 24 Core 2.7GHz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97460">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768GiB DDR4</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22624">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30001">
                <a:tc>
                  <a:txBody>
                    <a:bodyPr/>
                    <a:lstStyle/>
                    <a:p>
                      <a:r>
                        <a:rPr lang="en-US" sz="40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4 x 960 GB M.2 SSDs</a:t>
                      </a:r>
                      <a:r>
                        <a:rPr lang="en-US" sz="400" baseline="0">
                          <a:solidFill>
                            <a:schemeClr val="bg1"/>
                          </a:solidFill>
                        </a:rPr>
                        <a:t> and 1 x 960 GB SATA</a:t>
                      </a:r>
                      <a:endParaRPr lang="en-US" sz="40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97460">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40 Gb/s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r h="97460">
                <a:tc>
                  <a:txBody>
                    <a:bodyPr/>
                    <a:lstStyle/>
                    <a:p>
                      <a:r>
                        <a:rPr lang="en-US" sz="400">
                          <a:solidFill>
                            <a:schemeClr val="bg1"/>
                          </a:solidFill>
                        </a:rPr>
                        <a:t>FPGA</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Yes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63376197"/>
                  </a:ext>
                </a:extLst>
              </a:tr>
            </a:tbl>
          </a:graphicData>
        </a:graphic>
      </p:graphicFrame>
      <p:grpSp>
        <p:nvGrpSpPr>
          <p:cNvPr id="60" name="Group 59">
            <a:extLst>
              <a:ext uri="{FF2B5EF4-FFF2-40B4-BE49-F238E27FC236}">
                <a16:creationId xmlns:a16="http://schemas.microsoft.com/office/drawing/2014/main" id="{2D8E505D-577A-4EB3-A37C-04D3C7E7ECBD}"/>
              </a:ext>
            </a:extLst>
          </p:cNvPr>
          <p:cNvGrpSpPr/>
          <p:nvPr/>
        </p:nvGrpSpPr>
        <p:grpSpPr>
          <a:xfrm>
            <a:off x="441197" y="2098635"/>
            <a:ext cx="816122" cy="804053"/>
            <a:chOff x="-187568" y="1142281"/>
            <a:chExt cx="1309773" cy="1290404"/>
          </a:xfrm>
        </p:grpSpPr>
        <p:sp>
          <p:nvSpPr>
            <p:cNvPr id="61" name="Rectangle 60">
              <a:extLst>
                <a:ext uri="{FF2B5EF4-FFF2-40B4-BE49-F238E27FC236}">
                  <a16:creationId xmlns:a16="http://schemas.microsoft.com/office/drawing/2014/main" id="{766B42EB-BC4C-4FD0-A66F-EC210DC04B5C}"/>
                </a:ext>
              </a:extLst>
            </p:cNvPr>
            <p:cNvSpPr/>
            <p:nvPr/>
          </p:nvSpPr>
          <p:spPr bwMode="auto">
            <a:xfrm>
              <a:off x="-187568" y="1142281"/>
              <a:ext cx="1309773" cy="1290404"/>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a:lnSpc>
                  <a:spcPct val="90000"/>
                </a:lnSpc>
                <a:defRPr/>
              </a:pPr>
              <a:endParaRPr lang="en-US" sz="1324"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2" name="Group 61">
              <a:extLst>
                <a:ext uri="{FF2B5EF4-FFF2-40B4-BE49-F238E27FC236}">
                  <a16:creationId xmlns:a16="http://schemas.microsoft.com/office/drawing/2014/main" id="{E51694A1-CDE3-4C50-9126-5EF355FA7172}"/>
                </a:ext>
              </a:extLst>
            </p:cNvPr>
            <p:cNvGrpSpPr/>
            <p:nvPr/>
          </p:nvGrpSpPr>
          <p:grpSpPr>
            <a:xfrm>
              <a:off x="-187567" y="1230065"/>
              <a:ext cx="1200070" cy="1064324"/>
              <a:chOff x="2886057" y="1394974"/>
              <a:chExt cx="1176646" cy="1043551"/>
            </a:xfrm>
          </p:grpSpPr>
          <p:sp>
            <p:nvSpPr>
              <p:cNvPr id="63" name="TextBox 62">
                <a:extLst>
                  <a:ext uri="{FF2B5EF4-FFF2-40B4-BE49-F238E27FC236}">
                    <a16:creationId xmlns:a16="http://schemas.microsoft.com/office/drawing/2014/main" id="{26B03B9B-5ADC-4653-A828-47EBBBD5A2BE}"/>
                  </a:ext>
                </a:extLst>
              </p:cNvPr>
              <p:cNvSpPr txBox="1"/>
              <p:nvPr/>
            </p:nvSpPr>
            <p:spPr>
              <a:xfrm flipH="1">
                <a:off x="2886057" y="1394974"/>
                <a:ext cx="1176646" cy="604626"/>
              </a:xfrm>
              <a:prstGeom prst="rect">
                <a:avLst/>
              </a:prstGeom>
              <a:noFill/>
            </p:spPr>
            <p:txBody>
              <a:bodyPr wrap="square" lIns="137102" tIns="109682" rIns="137102" bIns="109682" rtlCol="0">
                <a:spAutoFit/>
              </a:bodyPr>
              <a:lstStyle/>
              <a:p>
                <a:pPr algn="ctr" defTabSz="685512">
                  <a:lnSpc>
                    <a:spcPct val="90000"/>
                  </a:lnSpc>
                  <a:spcAft>
                    <a:spcPts val="450"/>
                  </a:spcAft>
                  <a:defRPr/>
                </a:pPr>
                <a:r>
                  <a:rPr lang="en-US" sz="1175"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RAM</a:t>
                </a:r>
              </a:p>
            </p:txBody>
          </p:sp>
          <p:cxnSp>
            <p:nvCxnSpPr>
              <p:cNvPr id="64" name="Straight Arrow Connector 63">
                <a:extLst>
                  <a:ext uri="{FF2B5EF4-FFF2-40B4-BE49-F238E27FC236}">
                    <a16:creationId xmlns:a16="http://schemas.microsoft.com/office/drawing/2014/main" id="{05B34596-55D8-4250-8B45-993FBB2415B2}"/>
                  </a:ext>
                </a:extLst>
              </p:cNvPr>
              <p:cNvCxnSpPr/>
              <p:nvPr/>
            </p:nvCxnSpPr>
            <p:spPr>
              <a:xfrm flipV="1">
                <a:off x="3914753" y="1425126"/>
                <a:ext cx="0" cy="494556"/>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FE8CD7B-4BA9-484E-B438-5266CCD94C91}"/>
                  </a:ext>
                </a:extLst>
              </p:cNvPr>
              <p:cNvSpPr txBox="1"/>
              <p:nvPr/>
            </p:nvSpPr>
            <p:spPr>
              <a:xfrm>
                <a:off x="2971406" y="1833899"/>
                <a:ext cx="1041063" cy="604626"/>
              </a:xfrm>
              <a:prstGeom prst="rect">
                <a:avLst/>
              </a:prstGeom>
              <a:noFill/>
            </p:spPr>
            <p:txBody>
              <a:bodyPr wrap="none" lIns="137102" tIns="109682" rIns="137102" bIns="109682" rtlCol="0">
                <a:spAutoFit/>
              </a:bodyPr>
              <a:lstStyle/>
              <a:p>
                <a:pPr algn="ctr" defTabSz="685512">
                  <a:lnSpc>
                    <a:spcPct val="90000"/>
                  </a:lnSpc>
                  <a:spcAft>
                    <a:spcPts val="450"/>
                  </a:spcAft>
                  <a:defRPr/>
                </a:pPr>
                <a:r>
                  <a:rPr lang="en-US" sz="1175"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Cores</a:t>
                </a:r>
              </a:p>
            </p:txBody>
          </p:sp>
          <p:cxnSp>
            <p:nvCxnSpPr>
              <p:cNvPr id="66" name="Straight Arrow Connector 65">
                <a:extLst>
                  <a:ext uri="{FF2B5EF4-FFF2-40B4-BE49-F238E27FC236}">
                    <a16:creationId xmlns:a16="http://schemas.microsoft.com/office/drawing/2014/main" id="{AB49BD9B-22E7-4C14-A359-DED52A7C6C59}"/>
                  </a:ext>
                </a:extLst>
              </p:cNvPr>
              <p:cNvCxnSpPr/>
              <p:nvPr/>
            </p:nvCxnSpPr>
            <p:spPr>
              <a:xfrm>
                <a:off x="3174819" y="2368255"/>
                <a:ext cx="638159" cy="380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pic>
        <p:nvPicPr>
          <p:cNvPr id="67" name="Picture 66">
            <a:extLst>
              <a:ext uri="{FF2B5EF4-FFF2-40B4-BE49-F238E27FC236}">
                <a16:creationId xmlns:a16="http://schemas.microsoft.com/office/drawing/2014/main" id="{1568F380-D608-4000-ACE9-27801AFA5C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18246" y="3546943"/>
            <a:ext cx="738911" cy="1427116"/>
          </a:xfrm>
          <a:prstGeom prst="rect">
            <a:avLst/>
          </a:prstGeom>
        </p:spPr>
      </p:pic>
      <p:graphicFrame>
        <p:nvGraphicFramePr>
          <p:cNvPr id="68" name="Table 67">
            <a:extLst>
              <a:ext uri="{FF2B5EF4-FFF2-40B4-BE49-F238E27FC236}">
                <a16:creationId xmlns:a16="http://schemas.microsoft.com/office/drawing/2014/main" id="{81BD54F0-348F-458B-A5D0-F9392DAF87F8}"/>
              </a:ext>
            </a:extLst>
          </p:cNvPr>
          <p:cNvGraphicFramePr>
            <a:graphicFrameLocks noGrp="1"/>
          </p:cNvGraphicFramePr>
          <p:nvPr/>
        </p:nvGraphicFramePr>
        <p:xfrm>
          <a:off x="6942861" y="4975613"/>
          <a:ext cx="894083" cy="846837"/>
        </p:xfrm>
        <a:graphic>
          <a:graphicData uri="http://schemas.openxmlformats.org/drawingml/2006/table">
            <a:tbl>
              <a:tblPr firstRow="1" bandRow="1">
                <a:tableStyleId>{3B4B98B0-60AC-42C2-AFA5-B58CD77FA1E5}</a:tableStyleId>
              </a:tblPr>
              <a:tblGrid>
                <a:gridCol w="339020">
                  <a:extLst>
                    <a:ext uri="{9D8B030D-6E8A-4147-A177-3AD203B41FA5}">
                      <a16:colId xmlns:a16="http://schemas.microsoft.com/office/drawing/2014/main" val="20000"/>
                    </a:ext>
                  </a:extLst>
                </a:gridCol>
                <a:gridCol w="555063">
                  <a:extLst>
                    <a:ext uri="{9D8B030D-6E8A-4147-A177-3AD203B41FA5}">
                      <a16:colId xmlns:a16="http://schemas.microsoft.com/office/drawing/2014/main" val="20001"/>
                    </a:ext>
                  </a:extLst>
                </a:gridCol>
              </a:tblGrid>
              <a:tr h="183485">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Beast v2</a:t>
                      </a: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rgbClr val="0D0D0D"/>
                    </a:solidFill>
                  </a:tcPr>
                </a:tc>
                <a:tc hMerge="1">
                  <a:txBody>
                    <a:bodyPr/>
                    <a:lstStyle/>
                    <a:p>
                      <a:endParaRPr lang="en-US" sz="700"/>
                    </a:p>
                  </a:txBody>
                  <a:tcPr/>
                </a:tc>
                <a:extLst>
                  <a:ext uri="{0D108BD9-81ED-4DB2-BD59-A6C34878D82A}">
                    <a16:rowId xmlns:a16="http://schemas.microsoft.com/office/drawing/2014/main" val="10000"/>
                  </a:ext>
                </a:extLst>
              </a:tr>
              <a:tr h="118726">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8 x 28 Core 2.5 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8726">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12 </a:t>
                      </a:r>
                      <a:r>
                        <a:rPr lang="en-US" sz="400" dirty="0" err="1">
                          <a:solidFill>
                            <a:schemeClr val="bg1"/>
                          </a:solidFill>
                        </a:rPr>
                        <a:t>TiB</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32830">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74344">
                <a:tc>
                  <a:txBody>
                    <a:bodyPr/>
                    <a:lstStyle/>
                    <a:p>
                      <a:r>
                        <a:rPr lang="en-US" sz="40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4 x 2 TB NVMe,</a:t>
                      </a:r>
                      <a:r>
                        <a:rPr lang="en-US" sz="400" baseline="0" dirty="0">
                          <a:solidFill>
                            <a:schemeClr val="bg1"/>
                          </a:solidFill>
                        </a:rPr>
                        <a:t> 1 x 960 GB SATA</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8726">
                <a:tc>
                  <a:txBody>
                    <a:bodyPr/>
                    <a:lstStyle/>
                    <a:p>
                      <a:r>
                        <a:rPr lang="en-US" sz="40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50 Gb/s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pSp>
        <p:nvGrpSpPr>
          <p:cNvPr id="69" name="Group 68">
            <a:extLst>
              <a:ext uri="{FF2B5EF4-FFF2-40B4-BE49-F238E27FC236}">
                <a16:creationId xmlns:a16="http://schemas.microsoft.com/office/drawing/2014/main" id="{0512DAB3-0E79-45F3-ADA2-D1BB6E7A5B74}"/>
              </a:ext>
            </a:extLst>
          </p:cNvPr>
          <p:cNvGrpSpPr/>
          <p:nvPr/>
        </p:nvGrpSpPr>
        <p:grpSpPr>
          <a:xfrm flipH="1">
            <a:off x="6996073" y="1136210"/>
            <a:ext cx="783260" cy="2345591"/>
            <a:chOff x="1739638" y="1826416"/>
            <a:chExt cx="229340" cy="3918577"/>
          </a:xfrm>
          <a:solidFill>
            <a:srgbClr val="0D0D0D"/>
          </a:solidFill>
        </p:grpSpPr>
        <p:sp>
          <p:nvSpPr>
            <p:cNvPr id="70" name="Rectangle 69">
              <a:extLst>
                <a:ext uri="{FF2B5EF4-FFF2-40B4-BE49-F238E27FC236}">
                  <a16:creationId xmlns:a16="http://schemas.microsoft.com/office/drawing/2014/main" id="{704FA429-E43B-4A4A-9280-32BC37381C01}"/>
                </a:ext>
              </a:extLst>
            </p:cNvPr>
            <p:cNvSpPr/>
            <p:nvPr/>
          </p:nvSpPr>
          <p:spPr bwMode="auto">
            <a:xfrm>
              <a:off x="1739638" y="548318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1" name="Rectangle 70">
              <a:extLst>
                <a:ext uri="{FF2B5EF4-FFF2-40B4-BE49-F238E27FC236}">
                  <a16:creationId xmlns:a16="http://schemas.microsoft.com/office/drawing/2014/main" id="{99CC8111-C669-4509-A654-9247CF8B1BCB}"/>
                </a:ext>
              </a:extLst>
            </p:cNvPr>
            <p:cNvSpPr/>
            <p:nvPr/>
          </p:nvSpPr>
          <p:spPr bwMode="auto">
            <a:xfrm>
              <a:off x="1739638" y="5221379"/>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2" name="Rectangle 71">
              <a:extLst>
                <a:ext uri="{FF2B5EF4-FFF2-40B4-BE49-F238E27FC236}">
                  <a16:creationId xmlns:a16="http://schemas.microsoft.com/office/drawing/2014/main" id="{468C7CC2-3C6E-4503-BDCF-C4BE8D1734C1}"/>
                </a:ext>
              </a:extLst>
            </p:cNvPr>
            <p:cNvSpPr/>
            <p:nvPr/>
          </p:nvSpPr>
          <p:spPr bwMode="auto">
            <a:xfrm>
              <a:off x="1739638" y="4959573"/>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3" name="Rectangle 72">
              <a:extLst>
                <a:ext uri="{FF2B5EF4-FFF2-40B4-BE49-F238E27FC236}">
                  <a16:creationId xmlns:a16="http://schemas.microsoft.com/office/drawing/2014/main" id="{8FF692B0-3242-4128-82A1-DADDBF19C1F6}"/>
                </a:ext>
              </a:extLst>
            </p:cNvPr>
            <p:cNvSpPr/>
            <p:nvPr/>
          </p:nvSpPr>
          <p:spPr bwMode="auto">
            <a:xfrm>
              <a:off x="1739638" y="4701679"/>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4" name="Rectangle 73">
              <a:extLst>
                <a:ext uri="{FF2B5EF4-FFF2-40B4-BE49-F238E27FC236}">
                  <a16:creationId xmlns:a16="http://schemas.microsoft.com/office/drawing/2014/main" id="{912F7E86-278D-4A6C-9426-579B9D2C7A98}"/>
                </a:ext>
              </a:extLst>
            </p:cNvPr>
            <p:cNvSpPr/>
            <p:nvPr/>
          </p:nvSpPr>
          <p:spPr bwMode="auto">
            <a:xfrm>
              <a:off x="1739638" y="4532435"/>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5" name="Rectangle 74">
              <a:extLst>
                <a:ext uri="{FF2B5EF4-FFF2-40B4-BE49-F238E27FC236}">
                  <a16:creationId xmlns:a16="http://schemas.microsoft.com/office/drawing/2014/main" id="{F93E8285-E74C-4626-9314-5764DE6D7CDB}"/>
                </a:ext>
              </a:extLst>
            </p:cNvPr>
            <p:cNvSpPr/>
            <p:nvPr/>
          </p:nvSpPr>
          <p:spPr bwMode="auto">
            <a:xfrm>
              <a:off x="1739638" y="4270628"/>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6" name="Rectangle 75">
              <a:extLst>
                <a:ext uri="{FF2B5EF4-FFF2-40B4-BE49-F238E27FC236}">
                  <a16:creationId xmlns:a16="http://schemas.microsoft.com/office/drawing/2014/main" id="{B2861616-0682-45C6-99DE-D3A5CD3537A9}"/>
                </a:ext>
              </a:extLst>
            </p:cNvPr>
            <p:cNvSpPr/>
            <p:nvPr/>
          </p:nvSpPr>
          <p:spPr bwMode="auto">
            <a:xfrm>
              <a:off x="1739638" y="4008822"/>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7" name="Rectangle 76">
              <a:extLst>
                <a:ext uri="{FF2B5EF4-FFF2-40B4-BE49-F238E27FC236}">
                  <a16:creationId xmlns:a16="http://schemas.microsoft.com/office/drawing/2014/main" id="{192E6931-C01B-4D87-A209-909AAF5867FC}"/>
                </a:ext>
              </a:extLst>
            </p:cNvPr>
            <p:cNvSpPr/>
            <p:nvPr/>
          </p:nvSpPr>
          <p:spPr bwMode="auto">
            <a:xfrm>
              <a:off x="1739638" y="3750928"/>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8" name="Rectangle 77">
              <a:extLst>
                <a:ext uri="{FF2B5EF4-FFF2-40B4-BE49-F238E27FC236}">
                  <a16:creationId xmlns:a16="http://schemas.microsoft.com/office/drawing/2014/main" id="{0E7FC703-1045-412C-995F-2B1D9385D28A}"/>
                </a:ext>
              </a:extLst>
            </p:cNvPr>
            <p:cNvSpPr/>
            <p:nvPr/>
          </p:nvSpPr>
          <p:spPr bwMode="auto">
            <a:xfrm>
              <a:off x="1739638" y="3558674"/>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79" name="Rectangle 78">
              <a:extLst>
                <a:ext uri="{FF2B5EF4-FFF2-40B4-BE49-F238E27FC236}">
                  <a16:creationId xmlns:a16="http://schemas.microsoft.com/office/drawing/2014/main" id="{FC294275-E69E-4BD8-B97B-0C6484DE3672}"/>
                </a:ext>
              </a:extLst>
            </p:cNvPr>
            <p:cNvSpPr/>
            <p:nvPr/>
          </p:nvSpPr>
          <p:spPr bwMode="auto">
            <a:xfrm>
              <a:off x="1739638" y="3296867"/>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0" name="Rectangle 79">
              <a:extLst>
                <a:ext uri="{FF2B5EF4-FFF2-40B4-BE49-F238E27FC236}">
                  <a16:creationId xmlns:a16="http://schemas.microsoft.com/office/drawing/2014/main" id="{37C6522D-58D5-4EAC-A623-3FE21F0A71C0}"/>
                </a:ext>
              </a:extLst>
            </p:cNvPr>
            <p:cNvSpPr/>
            <p:nvPr/>
          </p:nvSpPr>
          <p:spPr bwMode="auto">
            <a:xfrm>
              <a:off x="1739638" y="3035061"/>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1" name="Rectangle 80">
              <a:extLst>
                <a:ext uri="{FF2B5EF4-FFF2-40B4-BE49-F238E27FC236}">
                  <a16:creationId xmlns:a16="http://schemas.microsoft.com/office/drawing/2014/main" id="{9E2CAD80-BB38-43AC-9651-12238F61E615}"/>
                </a:ext>
              </a:extLst>
            </p:cNvPr>
            <p:cNvSpPr/>
            <p:nvPr/>
          </p:nvSpPr>
          <p:spPr bwMode="auto">
            <a:xfrm>
              <a:off x="1739638" y="2777167"/>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2" name="Rectangle 81">
              <a:extLst>
                <a:ext uri="{FF2B5EF4-FFF2-40B4-BE49-F238E27FC236}">
                  <a16:creationId xmlns:a16="http://schemas.microsoft.com/office/drawing/2014/main" id="{106F450B-90D1-4862-ACB6-8D5EB979925F}"/>
                </a:ext>
              </a:extLst>
            </p:cNvPr>
            <p:cNvSpPr/>
            <p:nvPr/>
          </p:nvSpPr>
          <p:spPr bwMode="auto">
            <a:xfrm>
              <a:off x="1739638" y="2607923"/>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3" name="Rectangle 82">
              <a:extLst>
                <a:ext uri="{FF2B5EF4-FFF2-40B4-BE49-F238E27FC236}">
                  <a16:creationId xmlns:a16="http://schemas.microsoft.com/office/drawing/2014/main" id="{0D9FD5FA-4A26-42D8-993E-649DB2427592}"/>
                </a:ext>
              </a:extLst>
            </p:cNvPr>
            <p:cNvSpPr/>
            <p:nvPr/>
          </p:nvSpPr>
          <p:spPr bwMode="auto">
            <a:xfrm>
              <a:off x="1739638" y="234611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4" name="Rectangle 83">
              <a:extLst>
                <a:ext uri="{FF2B5EF4-FFF2-40B4-BE49-F238E27FC236}">
                  <a16:creationId xmlns:a16="http://schemas.microsoft.com/office/drawing/2014/main" id="{C0AD6344-1ADD-4C5D-8D9C-97D9F1B141B3}"/>
                </a:ext>
              </a:extLst>
            </p:cNvPr>
            <p:cNvSpPr/>
            <p:nvPr/>
          </p:nvSpPr>
          <p:spPr bwMode="auto">
            <a:xfrm>
              <a:off x="1739638" y="2084310"/>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sp>
          <p:nvSpPr>
            <p:cNvPr id="85" name="Rectangle 84">
              <a:extLst>
                <a:ext uri="{FF2B5EF4-FFF2-40B4-BE49-F238E27FC236}">
                  <a16:creationId xmlns:a16="http://schemas.microsoft.com/office/drawing/2014/main" id="{694EB208-6BA8-4CE9-A872-C62EF3A58568}"/>
                </a:ext>
              </a:extLst>
            </p:cNvPr>
            <p:cNvSpPr/>
            <p:nvPr/>
          </p:nvSpPr>
          <p:spPr bwMode="auto">
            <a:xfrm>
              <a:off x="1739638" y="182641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endParaRPr lang="en-US" sz="1500">
                <a:gradFill>
                  <a:gsLst>
                    <a:gs pos="0">
                      <a:srgbClr val="FFFFFF"/>
                    </a:gs>
                    <a:gs pos="100000">
                      <a:srgbClr val="FFFFFF"/>
                    </a:gs>
                  </a:gsLst>
                  <a:lin ang="5400000" scaled="0"/>
                </a:gradFill>
                <a:latin typeface="Segoe UI Semilight"/>
              </a:endParaRPr>
            </a:p>
          </p:txBody>
        </p:sp>
      </p:grpSp>
      <p:sp>
        <p:nvSpPr>
          <p:cNvPr id="86" name="TextBox 85">
            <a:extLst>
              <a:ext uri="{FF2B5EF4-FFF2-40B4-BE49-F238E27FC236}">
                <a16:creationId xmlns:a16="http://schemas.microsoft.com/office/drawing/2014/main" id="{3A4BD9FA-7186-499E-8AD1-1E5662D6FC64}"/>
              </a:ext>
            </a:extLst>
          </p:cNvPr>
          <p:cNvSpPr txBox="1"/>
          <p:nvPr/>
        </p:nvSpPr>
        <p:spPr>
          <a:xfrm>
            <a:off x="7101321" y="1252247"/>
            <a:ext cx="572764" cy="461665"/>
          </a:xfrm>
          <a:prstGeom prst="rect">
            <a:avLst/>
          </a:prstGeom>
          <a:noFill/>
        </p:spPr>
        <p:txBody>
          <a:bodyPr wrap="square" lIns="0" tIns="0" rIns="0" bIns="0" rtlCol="0">
            <a:spAutoFit/>
          </a:bodyPr>
          <a:lstStyle/>
          <a:p>
            <a:pPr algn="ctr" defTabSz="685644">
              <a:defRPr/>
            </a:pPr>
            <a:r>
              <a:rPr lang="en-US" sz="1500" dirty="0">
                <a:solidFill>
                  <a:srgbClr val="FFFFFF"/>
                </a:solidFill>
                <a:latin typeface="Segoe UI Semibold"/>
              </a:rPr>
              <a:t>3x Beast</a:t>
            </a:r>
          </a:p>
        </p:txBody>
      </p:sp>
      <p:sp>
        <p:nvSpPr>
          <p:cNvPr id="96" name="Rectangle 95">
            <a:extLst>
              <a:ext uri="{FF2B5EF4-FFF2-40B4-BE49-F238E27FC236}">
                <a16:creationId xmlns:a16="http://schemas.microsoft.com/office/drawing/2014/main" id="{FACA605E-1C09-476B-862C-102F468E8A57}"/>
              </a:ext>
            </a:extLst>
          </p:cNvPr>
          <p:cNvSpPr/>
          <p:nvPr/>
        </p:nvSpPr>
        <p:spPr bwMode="auto">
          <a:xfrm flipH="1">
            <a:off x="6044897" y="2648459"/>
            <a:ext cx="744720" cy="833342"/>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2</a:t>
            </a:r>
          </a:p>
        </p:txBody>
      </p:sp>
      <p:sp>
        <p:nvSpPr>
          <p:cNvPr id="97" name="Rectangle 96">
            <a:extLst>
              <a:ext uri="{FF2B5EF4-FFF2-40B4-BE49-F238E27FC236}">
                <a16:creationId xmlns:a16="http://schemas.microsoft.com/office/drawing/2014/main" id="{9651BD86-E67C-490F-8982-12D3B8A7C1F5}"/>
              </a:ext>
            </a:extLst>
          </p:cNvPr>
          <p:cNvSpPr/>
          <p:nvPr/>
        </p:nvSpPr>
        <p:spPr bwMode="auto">
          <a:xfrm flipH="1">
            <a:off x="5057962" y="3341772"/>
            <a:ext cx="797426" cy="140028"/>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2</a:t>
            </a:r>
          </a:p>
        </p:txBody>
      </p:sp>
      <p:sp>
        <p:nvSpPr>
          <p:cNvPr id="99" name="Rectangle 98">
            <a:extLst>
              <a:ext uri="{FF2B5EF4-FFF2-40B4-BE49-F238E27FC236}">
                <a16:creationId xmlns:a16="http://schemas.microsoft.com/office/drawing/2014/main" id="{37B4A68E-5F05-4E22-AB55-6627BB352403}"/>
              </a:ext>
            </a:extLst>
          </p:cNvPr>
          <p:cNvSpPr/>
          <p:nvPr/>
        </p:nvSpPr>
        <p:spPr bwMode="auto">
          <a:xfrm flipH="1">
            <a:off x="1603809" y="3442937"/>
            <a:ext cx="308189" cy="3886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4</a:t>
            </a:r>
          </a:p>
        </p:txBody>
      </p:sp>
      <p:sp>
        <p:nvSpPr>
          <p:cNvPr id="100" name="Rectangle 99">
            <a:extLst>
              <a:ext uri="{FF2B5EF4-FFF2-40B4-BE49-F238E27FC236}">
                <a16:creationId xmlns:a16="http://schemas.microsoft.com/office/drawing/2014/main" id="{095C991D-CC20-4060-8C4B-C3EE779145D1}"/>
              </a:ext>
            </a:extLst>
          </p:cNvPr>
          <p:cNvSpPr/>
          <p:nvPr/>
        </p:nvSpPr>
        <p:spPr bwMode="auto">
          <a:xfrm flipH="1">
            <a:off x="2475672" y="3429002"/>
            <a:ext cx="371281" cy="5280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4</a:t>
            </a:r>
          </a:p>
        </p:txBody>
      </p:sp>
      <p:sp>
        <p:nvSpPr>
          <p:cNvPr id="101" name="Rectangle 100">
            <a:extLst>
              <a:ext uri="{FF2B5EF4-FFF2-40B4-BE49-F238E27FC236}">
                <a16:creationId xmlns:a16="http://schemas.microsoft.com/office/drawing/2014/main" id="{EF022987-DCEE-46E6-95CB-39FDA43DEFB7}"/>
              </a:ext>
            </a:extLst>
          </p:cNvPr>
          <p:cNvSpPr/>
          <p:nvPr/>
        </p:nvSpPr>
        <p:spPr bwMode="auto">
          <a:xfrm flipH="1">
            <a:off x="3353720" y="3335726"/>
            <a:ext cx="432356" cy="146076"/>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3</a:t>
            </a:r>
          </a:p>
        </p:txBody>
      </p:sp>
      <p:sp>
        <p:nvSpPr>
          <p:cNvPr id="102" name="Rectangle 101">
            <a:extLst>
              <a:ext uri="{FF2B5EF4-FFF2-40B4-BE49-F238E27FC236}">
                <a16:creationId xmlns:a16="http://schemas.microsoft.com/office/drawing/2014/main" id="{A309321D-034B-44B0-89FD-181F7AB1E2DD}"/>
              </a:ext>
            </a:extLst>
          </p:cNvPr>
          <p:cNvSpPr/>
          <p:nvPr/>
        </p:nvSpPr>
        <p:spPr bwMode="auto">
          <a:xfrm flipH="1">
            <a:off x="4234475" y="3410641"/>
            <a:ext cx="510306" cy="71162"/>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3</a:t>
            </a:r>
          </a:p>
        </p:txBody>
      </p:sp>
      <p:sp>
        <p:nvSpPr>
          <p:cNvPr id="103" name="Rectangle 102">
            <a:extLst>
              <a:ext uri="{FF2B5EF4-FFF2-40B4-BE49-F238E27FC236}">
                <a16:creationId xmlns:a16="http://schemas.microsoft.com/office/drawing/2014/main" id="{583962DE-3D59-4EB7-A5BC-320D27796054}"/>
              </a:ext>
            </a:extLst>
          </p:cNvPr>
          <p:cNvSpPr/>
          <p:nvPr/>
        </p:nvSpPr>
        <p:spPr bwMode="auto">
          <a:xfrm flipH="1">
            <a:off x="712507" y="3440293"/>
            <a:ext cx="280172" cy="41509"/>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4</a:t>
            </a:r>
          </a:p>
        </p:txBody>
      </p:sp>
      <p:sp>
        <p:nvSpPr>
          <p:cNvPr id="11" name="Title 10"/>
          <p:cNvSpPr>
            <a:spLocks noGrp="1"/>
          </p:cNvSpPr>
          <p:nvPr>
            <p:ph type="title"/>
          </p:nvPr>
        </p:nvSpPr>
        <p:spPr/>
        <p:txBody>
          <a:bodyPr/>
          <a:lstStyle/>
          <a:p>
            <a:r>
              <a:rPr lang="pl-PL" dirty="0"/>
              <a:t>Serwery fizyczne w </a:t>
            </a:r>
            <a:r>
              <a:rPr lang="pl-PL" dirty="0" err="1"/>
              <a:t>Azure</a:t>
            </a:r>
            <a:endParaRPr lang="en-US" dirty="0"/>
          </a:p>
        </p:txBody>
      </p:sp>
      <p:graphicFrame>
        <p:nvGraphicFramePr>
          <p:cNvPr id="15" name="Table 14"/>
          <p:cNvGraphicFramePr>
            <a:graphicFrameLocks noGrp="1"/>
          </p:cNvGraphicFramePr>
          <p:nvPr/>
        </p:nvGraphicFramePr>
        <p:xfrm>
          <a:off x="7906737" y="4975608"/>
          <a:ext cx="974220" cy="846843"/>
        </p:xfrm>
        <a:graphic>
          <a:graphicData uri="http://schemas.openxmlformats.org/drawingml/2006/table">
            <a:tbl>
              <a:tblPr firstRow="1" bandRow="1">
                <a:tableStyleId>{3B4B98B0-60AC-42C2-AFA5-B58CD77FA1E5}</a:tableStyleId>
              </a:tblPr>
              <a:tblGrid>
                <a:gridCol w="364609">
                  <a:extLst>
                    <a:ext uri="{9D8B030D-6E8A-4147-A177-3AD203B41FA5}">
                      <a16:colId xmlns:a16="http://schemas.microsoft.com/office/drawing/2014/main" val="20000"/>
                    </a:ext>
                  </a:extLst>
                </a:gridCol>
                <a:gridCol w="609611">
                  <a:extLst>
                    <a:ext uri="{9D8B030D-6E8A-4147-A177-3AD203B41FA5}">
                      <a16:colId xmlns:a16="http://schemas.microsoft.com/office/drawing/2014/main" val="20001"/>
                    </a:ext>
                  </a:extLst>
                </a:gridCol>
              </a:tblGrid>
              <a:tr h="170440">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Azure Sphere</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147709">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 x A7 Core @ 500 MHz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47709">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 </a:t>
                      </a:r>
                      <a:r>
                        <a:rPr lang="en-US" sz="400" dirty="0" err="1">
                          <a:solidFill>
                            <a:schemeClr val="bg1"/>
                          </a:solidFill>
                        </a:rPr>
                        <a:t>MiB</a:t>
                      </a:r>
                      <a:endParaRPr lang="en-US" sz="400" dirty="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041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BYO</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0285">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BYO</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0285">
                <a:tc>
                  <a:txBody>
                    <a:bodyPr/>
                    <a:lstStyle/>
                    <a:p>
                      <a:r>
                        <a:rPr lang="en-US" sz="400" dirty="0" err="1">
                          <a:solidFill>
                            <a:schemeClr val="bg1"/>
                          </a:solidFill>
                        </a:rPr>
                        <a:t>WiFi</a:t>
                      </a:r>
                      <a:endParaRPr lang="en-US" sz="400" dirty="0">
                        <a:solidFill>
                          <a:schemeClr val="bg1"/>
                        </a:solidFill>
                      </a:endParaRP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2.4/5.0 GHz 802.11 b/g/n</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pic>
        <p:nvPicPr>
          <p:cNvPr id="9" name="Picture 8">
            <a:extLst>
              <a:ext uri="{FF2B5EF4-FFF2-40B4-BE49-F238E27FC236}">
                <a16:creationId xmlns:a16="http://schemas.microsoft.com/office/drawing/2014/main" id="{92B6A733-D78B-407A-AD00-9699340F427C}"/>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945751" y="4421900"/>
            <a:ext cx="896189" cy="546125"/>
          </a:xfrm>
          <a:prstGeom prst="rect">
            <a:avLst/>
          </a:prstGeom>
          <a:noFill/>
          <a:effectLst/>
        </p:spPr>
      </p:pic>
      <p:sp>
        <p:nvSpPr>
          <p:cNvPr id="87" name="Rectangle 86">
            <a:extLst>
              <a:ext uri="{FF2B5EF4-FFF2-40B4-BE49-F238E27FC236}">
                <a16:creationId xmlns:a16="http://schemas.microsoft.com/office/drawing/2014/main" id="{4C97DF04-965E-4506-BECB-0F01E257C716}"/>
              </a:ext>
            </a:extLst>
          </p:cNvPr>
          <p:cNvSpPr/>
          <p:nvPr/>
        </p:nvSpPr>
        <p:spPr bwMode="auto">
          <a:xfrm flipH="1">
            <a:off x="8376702" y="3430813"/>
            <a:ext cx="34289" cy="34289"/>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pic>
        <p:nvPicPr>
          <p:cNvPr id="89" name="Picture 88" descr="A picture containing object, light&#10;&#10;Description generated with high confidence">
            <a:extLst>
              <a:ext uri="{FF2B5EF4-FFF2-40B4-BE49-F238E27FC236}">
                <a16:creationId xmlns:a16="http://schemas.microsoft.com/office/drawing/2014/main" id="{B43342B6-1A59-4CC2-B00B-BC48889FCE8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a:off x="7719345" y="1444155"/>
            <a:ext cx="2122256" cy="2512784"/>
          </a:xfrm>
          <a:prstGeom prst="rect">
            <a:avLst/>
          </a:prstGeom>
        </p:spPr>
      </p:pic>
      <p:sp>
        <p:nvSpPr>
          <p:cNvPr id="88" name="Rectangle 87">
            <a:extLst>
              <a:ext uri="{FF2B5EF4-FFF2-40B4-BE49-F238E27FC236}">
                <a16:creationId xmlns:a16="http://schemas.microsoft.com/office/drawing/2014/main" id="{C9EE3CD8-51A0-45FD-BEBE-C168344CBE23}"/>
              </a:ext>
            </a:extLst>
          </p:cNvPr>
          <p:cNvSpPr/>
          <p:nvPr/>
        </p:nvSpPr>
        <p:spPr bwMode="auto">
          <a:xfrm flipH="1">
            <a:off x="7956900" y="3066302"/>
            <a:ext cx="874022" cy="415499"/>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90" name="TextBox 89">
            <a:extLst>
              <a:ext uri="{FF2B5EF4-FFF2-40B4-BE49-F238E27FC236}">
                <a16:creationId xmlns:a16="http://schemas.microsoft.com/office/drawing/2014/main" id="{1738A037-A512-43A4-958E-B388438726A5}"/>
              </a:ext>
            </a:extLst>
          </p:cNvPr>
          <p:cNvSpPr txBox="1"/>
          <p:nvPr/>
        </p:nvSpPr>
        <p:spPr>
          <a:xfrm>
            <a:off x="7984907" y="3066302"/>
            <a:ext cx="818007" cy="373949"/>
          </a:xfrm>
          <a:prstGeom prst="rect">
            <a:avLst/>
          </a:prstGeom>
          <a:noFill/>
        </p:spPr>
        <p:txBody>
          <a:bodyPr wrap="square" lIns="0" tIns="0" rIns="0" bIns="0" rtlCol="0">
            <a:spAutoFit/>
          </a:bodyPr>
          <a:lstStyle/>
          <a:p>
            <a:pPr algn="ctr">
              <a:lnSpc>
                <a:spcPct val="90000"/>
              </a:lnSpc>
            </a:pPr>
            <a:r>
              <a:rPr lang="en-US" sz="900" dirty="0">
                <a:solidFill>
                  <a:schemeClr val="bg1"/>
                </a:solidFill>
              </a:rPr>
              <a:t>0.00000000533</a:t>
            </a:r>
            <a:r>
              <a:rPr lang="en-US" sz="1500" dirty="0">
                <a:solidFill>
                  <a:schemeClr val="bg1"/>
                </a:solidFill>
              </a:rPr>
              <a:t> </a:t>
            </a:r>
          </a:p>
          <a:p>
            <a:pPr algn="ctr">
              <a:lnSpc>
                <a:spcPct val="90000"/>
              </a:lnSpc>
            </a:pPr>
            <a:r>
              <a:rPr lang="en-US" sz="1200" dirty="0">
                <a:solidFill>
                  <a:schemeClr val="bg1"/>
                </a:solidFill>
              </a:rPr>
              <a:t>Beasts</a:t>
            </a:r>
            <a:endParaRPr lang="en-US" dirty="0">
              <a:solidFill>
                <a:schemeClr val="bg1"/>
              </a:solidFill>
            </a:endParaRPr>
          </a:p>
        </p:txBody>
      </p:sp>
    </p:spTree>
    <p:extLst>
      <p:ext uri="{BB962C8B-B14F-4D97-AF65-F5344CB8AC3E}">
        <p14:creationId xmlns:p14="http://schemas.microsoft.com/office/powerpoint/2010/main" val="93105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750" fill="hold"/>
                                        <p:tgtEl>
                                          <p:spTgt spid="89"/>
                                        </p:tgtEl>
                                        <p:attrNameLst>
                                          <p:attrName>ppt_x</p:attrName>
                                        </p:attrNameLst>
                                      </p:cBhvr>
                                      <p:tavLst>
                                        <p:tav tm="0">
                                          <p:val>
                                            <p:strVal val="1+#ppt_w/2"/>
                                          </p:val>
                                        </p:tav>
                                        <p:tav tm="100000">
                                          <p:val>
                                            <p:strVal val="#ppt_x"/>
                                          </p:val>
                                        </p:tav>
                                      </p:tavLst>
                                    </p:anim>
                                    <p:anim calcmode="lin" valueType="num">
                                      <p:cBhvr additive="base">
                                        <p:cTn id="8" dur="750" fill="hold"/>
                                        <p:tgtEl>
                                          <p:spTgt spid="8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2" presetClass="entr" presetSubtype="4" fill="hold" grpId="0"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down)">
                                      <p:cBhvr>
                                        <p:cTn id="12" dur="500"/>
                                        <p:tgtEl>
                                          <p:spTgt spid="8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584EC007-022C-499F-81DA-E1974364D070}"/>
              </a:ext>
            </a:extLst>
          </p:cNvPr>
          <p:cNvCxnSpPr>
            <a:cxnSpLocks/>
          </p:cNvCxnSpPr>
          <p:nvPr/>
        </p:nvCxnSpPr>
        <p:spPr>
          <a:xfrm>
            <a:off x="-31" y="3471643"/>
            <a:ext cx="9143383" cy="0"/>
          </a:xfrm>
          <a:prstGeom prst="line">
            <a:avLst/>
          </a:prstGeom>
          <a:ln w="3810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37CA20F6-FAA1-486D-B5E2-32EDC40036C3}"/>
              </a:ext>
            </a:extLst>
          </p:cNvPr>
          <p:cNvSpPr/>
          <p:nvPr/>
        </p:nvSpPr>
        <p:spPr bwMode="auto">
          <a:xfrm flipH="1">
            <a:off x="3746891" y="3225179"/>
            <a:ext cx="921412" cy="25854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312" name="Rectangle 311">
            <a:extLst>
              <a:ext uri="{FF2B5EF4-FFF2-40B4-BE49-F238E27FC236}">
                <a16:creationId xmlns:a16="http://schemas.microsoft.com/office/drawing/2014/main" id="{D595F734-38E9-4ED9-B4BC-521DD7F838F8}"/>
              </a:ext>
            </a:extLst>
          </p:cNvPr>
          <p:cNvSpPr/>
          <p:nvPr/>
        </p:nvSpPr>
        <p:spPr bwMode="auto">
          <a:xfrm flipH="1">
            <a:off x="5018806" y="3060951"/>
            <a:ext cx="793823" cy="42276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404984" y="4072920"/>
            <a:ext cx="1145542" cy="735725"/>
          </a:xfrm>
          <a:prstGeom prst="rect">
            <a:avLst/>
          </a:prstGeom>
        </p:spPr>
      </p:pic>
      <p:pic>
        <p:nvPicPr>
          <p:cNvPr id="5" name="Picture 4"/>
          <p:cNvPicPr>
            <a:picLocks noChangeAspect="1"/>
          </p:cNvPicPr>
          <p:nvPr/>
        </p:nvPicPr>
        <p:blipFill>
          <a:blip r:embed="rId4" cstate="screen">
            <a:extLst>
              <a:ext uri="{BEBA8EAE-BF5A-486C-A8C5-ECC9F3942E4B}">
                <a14:imgProps xmlns:a14="http://schemas.microsoft.com/office/drawing/2010/main">
                  <a14:imgLayer r:embed="rId5">
                    <a14:imgEffect>
                      <a14:backgroundRemoval t="2821" b="93417" l="9705" r="90717">
                        <a14:foregroundMark x1="41350" y1="9404" x2="68354" y2="27586"/>
                        <a14:foregroundMark x1="68354" y1="27586" x2="69620" y2="30721"/>
                        <a14:foregroundMark x1="45992" y1="5643" x2="68354" y2="5016"/>
                        <a14:foregroundMark x1="20675" y1="70219" x2="43882" y2="92163"/>
                        <a14:foregroundMark x1="43882" y1="92163" x2="78059" y2="93103"/>
                        <a14:foregroundMark x1="78059" y1="93103" x2="83122" y2="91850"/>
                        <a14:foregroundMark x1="67932" y1="90282" x2="91561" y2="87774"/>
                        <a14:foregroundMark x1="12658" y1="71473" x2="25316" y2="92790"/>
                        <a14:foregroundMark x1="13924" y1="90282" x2="38397" y2="92790"/>
                        <a14:foregroundMark x1="43038" y1="93730" x2="25316" y2="93730"/>
                        <a14:foregroundMark x1="23207" y1="23197" x2="15190" y2="52978"/>
                        <a14:foregroundMark x1="41772" y1="72414" x2="54008" y2="71473"/>
                        <a14:foregroundMark x1="31224" y1="5016" x2="31224" y2="20690"/>
                        <a14:foregroundMark x1="48523" y1="2821" x2="48523" y2="2821"/>
                      </a14:backgroundRemoval>
                    </a14:imgEffect>
                  </a14:imgLayer>
                </a14:imgProps>
              </a:ext>
              <a:ext uri="{28A0092B-C50C-407E-A947-70E740481C1C}">
                <a14:useLocalDpi xmlns:a14="http://schemas.microsoft.com/office/drawing/2010/main"/>
              </a:ext>
            </a:extLst>
          </a:blip>
          <a:stretch>
            <a:fillRect/>
          </a:stretch>
        </p:blipFill>
        <p:spPr>
          <a:xfrm>
            <a:off x="1364182" y="4064448"/>
            <a:ext cx="772244" cy="949105"/>
          </a:xfrm>
          <a:prstGeom prst="rect">
            <a:avLst/>
          </a:prstGeom>
        </p:spPr>
      </p:pic>
      <p:sp>
        <p:nvSpPr>
          <p:cNvPr id="11" name="Title 10"/>
          <p:cNvSpPr>
            <a:spLocks noGrp="1"/>
          </p:cNvSpPr>
          <p:nvPr>
            <p:ph type="title"/>
          </p:nvPr>
        </p:nvSpPr>
        <p:spPr/>
        <p:txBody>
          <a:bodyPr/>
          <a:lstStyle/>
          <a:p>
            <a:r>
              <a:rPr lang="pl-PL" dirty="0"/>
              <a:t>Serwery </a:t>
            </a:r>
            <a:r>
              <a:rPr lang="pl-PL" dirty="0">
                <a:solidFill>
                  <a:schemeClr val="accent2"/>
                </a:solidFill>
              </a:rPr>
              <a:t>specjalne</a:t>
            </a:r>
            <a:r>
              <a:rPr lang="pl-PL" dirty="0"/>
              <a:t> w </a:t>
            </a:r>
            <a:r>
              <a:rPr lang="pl-PL" dirty="0" err="1"/>
              <a:t>Azure</a:t>
            </a:r>
            <a:endParaRPr lang="en-US" dirty="0"/>
          </a:p>
        </p:txBody>
      </p:sp>
      <p:graphicFrame>
        <p:nvGraphicFramePr>
          <p:cNvPr id="19" name="Table 18"/>
          <p:cNvGraphicFramePr>
            <a:graphicFrameLocks noGrp="1"/>
          </p:cNvGraphicFramePr>
          <p:nvPr/>
        </p:nvGraphicFramePr>
        <p:xfrm>
          <a:off x="1339563" y="4975612"/>
          <a:ext cx="815872" cy="846836"/>
        </p:xfrm>
        <a:graphic>
          <a:graphicData uri="http://schemas.openxmlformats.org/drawingml/2006/table">
            <a:tbl>
              <a:tblPr firstRow="1" bandRow="1">
                <a:tableStyleId>{3B4B98B0-60AC-42C2-AFA5-B58CD77FA1E5}</a:tableStyleId>
              </a:tblPr>
              <a:tblGrid>
                <a:gridCol w="302315">
                  <a:extLst>
                    <a:ext uri="{9D8B030D-6E8A-4147-A177-3AD203B41FA5}">
                      <a16:colId xmlns:a16="http://schemas.microsoft.com/office/drawing/2014/main" val="20000"/>
                    </a:ext>
                  </a:extLst>
                </a:gridCol>
                <a:gridCol w="513557">
                  <a:extLst>
                    <a:ext uri="{9D8B030D-6E8A-4147-A177-3AD203B41FA5}">
                      <a16:colId xmlns:a16="http://schemas.microsoft.com/office/drawing/2014/main" val="20001"/>
                    </a:ext>
                  </a:extLst>
                </a:gridCol>
              </a:tblGrid>
              <a:tr h="174867">
                <a:tc gridSpan="2">
                  <a:txBody>
                    <a:bodyPr/>
                    <a:lstStyle/>
                    <a:p>
                      <a:pPr algn="ctr"/>
                      <a:r>
                        <a:rPr lang="en-US" sz="800" b="0" dirty="0" err="1">
                          <a:solidFill>
                            <a:schemeClr val="bg1"/>
                          </a:solidFill>
                          <a:latin typeface="Segoe UI Semibold" panose="020B0702040204020203" pitchFamily="34" charset="0"/>
                          <a:cs typeface="Segoe UI Semibold" panose="020B0702040204020203" pitchFamily="34" charset="0"/>
                        </a:rPr>
                        <a:t>HPC</a:t>
                      </a:r>
                      <a:endParaRPr lang="en-US" sz="800" b="0" dirty="0">
                        <a:solidFill>
                          <a:schemeClr val="bg1"/>
                        </a:solidFill>
                        <a:latin typeface="Segoe UI Semibold" panose="020B0702040204020203" pitchFamily="34" charset="0"/>
                        <a:cs typeface="Segoe UI Semibold" panose="020B0702040204020203" pitchFamily="34" charset="0"/>
                      </a:endParaRP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US" sz="700"/>
                    </a:p>
                  </a:txBody>
                  <a:tcPr/>
                </a:tc>
                <a:extLst>
                  <a:ext uri="{0D108BD9-81ED-4DB2-BD59-A6C34878D82A}">
                    <a16:rowId xmlns:a16="http://schemas.microsoft.com/office/drawing/2014/main" val="10000"/>
                  </a:ext>
                </a:extLst>
              </a:tr>
              <a:tr h="142671">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 x 12 Core 2.4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42671">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128 </a:t>
                      </a:r>
                      <a:r>
                        <a:rPr lang="en-US" sz="400" err="1">
                          <a:solidFill>
                            <a:schemeClr val="bg1"/>
                          </a:solidFill>
                        </a:rPr>
                        <a:t>GiB</a:t>
                      </a:r>
                      <a:endParaRPr lang="en-US" sz="40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43861">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 x 1 TB</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98905">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None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43861">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10 Gb/s IP,</a:t>
                      </a:r>
                      <a:r>
                        <a:rPr lang="en-US" sz="400" baseline="0" dirty="0">
                          <a:solidFill>
                            <a:schemeClr val="bg1"/>
                          </a:solidFill>
                        </a:rPr>
                        <a:t> 40 Gb/s </a:t>
                      </a:r>
                      <a:r>
                        <a:rPr lang="en-US" sz="400" baseline="0" dirty="0" err="1">
                          <a:solidFill>
                            <a:schemeClr val="bg1"/>
                          </a:solidFill>
                        </a:rPr>
                        <a:t>IB</a:t>
                      </a:r>
                      <a:endParaRPr lang="en-US" sz="400" dirty="0">
                        <a:solidFill>
                          <a:schemeClr val="bg1"/>
                        </a:solidFill>
                      </a:endParaRP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27" name="Table 26"/>
          <p:cNvGraphicFramePr>
            <a:graphicFrameLocks noGrp="1"/>
          </p:cNvGraphicFramePr>
          <p:nvPr/>
        </p:nvGraphicFramePr>
        <p:xfrm>
          <a:off x="3788748" y="4975611"/>
          <a:ext cx="837699" cy="853378"/>
        </p:xfrm>
        <a:graphic>
          <a:graphicData uri="http://schemas.openxmlformats.org/drawingml/2006/table">
            <a:tbl>
              <a:tblPr firstRow="1" bandRow="1">
                <a:tableStyleId>{3B4B98B0-60AC-42C2-AFA5-B58CD77FA1E5}</a:tableStyleId>
              </a:tblPr>
              <a:tblGrid>
                <a:gridCol w="314668">
                  <a:extLst>
                    <a:ext uri="{9D8B030D-6E8A-4147-A177-3AD203B41FA5}">
                      <a16:colId xmlns:a16="http://schemas.microsoft.com/office/drawing/2014/main" val="20000"/>
                    </a:ext>
                  </a:extLst>
                </a:gridCol>
                <a:gridCol w="523031">
                  <a:extLst>
                    <a:ext uri="{9D8B030D-6E8A-4147-A177-3AD203B41FA5}">
                      <a16:colId xmlns:a16="http://schemas.microsoft.com/office/drawing/2014/main" val="20001"/>
                    </a:ext>
                  </a:extLst>
                </a:gridCol>
              </a:tblGrid>
              <a:tr h="178321">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HB</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sz="700"/>
                    </a:p>
                  </a:txBody>
                  <a:tcPr/>
                </a:tc>
                <a:extLst>
                  <a:ext uri="{0D108BD9-81ED-4DB2-BD59-A6C34878D82A}">
                    <a16:rowId xmlns:a16="http://schemas.microsoft.com/office/drawing/2014/main" val="10000"/>
                  </a:ext>
                </a:extLst>
              </a:tr>
              <a:tr h="154538">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 x 32 Core 2.5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5384">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240 </a:t>
                      </a:r>
                      <a:r>
                        <a:rPr lang="en-US" sz="400" dirty="0" err="1">
                          <a:solidFill>
                            <a:schemeClr val="bg1"/>
                          </a:solidFill>
                        </a:rPr>
                        <a:t>GiB</a:t>
                      </a:r>
                      <a:endParaRPr lang="en-US" sz="400" dirty="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7831">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None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5384">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 x 960 GB NVMe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5384">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50 Gb/s Ethernet, 100 Gb EDR IB</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77" name="Table 76"/>
          <p:cNvGraphicFramePr>
            <a:graphicFrameLocks noGrp="1"/>
          </p:cNvGraphicFramePr>
          <p:nvPr/>
        </p:nvGraphicFramePr>
        <p:xfrm>
          <a:off x="4998515" y="4975612"/>
          <a:ext cx="834406" cy="850800"/>
        </p:xfrm>
        <a:graphic>
          <a:graphicData uri="http://schemas.openxmlformats.org/drawingml/2006/table">
            <a:tbl>
              <a:tblPr firstRow="1" bandRow="1">
                <a:tableStyleId>{3B4B98B0-60AC-42C2-AFA5-B58CD77FA1E5}</a:tableStyleId>
              </a:tblPr>
              <a:tblGrid>
                <a:gridCol w="319211">
                  <a:extLst>
                    <a:ext uri="{9D8B030D-6E8A-4147-A177-3AD203B41FA5}">
                      <a16:colId xmlns:a16="http://schemas.microsoft.com/office/drawing/2014/main" val="20000"/>
                    </a:ext>
                  </a:extLst>
                </a:gridCol>
                <a:gridCol w="515195">
                  <a:extLst>
                    <a:ext uri="{9D8B030D-6E8A-4147-A177-3AD203B41FA5}">
                      <a16:colId xmlns:a16="http://schemas.microsoft.com/office/drawing/2014/main" val="20001"/>
                    </a:ext>
                  </a:extLst>
                </a:gridCol>
              </a:tblGrid>
              <a:tr h="181477">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HC</a:t>
                      </a:r>
                    </a:p>
                  </a:txBody>
                  <a:tcPr marL="34285"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endParaRPr lang="en-US" sz="700"/>
                    </a:p>
                  </a:txBody>
                  <a:tcPr/>
                </a:tc>
                <a:extLst>
                  <a:ext uri="{0D108BD9-81ED-4DB2-BD59-A6C34878D82A}">
                    <a16:rowId xmlns:a16="http://schemas.microsoft.com/office/drawing/2014/main" val="10000"/>
                  </a:ext>
                </a:extLst>
              </a:tr>
              <a:tr h="154138">
                <a:tc>
                  <a:txBody>
                    <a:bodyPr/>
                    <a:lstStyle/>
                    <a:p>
                      <a:r>
                        <a:rPr lang="en-US" sz="400">
                          <a:solidFill>
                            <a:schemeClr val="bg1"/>
                          </a:solidFill>
                        </a:rPr>
                        <a:t>Processor</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 x 24 Core 3.4 GHz</a:t>
                      </a:r>
                    </a:p>
                  </a:txBody>
                  <a:tcPr marL="34285"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7960">
                <a:tc>
                  <a:txBody>
                    <a:bodyPr/>
                    <a:lstStyle/>
                    <a:p>
                      <a:r>
                        <a:rPr lang="en-US" sz="400">
                          <a:solidFill>
                            <a:schemeClr val="bg1"/>
                          </a:solidFill>
                        </a:rPr>
                        <a:t>Memory</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352 </a:t>
                      </a:r>
                      <a:r>
                        <a:rPr lang="en-US" sz="400" dirty="0" err="1">
                          <a:solidFill>
                            <a:schemeClr val="bg1"/>
                          </a:solidFill>
                        </a:rPr>
                        <a:t>GiB</a:t>
                      </a:r>
                      <a:endParaRPr lang="en-US" sz="400" dirty="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57345">
                <a:tc>
                  <a:txBody>
                    <a:bodyPr/>
                    <a:lstStyle/>
                    <a:p>
                      <a:r>
                        <a:rPr lang="en-US" sz="400">
                          <a:solidFill>
                            <a:schemeClr val="bg1"/>
                          </a:solidFill>
                        </a:rPr>
                        <a:t>Hard Drive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None</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17960">
                <a:tc>
                  <a:txBody>
                    <a:bodyPr/>
                    <a:lstStyle/>
                    <a:p>
                      <a:r>
                        <a:rPr lang="en-US" sz="400">
                          <a:solidFill>
                            <a:schemeClr val="bg1"/>
                          </a:solidFill>
                        </a:rPr>
                        <a:t>SSD</a:t>
                      </a: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2 x 960 GB </a:t>
                      </a:r>
                      <a:r>
                        <a:rPr lang="en-US" sz="400" dirty="0" err="1">
                          <a:solidFill>
                            <a:schemeClr val="bg1"/>
                          </a:solidFill>
                        </a:rPr>
                        <a:t>NVMe</a:t>
                      </a:r>
                      <a:endParaRPr lang="en-US" sz="400" dirty="0">
                        <a:solidFill>
                          <a:schemeClr val="bg1"/>
                        </a:solidFill>
                      </a:endParaRPr>
                    </a:p>
                  </a:txBody>
                  <a:tcPr marL="34285"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7960">
                <a:tc>
                  <a:txBody>
                    <a:bodyPr/>
                    <a:lstStyle/>
                    <a:p>
                      <a:r>
                        <a:rPr lang="en-US" sz="400">
                          <a:solidFill>
                            <a:schemeClr val="bg1"/>
                          </a:solidFill>
                        </a:rPr>
                        <a:t>NIC</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50 Gb/s Ethernet, 100 Gb EDR IB</a:t>
                      </a:r>
                    </a:p>
                  </a:txBody>
                  <a:tcPr marL="34285"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6" name="Table 55"/>
          <p:cNvGraphicFramePr>
            <a:graphicFrameLocks noGrp="1"/>
          </p:cNvGraphicFramePr>
          <p:nvPr/>
        </p:nvGraphicFramePr>
        <p:xfrm>
          <a:off x="2527502" y="4975612"/>
          <a:ext cx="889179" cy="846841"/>
        </p:xfrm>
        <a:graphic>
          <a:graphicData uri="http://schemas.openxmlformats.org/drawingml/2006/table">
            <a:tbl>
              <a:tblPr firstRow="1" bandRow="1">
                <a:tableStyleId>{3B4B98B0-60AC-42C2-AFA5-B58CD77FA1E5}</a:tableStyleId>
              </a:tblPr>
              <a:tblGrid>
                <a:gridCol w="337160">
                  <a:extLst>
                    <a:ext uri="{9D8B030D-6E8A-4147-A177-3AD203B41FA5}">
                      <a16:colId xmlns:a16="http://schemas.microsoft.com/office/drawing/2014/main" val="20000"/>
                    </a:ext>
                  </a:extLst>
                </a:gridCol>
                <a:gridCol w="552019">
                  <a:extLst>
                    <a:ext uri="{9D8B030D-6E8A-4147-A177-3AD203B41FA5}">
                      <a16:colId xmlns:a16="http://schemas.microsoft.com/office/drawing/2014/main" val="20001"/>
                    </a:ext>
                  </a:extLst>
                </a:gridCol>
              </a:tblGrid>
              <a:tr h="163413">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GPU Gen 5</a:t>
                      </a: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143884">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 x 8 Core 2.6 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98915">
                <a:tc>
                  <a:txBody>
                    <a:bodyPr/>
                    <a:lstStyle/>
                    <a:p>
                      <a:r>
                        <a:rPr lang="en-US" sz="40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a:solidFill>
                            <a:schemeClr val="bg1"/>
                          </a:solidFill>
                        </a:rPr>
                        <a:t>256 </a:t>
                      </a:r>
                      <a:r>
                        <a:rPr lang="en-US" sz="400" err="1">
                          <a:solidFill>
                            <a:schemeClr val="bg1"/>
                          </a:solidFill>
                        </a:rPr>
                        <a:t>GiB</a:t>
                      </a:r>
                      <a:endParaRPr lang="en-US" sz="40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43884">
                <a:tc>
                  <a:txBody>
                    <a:bodyPr/>
                    <a:lstStyle/>
                    <a:p>
                      <a:r>
                        <a:rPr lang="en-US" sz="40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1 x 2 TB</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98915">
                <a:tc>
                  <a:txBody>
                    <a:bodyPr/>
                    <a:lstStyle/>
                    <a:p>
                      <a:r>
                        <a:rPr lang="en-US" sz="40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a:solidFill>
                            <a:schemeClr val="bg1"/>
                          </a:solidFill>
                        </a:rPr>
                        <a:t>1 x 960 GB SATA</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98915">
                <a:tc>
                  <a:txBody>
                    <a:bodyPr/>
                    <a:lstStyle/>
                    <a:p>
                      <a:r>
                        <a:rPr lang="en-US" sz="400">
                          <a:solidFill>
                            <a:schemeClr val="bg1"/>
                          </a:solidFill>
                        </a:rPr>
                        <a:t>NIC</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r h="98915">
                <a:tc>
                  <a:txBody>
                    <a:bodyPr/>
                    <a:lstStyle/>
                    <a:p>
                      <a:r>
                        <a:rPr lang="en-US" sz="400">
                          <a:solidFill>
                            <a:schemeClr val="bg1"/>
                          </a:solidFill>
                        </a:rPr>
                        <a:t>GPU</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 x 2 Compute</a:t>
                      </a:r>
                      <a:r>
                        <a:rPr lang="en-US" sz="400" baseline="0" dirty="0">
                          <a:solidFill>
                            <a:schemeClr val="bg1"/>
                          </a:solidFill>
                        </a:rPr>
                        <a:t> GPU</a:t>
                      </a:r>
                      <a:endParaRPr lang="en-US" sz="400" dirty="0">
                        <a:solidFill>
                          <a:schemeClr val="bg1"/>
                        </a:solidFill>
                      </a:endParaRP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69190860"/>
                  </a:ext>
                </a:extLst>
              </a:tr>
            </a:tbl>
          </a:graphicData>
        </a:graphic>
      </p:graphicFrame>
      <p:graphicFrame>
        <p:nvGraphicFramePr>
          <p:cNvPr id="173" name="Table 172">
            <a:extLst>
              <a:ext uri="{FF2B5EF4-FFF2-40B4-BE49-F238E27FC236}">
                <a16:creationId xmlns:a16="http://schemas.microsoft.com/office/drawing/2014/main" id="{23520630-08D9-4C5B-AD87-E563808F34FA}"/>
              </a:ext>
            </a:extLst>
          </p:cNvPr>
          <p:cNvGraphicFramePr>
            <a:graphicFrameLocks noGrp="1"/>
          </p:cNvGraphicFramePr>
          <p:nvPr/>
        </p:nvGraphicFramePr>
        <p:xfrm>
          <a:off x="7464868" y="4975612"/>
          <a:ext cx="894083" cy="846836"/>
        </p:xfrm>
        <a:graphic>
          <a:graphicData uri="http://schemas.openxmlformats.org/drawingml/2006/table">
            <a:tbl>
              <a:tblPr firstRow="1" bandRow="1">
                <a:tableStyleId>{3B4B98B0-60AC-42C2-AFA5-B58CD77FA1E5}</a:tableStyleId>
              </a:tblPr>
              <a:tblGrid>
                <a:gridCol w="339020">
                  <a:extLst>
                    <a:ext uri="{9D8B030D-6E8A-4147-A177-3AD203B41FA5}">
                      <a16:colId xmlns:a16="http://schemas.microsoft.com/office/drawing/2014/main" val="20000"/>
                    </a:ext>
                  </a:extLst>
                </a:gridCol>
                <a:gridCol w="555063">
                  <a:extLst>
                    <a:ext uri="{9D8B030D-6E8A-4147-A177-3AD203B41FA5}">
                      <a16:colId xmlns:a16="http://schemas.microsoft.com/office/drawing/2014/main" val="20001"/>
                    </a:ext>
                  </a:extLst>
                </a:gridCol>
              </a:tblGrid>
              <a:tr h="202511">
                <a:tc gridSpan="2">
                  <a:txBody>
                    <a:bodyPr/>
                    <a:lstStyle/>
                    <a:p>
                      <a:pPr algn="ctr"/>
                      <a:r>
                        <a:rPr lang="en-US" altLang="zh-CN" sz="800" b="0" dirty="0">
                          <a:solidFill>
                            <a:schemeClr val="bg1"/>
                          </a:solidFill>
                          <a:latin typeface="Segoe UI Semibold" panose="020B0702040204020203" pitchFamily="34" charset="0"/>
                          <a:cs typeface="Segoe UI Semibold" panose="020B0702040204020203" pitchFamily="34" charset="0"/>
                        </a:rPr>
                        <a:t>Lv2</a:t>
                      </a:r>
                      <a:endParaRPr lang="en-US" sz="800" b="0" dirty="0">
                        <a:solidFill>
                          <a:schemeClr val="bg1"/>
                        </a:solidFill>
                        <a:latin typeface="Segoe UI Semibold" panose="020B0702040204020203" pitchFamily="34" charset="0"/>
                        <a:cs typeface="Segoe UI Semibold" panose="020B0702040204020203" pitchFamily="34" charset="0"/>
                      </a:endParaRP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6">
                        <a:lumMod val="90000"/>
                      </a:schemeClr>
                    </a:solidFill>
                  </a:tcPr>
                </a:tc>
                <a:tc hMerge="1">
                  <a:txBody>
                    <a:bodyPr/>
                    <a:lstStyle/>
                    <a:p>
                      <a:endParaRPr lang="en-US" sz="700"/>
                    </a:p>
                  </a:txBody>
                  <a:tcPr/>
                </a:tc>
                <a:extLst>
                  <a:ext uri="{0D108BD9-81ED-4DB2-BD59-A6C34878D82A}">
                    <a16:rowId xmlns:a16="http://schemas.microsoft.com/office/drawing/2014/main" val="10000"/>
                  </a:ext>
                </a:extLst>
              </a:tr>
              <a:tr h="138572">
                <a:tc>
                  <a:txBody>
                    <a:bodyPr/>
                    <a:lstStyle/>
                    <a:p>
                      <a:r>
                        <a:rPr lang="en-US" sz="400" dirty="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 x  32 core 2.0GHz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10136">
                <a:tc>
                  <a:txBody>
                    <a:bodyPr/>
                    <a:lstStyle/>
                    <a:p>
                      <a:r>
                        <a:rPr lang="en-US" sz="400" dirty="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1 </a:t>
                      </a:r>
                      <a:r>
                        <a:rPr lang="en-US" sz="400" dirty="0" err="1">
                          <a:solidFill>
                            <a:schemeClr val="bg1"/>
                          </a:solidFill>
                        </a:rPr>
                        <a:t>TiB</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38572">
                <a:tc>
                  <a:txBody>
                    <a:bodyPr/>
                    <a:lstStyle/>
                    <a:p>
                      <a:r>
                        <a:rPr lang="en-US" sz="400" dirty="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46909">
                <a:tc>
                  <a:txBody>
                    <a:bodyPr/>
                    <a:lstStyle/>
                    <a:p>
                      <a:r>
                        <a:rPr lang="en-US" sz="400" dirty="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12 x 2 TB </a:t>
                      </a:r>
                      <a:r>
                        <a:rPr lang="en-US" sz="400" dirty="0" err="1">
                          <a:solidFill>
                            <a:schemeClr val="bg1"/>
                          </a:solidFill>
                        </a:rPr>
                        <a:t>NVMe</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10136">
                <a:tc>
                  <a:txBody>
                    <a:bodyPr/>
                    <a:lstStyle/>
                    <a:p>
                      <a:r>
                        <a:rPr lang="en-US" sz="400" dirty="0">
                          <a:solidFill>
                            <a:schemeClr val="bg1"/>
                          </a:solidFill>
                        </a:rPr>
                        <a:t>NIC</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84" name="Table 83">
            <a:extLst>
              <a:ext uri="{FF2B5EF4-FFF2-40B4-BE49-F238E27FC236}">
                <a16:creationId xmlns:a16="http://schemas.microsoft.com/office/drawing/2014/main" id="{DC642E5E-F258-460C-9EED-002A6140A4EC}"/>
              </a:ext>
            </a:extLst>
          </p:cNvPr>
          <p:cNvGraphicFramePr>
            <a:graphicFrameLocks noGrp="1"/>
          </p:cNvGraphicFramePr>
          <p:nvPr/>
        </p:nvGraphicFramePr>
        <p:xfrm>
          <a:off x="6204988" y="4975610"/>
          <a:ext cx="889179" cy="846841"/>
        </p:xfrm>
        <a:graphic>
          <a:graphicData uri="http://schemas.openxmlformats.org/drawingml/2006/table">
            <a:tbl>
              <a:tblPr firstRow="1" bandRow="1">
                <a:tableStyleId>{3B4B98B0-60AC-42C2-AFA5-B58CD77FA1E5}</a:tableStyleId>
              </a:tblPr>
              <a:tblGrid>
                <a:gridCol w="337160">
                  <a:extLst>
                    <a:ext uri="{9D8B030D-6E8A-4147-A177-3AD203B41FA5}">
                      <a16:colId xmlns:a16="http://schemas.microsoft.com/office/drawing/2014/main" val="20000"/>
                    </a:ext>
                  </a:extLst>
                </a:gridCol>
                <a:gridCol w="552019">
                  <a:extLst>
                    <a:ext uri="{9D8B030D-6E8A-4147-A177-3AD203B41FA5}">
                      <a16:colId xmlns:a16="http://schemas.microsoft.com/office/drawing/2014/main" val="20001"/>
                    </a:ext>
                  </a:extLst>
                </a:gridCol>
              </a:tblGrid>
              <a:tr h="163413">
                <a:tc gridSpan="2">
                  <a:txBody>
                    <a:bodyPr/>
                    <a:lstStyle/>
                    <a:p>
                      <a:pPr algn="ctr"/>
                      <a:r>
                        <a:rPr lang="en-US" sz="800" b="0" dirty="0">
                          <a:solidFill>
                            <a:schemeClr val="bg1"/>
                          </a:solidFill>
                          <a:latin typeface="Segoe UI Semibold" panose="020B0702040204020203" pitchFamily="34" charset="0"/>
                          <a:cs typeface="Segoe UI Semibold" panose="020B0702040204020203" pitchFamily="34" charset="0"/>
                        </a:rPr>
                        <a:t>NDv2</a:t>
                      </a:r>
                    </a:p>
                  </a:txBody>
                  <a:tcPr marL="34285" marR="34285"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5"/>
                    </a:solidFill>
                  </a:tcPr>
                </a:tc>
                <a:tc hMerge="1">
                  <a:txBody>
                    <a:bodyPr/>
                    <a:lstStyle/>
                    <a:p>
                      <a:endParaRPr lang="en-US" sz="700"/>
                    </a:p>
                  </a:txBody>
                  <a:tcPr/>
                </a:tc>
                <a:extLst>
                  <a:ext uri="{0D108BD9-81ED-4DB2-BD59-A6C34878D82A}">
                    <a16:rowId xmlns:a16="http://schemas.microsoft.com/office/drawing/2014/main" val="10000"/>
                  </a:ext>
                </a:extLst>
              </a:tr>
              <a:tr h="143884">
                <a:tc>
                  <a:txBody>
                    <a:bodyPr/>
                    <a:lstStyle/>
                    <a:p>
                      <a:r>
                        <a:rPr lang="en-US" sz="400">
                          <a:solidFill>
                            <a:schemeClr val="bg1"/>
                          </a:solidFill>
                        </a:rPr>
                        <a:t>Processor</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2 x Skylake 24 Core 2.7 GHz</a:t>
                      </a:r>
                    </a:p>
                  </a:txBody>
                  <a:tcPr marL="34285" marR="34285"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98915">
                <a:tc>
                  <a:txBody>
                    <a:bodyPr/>
                    <a:lstStyle/>
                    <a:p>
                      <a:r>
                        <a:rPr lang="en-US" sz="400" dirty="0">
                          <a:solidFill>
                            <a:schemeClr val="bg1"/>
                          </a:solidFill>
                        </a:rPr>
                        <a:t>Memory</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768 </a:t>
                      </a:r>
                      <a:r>
                        <a:rPr lang="en-US" sz="400" dirty="0" err="1">
                          <a:solidFill>
                            <a:schemeClr val="bg1"/>
                          </a:solidFill>
                        </a:rPr>
                        <a:t>GiB</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43884">
                <a:tc>
                  <a:txBody>
                    <a:bodyPr/>
                    <a:lstStyle/>
                    <a:p>
                      <a:r>
                        <a:rPr lang="en-US" sz="400" dirty="0">
                          <a:solidFill>
                            <a:schemeClr val="bg1"/>
                          </a:solidFill>
                        </a:rPr>
                        <a:t>Hard Drive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None</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98915">
                <a:tc>
                  <a:txBody>
                    <a:bodyPr/>
                    <a:lstStyle/>
                    <a:p>
                      <a:r>
                        <a:rPr lang="en-US" sz="400" dirty="0">
                          <a:solidFill>
                            <a:schemeClr val="bg1"/>
                          </a:solidFill>
                        </a:rPr>
                        <a:t>SSD</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400" dirty="0">
                          <a:solidFill>
                            <a:schemeClr val="bg1"/>
                          </a:solidFill>
                        </a:rPr>
                        <a:t>6 x 960 </a:t>
                      </a:r>
                      <a:r>
                        <a:rPr lang="en-US" sz="400" dirty="0" err="1">
                          <a:solidFill>
                            <a:schemeClr val="bg1"/>
                          </a:solidFill>
                        </a:rPr>
                        <a:t>GiB</a:t>
                      </a:r>
                      <a:r>
                        <a:rPr lang="en-US" sz="400" dirty="0">
                          <a:solidFill>
                            <a:schemeClr val="bg1"/>
                          </a:solidFill>
                        </a:rPr>
                        <a:t> </a:t>
                      </a:r>
                      <a:r>
                        <a:rPr lang="en-US" sz="400" dirty="0" err="1">
                          <a:solidFill>
                            <a:schemeClr val="bg1"/>
                          </a:solidFill>
                        </a:rPr>
                        <a:t>NVMe</a:t>
                      </a:r>
                      <a:endParaRPr lang="en-US" sz="400" dirty="0">
                        <a:solidFill>
                          <a:schemeClr val="bg1"/>
                        </a:solidFill>
                      </a:endParaRP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98915">
                <a:tc>
                  <a:txBody>
                    <a:bodyPr/>
                    <a:lstStyle/>
                    <a:p>
                      <a:r>
                        <a:rPr lang="en-US" sz="400" dirty="0">
                          <a:solidFill>
                            <a:schemeClr val="bg1"/>
                          </a:solidFill>
                        </a:rPr>
                        <a:t>NIC</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40 Gb/s</a:t>
                      </a:r>
                    </a:p>
                  </a:txBody>
                  <a:tcPr marL="34285" marR="34285"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r h="98915">
                <a:tc>
                  <a:txBody>
                    <a:bodyPr/>
                    <a:lstStyle/>
                    <a:p>
                      <a:r>
                        <a:rPr lang="en-US" sz="400" dirty="0">
                          <a:solidFill>
                            <a:schemeClr val="bg1"/>
                          </a:solidFill>
                        </a:rPr>
                        <a:t>GPU</a:t>
                      </a: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400" dirty="0">
                          <a:solidFill>
                            <a:schemeClr val="bg1"/>
                          </a:solidFill>
                        </a:rPr>
                        <a:t>8 GPU with </a:t>
                      </a:r>
                      <a:r>
                        <a:rPr lang="en-US" sz="400" dirty="0" err="1">
                          <a:solidFill>
                            <a:schemeClr val="bg1"/>
                          </a:solidFill>
                        </a:rPr>
                        <a:t>NVLink</a:t>
                      </a:r>
                      <a:endParaRPr lang="en-US" sz="400" dirty="0">
                        <a:solidFill>
                          <a:schemeClr val="bg1"/>
                        </a:solidFill>
                      </a:endParaRPr>
                    </a:p>
                  </a:txBody>
                  <a:tcPr marL="34285" marR="34285"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69190860"/>
                  </a:ext>
                </a:extLst>
              </a:tr>
            </a:tbl>
          </a:graphicData>
        </a:graphic>
      </p:graphicFrame>
      <p:pic>
        <p:nvPicPr>
          <p:cNvPr id="85" name="Picture 84">
            <a:extLst>
              <a:ext uri="{FF2B5EF4-FFF2-40B4-BE49-F238E27FC236}">
                <a16:creationId xmlns:a16="http://schemas.microsoft.com/office/drawing/2014/main" id="{DF166508-E757-4EB3-9427-D5BEB7E6539F}"/>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2821" b="93417" l="9705" r="90717">
                        <a14:foregroundMark x1="41350" y1="9404" x2="68354" y2="27586"/>
                        <a14:foregroundMark x1="68354" y1="27586" x2="69620" y2="30721"/>
                        <a14:foregroundMark x1="45992" y1="5643" x2="68354" y2="5016"/>
                        <a14:foregroundMark x1="20675" y1="70219" x2="43882" y2="92163"/>
                        <a14:foregroundMark x1="43882" y1="92163" x2="78059" y2="93103"/>
                        <a14:foregroundMark x1="78059" y1="93103" x2="83122" y2="91850"/>
                        <a14:foregroundMark x1="67932" y1="90282" x2="91561" y2="87774"/>
                        <a14:foregroundMark x1="12658" y1="71473" x2="25316" y2="92790"/>
                        <a14:foregroundMark x1="13924" y1="90282" x2="38397" y2="92790"/>
                        <a14:foregroundMark x1="43038" y1="93730" x2="25316" y2="93730"/>
                        <a14:foregroundMark x1="23207" y1="23197" x2="15190" y2="52978"/>
                        <a14:foregroundMark x1="41772" y1="72414" x2="54008" y2="71473"/>
                        <a14:foregroundMark x1="31224" y1="5016" x2="31224" y2="20690"/>
                        <a14:foregroundMark x1="48523" y1="2821" x2="48523" y2="2821"/>
                      </a14:backgroundRemoval>
                    </a14:imgEffect>
                  </a14:imgLayer>
                </a14:imgProps>
              </a:ext>
              <a:ext uri="{28A0092B-C50C-407E-A947-70E740481C1C}">
                <a14:useLocalDpi xmlns:a14="http://schemas.microsoft.com/office/drawing/2010/main"/>
              </a:ext>
            </a:extLst>
          </a:blip>
          <a:stretch>
            <a:fillRect/>
          </a:stretch>
        </p:blipFill>
        <p:spPr>
          <a:xfrm>
            <a:off x="3831327" y="4061594"/>
            <a:ext cx="772244" cy="949105"/>
          </a:xfrm>
          <a:prstGeom prst="rect">
            <a:avLst/>
          </a:prstGeom>
        </p:spPr>
      </p:pic>
      <p:pic>
        <p:nvPicPr>
          <p:cNvPr id="87" name="Picture 86">
            <a:extLst>
              <a:ext uri="{FF2B5EF4-FFF2-40B4-BE49-F238E27FC236}">
                <a16:creationId xmlns:a16="http://schemas.microsoft.com/office/drawing/2014/main" id="{918DCF8E-ED35-4950-BA65-5EE2B0735174}"/>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2821" b="93417" l="9705" r="90717">
                        <a14:foregroundMark x1="41350" y1="9404" x2="68354" y2="27586"/>
                        <a14:foregroundMark x1="68354" y1="27586" x2="69620" y2="30721"/>
                        <a14:foregroundMark x1="45992" y1="5643" x2="68354" y2="5016"/>
                        <a14:foregroundMark x1="20675" y1="70219" x2="43882" y2="92163"/>
                        <a14:foregroundMark x1="43882" y1="92163" x2="78059" y2="93103"/>
                        <a14:foregroundMark x1="78059" y1="93103" x2="83122" y2="91850"/>
                        <a14:foregroundMark x1="67932" y1="90282" x2="91561" y2="87774"/>
                        <a14:foregroundMark x1="12658" y1="71473" x2="25316" y2="92790"/>
                        <a14:foregroundMark x1="13924" y1="90282" x2="38397" y2="92790"/>
                        <a14:foregroundMark x1="43038" y1="93730" x2="25316" y2="93730"/>
                        <a14:foregroundMark x1="23207" y1="23197" x2="15190" y2="52978"/>
                        <a14:foregroundMark x1="41772" y1="72414" x2="54008" y2="71473"/>
                        <a14:foregroundMark x1="31224" y1="5016" x2="31224" y2="20690"/>
                        <a14:foregroundMark x1="48523" y1="2821" x2="48523" y2="2821"/>
                      </a14:backgroundRemoval>
                    </a14:imgEffect>
                  </a14:imgLayer>
                </a14:imgProps>
              </a:ext>
              <a:ext uri="{28A0092B-C50C-407E-A947-70E740481C1C}">
                <a14:useLocalDpi xmlns:a14="http://schemas.microsoft.com/office/drawing/2010/main"/>
              </a:ext>
            </a:extLst>
          </a:blip>
          <a:stretch>
            <a:fillRect/>
          </a:stretch>
        </p:blipFill>
        <p:spPr>
          <a:xfrm>
            <a:off x="5033990" y="4074039"/>
            <a:ext cx="772244" cy="949105"/>
          </a:xfrm>
          <a:prstGeom prst="rect">
            <a:avLst/>
          </a:prstGeom>
        </p:spPr>
      </p:pic>
      <p:pic>
        <p:nvPicPr>
          <p:cNvPr id="89" name="Picture 88">
            <a:extLst>
              <a:ext uri="{FF2B5EF4-FFF2-40B4-BE49-F238E27FC236}">
                <a16:creationId xmlns:a16="http://schemas.microsoft.com/office/drawing/2014/main" id="{6851904C-DCD2-4ACB-BD2F-763A849D53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073219" y="4041344"/>
            <a:ext cx="1145542" cy="735725"/>
          </a:xfrm>
          <a:prstGeom prst="rect">
            <a:avLst/>
          </a:prstGeom>
        </p:spPr>
      </p:pic>
      <p:pic>
        <p:nvPicPr>
          <p:cNvPr id="2050" name="Picture 2" descr="Image">
            <a:extLst>
              <a:ext uri="{FF2B5EF4-FFF2-40B4-BE49-F238E27FC236}">
                <a16:creationId xmlns:a16="http://schemas.microsoft.com/office/drawing/2014/main" id="{9EB446D7-DF03-44DE-A6B8-54B74C317E9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7324252" y="3938072"/>
            <a:ext cx="1175316" cy="896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43">
            <a:extLst>
              <a:ext uri="{FF2B5EF4-FFF2-40B4-BE49-F238E27FC236}">
                <a16:creationId xmlns:a16="http://schemas.microsoft.com/office/drawing/2014/main" id="{CFF1BF19-C616-4A2D-A812-51D26AD9B7EA}"/>
              </a:ext>
            </a:extLst>
          </p:cNvPr>
          <p:cNvGrpSpPr/>
          <p:nvPr/>
        </p:nvGrpSpPr>
        <p:grpSpPr>
          <a:xfrm>
            <a:off x="441197" y="2098635"/>
            <a:ext cx="816122" cy="804053"/>
            <a:chOff x="-187568" y="1142281"/>
            <a:chExt cx="1309773" cy="1290404"/>
          </a:xfrm>
        </p:grpSpPr>
        <p:sp>
          <p:nvSpPr>
            <p:cNvPr id="45" name="Rectangle 44">
              <a:extLst>
                <a:ext uri="{FF2B5EF4-FFF2-40B4-BE49-F238E27FC236}">
                  <a16:creationId xmlns:a16="http://schemas.microsoft.com/office/drawing/2014/main" id="{68DDDE52-7A9A-4008-A560-BB8A7C0DBD8F}"/>
                </a:ext>
              </a:extLst>
            </p:cNvPr>
            <p:cNvSpPr/>
            <p:nvPr/>
          </p:nvSpPr>
          <p:spPr bwMode="auto">
            <a:xfrm>
              <a:off x="-187568" y="1142281"/>
              <a:ext cx="1309773" cy="1290404"/>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a:lnSpc>
                  <a:spcPct val="90000"/>
                </a:lnSpc>
                <a:defRPr/>
              </a:pPr>
              <a:endParaRPr lang="en-US" sz="1324"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6F4835F8-A118-46BA-8711-2535216969ED}"/>
                </a:ext>
              </a:extLst>
            </p:cNvPr>
            <p:cNvGrpSpPr/>
            <p:nvPr/>
          </p:nvGrpSpPr>
          <p:grpSpPr>
            <a:xfrm>
              <a:off x="-187567" y="1230065"/>
              <a:ext cx="1200070" cy="1064324"/>
              <a:chOff x="2886057" y="1394974"/>
              <a:chExt cx="1176646" cy="1043551"/>
            </a:xfrm>
          </p:grpSpPr>
          <p:sp>
            <p:nvSpPr>
              <p:cNvPr id="47" name="TextBox 46">
                <a:extLst>
                  <a:ext uri="{FF2B5EF4-FFF2-40B4-BE49-F238E27FC236}">
                    <a16:creationId xmlns:a16="http://schemas.microsoft.com/office/drawing/2014/main" id="{F90A5589-CB4E-473D-845A-27B82EDCBB80}"/>
                  </a:ext>
                </a:extLst>
              </p:cNvPr>
              <p:cNvSpPr txBox="1"/>
              <p:nvPr/>
            </p:nvSpPr>
            <p:spPr>
              <a:xfrm flipH="1">
                <a:off x="2886057" y="1394974"/>
                <a:ext cx="1176646" cy="604626"/>
              </a:xfrm>
              <a:prstGeom prst="rect">
                <a:avLst/>
              </a:prstGeom>
              <a:noFill/>
            </p:spPr>
            <p:txBody>
              <a:bodyPr wrap="square" lIns="137102" tIns="109682" rIns="137102" bIns="109682" rtlCol="0">
                <a:spAutoFit/>
              </a:bodyPr>
              <a:lstStyle/>
              <a:p>
                <a:pPr algn="ctr" defTabSz="685512">
                  <a:lnSpc>
                    <a:spcPct val="90000"/>
                  </a:lnSpc>
                  <a:spcAft>
                    <a:spcPts val="450"/>
                  </a:spcAft>
                  <a:defRPr/>
                </a:pPr>
                <a:r>
                  <a:rPr lang="en-US" sz="1175"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RAM</a:t>
                </a:r>
              </a:p>
            </p:txBody>
          </p:sp>
          <p:cxnSp>
            <p:nvCxnSpPr>
              <p:cNvPr id="48" name="Straight Arrow Connector 47">
                <a:extLst>
                  <a:ext uri="{FF2B5EF4-FFF2-40B4-BE49-F238E27FC236}">
                    <a16:creationId xmlns:a16="http://schemas.microsoft.com/office/drawing/2014/main" id="{42C0A9F4-21C8-4D94-B971-BBE3A9BBDD16}"/>
                  </a:ext>
                </a:extLst>
              </p:cNvPr>
              <p:cNvCxnSpPr/>
              <p:nvPr/>
            </p:nvCxnSpPr>
            <p:spPr>
              <a:xfrm flipV="1">
                <a:off x="3914753" y="1425126"/>
                <a:ext cx="0" cy="494556"/>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E1980A-3AE2-49A5-9C6B-992D2BCDB37E}"/>
                  </a:ext>
                </a:extLst>
              </p:cNvPr>
              <p:cNvSpPr txBox="1"/>
              <p:nvPr/>
            </p:nvSpPr>
            <p:spPr>
              <a:xfrm>
                <a:off x="2971406" y="1833899"/>
                <a:ext cx="1041063" cy="604626"/>
              </a:xfrm>
              <a:prstGeom prst="rect">
                <a:avLst/>
              </a:prstGeom>
              <a:noFill/>
            </p:spPr>
            <p:txBody>
              <a:bodyPr wrap="none" lIns="137102" tIns="109682" rIns="137102" bIns="109682" rtlCol="0">
                <a:spAutoFit/>
              </a:bodyPr>
              <a:lstStyle/>
              <a:p>
                <a:pPr algn="ctr" defTabSz="685512">
                  <a:lnSpc>
                    <a:spcPct val="90000"/>
                  </a:lnSpc>
                  <a:spcAft>
                    <a:spcPts val="450"/>
                  </a:spcAft>
                  <a:defRPr/>
                </a:pPr>
                <a:r>
                  <a:rPr lang="en-US" sz="1175"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Cores</a:t>
                </a:r>
              </a:p>
            </p:txBody>
          </p:sp>
          <p:cxnSp>
            <p:nvCxnSpPr>
              <p:cNvPr id="50" name="Straight Arrow Connector 49">
                <a:extLst>
                  <a:ext uri="{FF2B5EF4-FFF2-40B4-BE49-F238E27FC236}">
                    <a16:creationId xmlns:a16="http://schemas.microsoft.com/office/drawing/2014/main" id="{DB061E7B-B217-4FF7-9707-0520517FFF43}"/>
                  </a:ext>
                </a:extLst>
              </p:cNvPr>
              <p:cNvCxnSpPr/>
              <p:nvPr/>
            </p:nvCxnSpPr>
            <p:spPr>
              <a:xfrm>
                <a:off x="3174819" y="2368255"/>
                <a:ext cx="638159" cy="380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51" name="Rectangle 50">
            <a:extLst>
              <a:ext uri="{FF2B5EF4-FFF2-40B4-BE49-F238E27FC236}">
                <a16:creationId xmlns:a16="http://schemas.microsoft.com/office/drawing/2014/main" id="{3046020C-9E7E-4D66-ABD6-A75B53AE133D}"/>
              </a:ext>
            </a:extLst>
          </p:cNvPr>
          <p:cNvSpPr/>
          <p:nvPr/>
        </p:nvSpPr>
        <p:spPr bwMode="auto">
          <a:xfrm flipH="1">
            <a:off x="6245860" y="2540896"/>
            <a:ext cx="800259" cy="942824"/>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310" name="Rectangle 309">
            <a:extLst>
              <a:ext uri="{FF2B5EF4-FFF2-40B4-BE49-F238E27FC236}">
                <a16:creationId xmlns:a16="http://schemas.microsoft.com/office/drawing/2014/main" id="{52A608DA-9C38-4CF9-B102-AC821B3004AB}"/>
              </a:ext>
            </a:extLst>
          </p:cNvPr>
          <p:cNvSpPr/>
          <p:nvPr/>
        </p:nvSpPr>
        <p:spPr bwMode="auto">
          <a:xfrm flipH="1">
            <a:off x="1564664" y="2842005"/>
            <a:ext cx="371279" cy="641714"/>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314" name="Rectangle 313">
            <a:extLst>
              <a:ext uri="{FF2B5EF4-FFF2-40B4-BE49-F238E27FC236}">
                <a16:creationId xmlns:a16="http://schemas.microsoft.com/office/drawing/2014/main" id="{8C85F1E8-7F6C-4B70-A990-9785776B3779}"/>
              </a:ext>
            </a:extLst>
          </p:cNvPr>
          <p:cNvSpPr/>
          <p:nvPr/>
        </p:nvSpPr>
        <p:spPr bwMode="auto">
          <a:xfrm flipH="1">
            <a:off x="2824000" y="3181080"/>
            <a:ext cx="308189" cy="302639"/>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65" name="Rectangle 64">
            <a:extLst>
              <a:ext uri="{FF2B5EF4-FFF2-40B4-BE49-F238E27FC236}">
                <a16:creationId xmlns:a16="http://schemas.microsoft.com/office/drawing/2014/main" id="{1923ABE1-4D15-4C45-B814-1F023A449780}"/>
              </a:ext>
            </a:extLst>
          </p:cNvPr>
          <p:cNvSpPr/>
          <p:nvPr/>
        </p:nvSpPr>
        <p:spPr bwMode="auto">
          <a:xfrm flipH="1">
            <a:off x="1564664" y="3323645"/>
            <a:ext cx="371279" cy="160074"/>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
        <p:nvSpPr>
          <p:cNvPr id="79" name="Rectangle 78">
            <a:extLst>
              <a:ext uri="{FF2B5EF4-FFF2-40B4-BE49-F238E27FC236}">
                <a16:creationId xmlns:a16="http://schemas.microsoft.com/office/drawing/2014/main" id="{9603B34D-721F-44AC-B4FE-9FF8A9EADF34}"/>
              </a:ext>
            </a:extLst>
          </p:cNvPr>
          <p:cNvSpPr/>
          <p:nvPr/>
        </p:nvSpPr>
        <p:spPr bwMode="auto">
          <a:xfrm flipH="1">
            <a:off x="7442992" y="2215098"/>
            <a:ext cx="921412" cy="1268621"/>
          </a:xfrm>
          <a:prstGeom prst="rect">
            <a:avLst/>
          </a:prstGeom>
          <a:solidFill>
            <a:schemeClr val="accent6">
              <a:lumMod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2" rIns="0" bIns="34962" numCol="1" rtlCol="0" anchor="ctr" anchorCtr="0" compatLnSpc="1">
            <a:prstTxWarp prst="textNoShape">
              <a:avLst/>
            </a:prstTxWarp>
          </a:bodyPr>
          <a:lstStyle/>
          <a:p>
            <a:pPr algn="ctr" defTabSz="698951">
              <a:defRPr/>
            </a:pPr>
            <a:r>
              <a:rPr lang="en-US" sz="1500" dirty="0">
                <a:noFill/>
                <a:latin typeface="Segoe UI Semilight"/>
              </a:rPr>
              <a:t>1</a:t>
            </a:r>
          </a:p>
        </p:txBody>
      </p:sp>
    </p:spTree>
    <p:extLst>
      <p:ext uri="{BB962C8B-B14F-4D97-AF65-F5344CB8AC3E}">
        <p14:creationId xmlns:p14="http://schemas.microsoft.com/office/powerpoint/2010/main" val="225037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250"/>
                                        <p:tgtEl>
                                          <p:spTgt spid="19"/>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250"/>
                                        <p:tgtEl>
                                          <p:spTgt spid="5"/>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310"/>
                                        </p:tgtEl>
                                        <p:attrNameLst>
                                          <p:attrName>style.visibility</p:attrName>
                                        </p:attrNameLst>
                                      </p:cBhvr>
                                      <p:to>
                                        <p:strVal val="visible"/>
                                      </p:to>
                                    </p:set>
                                    <p:animEffect transition="in" filter="wipe(down)">
                                      <p:cBhvr>
                                        <p:cTn id="15" dur="500"/>
                                        <p:tgtEl>
                                          <p:spTgt spid="31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down)">
                                      <p:cBhvr>
                                        <p:cTn id="23" dur="250"/>
                                        <p:tgtEl>
                                          <p:spTgt spid="56"/>
                                        </p:tgtEl>
                                      </p:cBhvr>
                                    </p:animEffect>
                                  </p:childTnLst>
                                </p:cTn>
                              </p:par>
                            </p:childTnLst>
                          </p:cTn>
                        </p:par>
                        <p:par>
                          <p:cTn id="24" fill="hold">
                            <p:stCondLst>
                              <p:cond delay="250"/>
                            </p:stCondLst>
                            <p:childTnLst>
                              <p:par>
                                <p:cTn id="25" presetID="2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250"/>
                                        <p:tgtEl>
                                          <p:spTgt spid="3"/>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314"/>
                                        </p:tgtEl>
                                        <p:attrNameLst>
                                          <p:attrName>style.visibility</p:attrName>
                                        </p:attrNameLst>
                                      </p:cBhvr>
                                      <p:to>
                                        <p:strVal val="visible"/>
                                      </p:to>
                                    </p:set>
                                    <p:animEffect transition="in" filter="wipe(down)">
                                      <p:cBhvr>
                                        <p:cTn id="31" dur="500"/>
                                        <p:tgtEl>
                                          <p:spTgt spid="314"/>
                                        </p:tgtEl>
                                      </p:cBhvr>
                                    </p:animEffect>
                                  </p:childTnLst>
                                </p:cTn>
                              </p:par>
                              <p:par>
                                <p:cTn id="32" presetID="22" presetClass="exit" presetSubtype="1" fill="hold" grpId="1" nodeType="withEffect">
                                  <p:stCondLst>
                                    <p:cond delay="0"/>
                                  </p:stCondLst>
                                  <p:childTnLst>
                                    <p:animEffect transition="out" filter="wipe(up)">
                                      <p:cBhvr>
                                        <p:cTn id="33" dur="500"/>
                                        <p:tgtEl>
                                          <p:spTgt spid="310"/>
                                        </p:tgtEl>
                                      </p:cBhvr>
                                    </p:animEffect>
                                    <p:set>
                                      <p:cBhvr>
                                        <p:cTn id="34" dur="1" fill="hold">
                                          <p:stCondLst>
                                            <p:cond delay="499"/>
                                          </p:stCondLst>
                                        </p:cTn>
                                        <p:tgtEl>
                                          <p:spTgt spid="3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250"/>
                                        <p:tgtEl>
                                          <p:spTgt spid="27"/>
                                        </p:tgtEl>
                                      </p:cBhvr>
                                    </p:animEffect>
                                  </p:childTnLst>
                                </p:cTn>
                              </p:par>
                            </p:childTnLst>
                          </p:cTn>
                        </p:par>
                        <p:par>
                          <p:cTn id="40" fill="hold">
                            <p:stCondLst>
                              <p:cond delay="250"/>
                            </p:stCondLst>
                            <p:childTnLst>
                              <p:par>
                                <p:cTn id="41" presetID="22" presetClass="entr" presetSubtype="4" fill="hold"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250"/>
                                        <p:tgtEl>
                                          <p:spTgt spid="85"/>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311"/>
                                        </p:tgtEl>
                                        <p:attrNameLst>
                                          <p:attrName>style.visibility</p:attrName>
                                        </p:attrNameLst>
                                      </p:cBhvr>
                                      <p:to>
                                        <p:strVal val="visible"/>
                                      </p:to>
                                    </p:set>
                                    <p:animEffect transition="in" filter="wipe(down)">
                                      <p:cBhvr>
                                        <p:cTn id="47" dur="500"/>
                                        <p:tgtEl>
                                          <p:spTgt spid="3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down)">
                                      <p:cBhvr>
                                        <p:cTn id="52" dur="250"/>
                                        <p:tgtEl>
                                          <p:spTgt spid="77"/>
                                        </p:tgtEl>
                                      </p:cBhvr>
                                    </p:animEffect>
                                  </p:childTnLst>
                                </p:cTn>
                              </p:par>
                            </p:childTnLst>
                          </p:cTn>
                        </p:par>
                        <p:par>
                          <p:cTn id="53" fill="hold">
                            <p:stCondLst>
                              <p:cond delay="250"/>
                            </p:stCondLst>
                            <p:childTnLst>
                              <p:par>
                                <p:cTn id="54" presetID="22" presetClass="entr" presetSubtype="4" fill="hold"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wipe(down)">
                                      <p:cBhvr>
                                        <p:cTn id="56" dur="250"/>
                                        <p:tgtEl>
                                          <p:spTgt spid="8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312"/>
                                        </p:tgtEl>
                                        <p:attrNameLst>
                                          <p:attrName>style.visibility</p:attrName>
                                        </p:attrNameLst>
                                      </p:cBhvr>
                                      <p:to>
                                        <p:strVal val="visible"/>
                                      </p:to>
                                    </p:set>
                                    <p:animEffect transition="in" filter="wipe(down)">
                                      <p:cBhvr>
                                        <p:cTn id="60" dur="500"/>
                                        <p:tgtEl>
                                          <p:spTgt spid="31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wipe(down)">
                                      <p:cBhvr>
                                        <p:cTn id="65" dur="250"/>
                                        <p:tgtEl>
                                          <p:spTgt spid="84"/>
                                        </p:tgtEl>
                                      </p:cBhvr>
                                    </p:animEffect>
                                  </p:childTnLst>
                                </p:cTn>
                              </p:par>
                            </p:childTnLst>
                          </p:cTn>
                        </p:par>
                        <p:par>
                          <p:cTn id="66" fill="hold">
                            <p:stCondLst>
                              <p:cond delay="250"/>
                            </p:stCondLst>
                            <p:childTnLst>
                              <p:par>
                                <p:cTn id="67" presetID="22" presetClass="entr" presetSubtype="4" fill="hold" nodeType="after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wipe(down)">
                                      <p:cBhvr>
                                        <p:cTn id="69" dur="250"/>
                                        <p:tgtEl>
                                          <p:spTgt spid="89"/>
                                        </p:tgtEl>
                                      </p:cBhvr>
                                    </p:animEffect>
                                  </p:childTnLst>
                                </p:cTn>
                              </p:par>
                            </p:childTnLst>
                          </p:cTn>
                        </p:par>
                        <p:par>
                          <p:cTn id="70" fill="hold">
                            <p:stCondLst>
                              <p:cond delay="500"/>
                            </p:stCondLst>
                            <p:childTnLst>
                              <p:par>
                                <p:cTn id="71" presetID="22" presetClass="entr" presetSubtype="4" fill="hold" grpId="0" nodeType="after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wipe(down)">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73"/>
                                        </p:tgtEl>
                                        <p:attrNameLst>
                                          <p:attrName>style.visibility</p:attrName>
                                        </p:attrNameLst>
                                      </p:cBhvr>
                                      <p:to>
                                        <p:strVal val="visible"/>
                                      </p:to>
                                    </p:set>
                                    <p:animEffect transition="in" filter="wipe(down)">
                                      <p:cBhvr>
                                        <p:cTn id="78" dur="250"/>
                                        <p:tgtEl>
                                          <p:spTgt spid="173"/>
                                        </p:tgtEl>
                                      </p:cBhvr>
                                    </p:animEffect>
                                  </p:childTnLst>
                                </p:cTn>
                              </p:par>
                            </p:childTnLst>
                          </p:cTn>
                        </p:par>
                        <p:par>
                          <p:cTn id="79" fill="hold">
                            <p:stCondLst>
                              <p:cond delay="250"/>
                            </p:stCondLst>
                            <p:childTnLst>
                              <p:par>
                                <p:cTn id="80" presetID="22" presetClass="entr" presetSubtype="4" fill="hold" nodeType="afterEffect">
                                  <p:stCondLst>
                                    <p:cond delay="0"/>
                                  </p:stCondLst>
                                  <p:childTnLst>
                                    <p:set>
                                      <p:cBhvr>
                                        <p:cTn id="81" dur="1" fill="hold">
                                          <p:stCondLst>
                                            <p:cond delay="0"/>
                                          </p:stCondLst>
                                        </p:cTn>
                                        <p:tgtEl>
                                          <p:spTgt spid="2050"/>
                                        </p:tgtEl>
                                        <p:attrNameLst>
                                          <p:attrName>style.visibility</p:attrName>
                                        </p:attrNameLst>
                                      </p:cBhvr>
                                      <p:to>
                                        <p:strVal val="visible"/>
                                      </p:to>
                                    </p:set>
                                    <p:animEffect transition="in" filter="wipe(down)">
                                      <p:cBhvr>
                                        <p:cTn id="82" dur="250"/>
                                        <p:tgtEl>
                                          <p:spTgt spid="2050"/>
                                        </p:tgtEl>
                                      </p:cBhvr>
                                    </p:animEffect>
                                  </p:childTnLst>
                                </p:cTn>
                              </p:par>
                            </p:childTnLst>
                          </p:cTn>
                        </p:par>
                        <p:par>
                          <p:cTn id="83" fill="hold">
                            <p:stCondLst>
                              <p:cond delay="500"/>
                            </p:stCondLst>
                            <p:childTnLst>
                              <p:par>
                                <p:cTn id="84" presetID="22" presetClass="entr" presetSubtype="4" fill="hold" grpId="0" nodeType="after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wipe(down)">
                                      <p:cBhvr>
                                        <p:cTn id="8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2" grpId="0" animBg="1"/>
      <p:bldP spid="51" grpId="0" animBg="1"/>
      <p:bldP spid="310" grpId="0" animBg="1"/>
      <p:bldP spid="310" grpId="1" animBg="1"/>
      <p:bldP spid="314" grpId="0" animBg="1"/>
      <p:bldP spid="65" grpId="0" animBg="1"/>
      <p:bldP spid="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87BD-3682-40BC-894D-10D6FBF44652}"/>
              </a:ext>
            </a:extLst>
          </p:cNvPr>
          <p:cNvSpPr>
            <a:spLocks noGrp="1"/>
          </p:cNvSpPr>
          <p:nvPr>
            <p:ph type="title"/>
          </p:nvPr>
        </p:nvSpPr>
        <p:spPr/>
        <p:txBody>
          <a:bodyPr/>
          <a:lstStyle/>
          <a:p>
            <a:r>
              <a:rPr lang="pl-PL" dirty="0"/>
              <a:t>Nasz plan</a:t>
            </a:r>
            <a:endParaRPr lang="en-US" dirty="0"/>
          </a:p>
        </p:txBody>
      </p:sp>
      <p:sp>
        <p:nvSpPr>
          <p:cNvPr id="3" name="Text Placeholder 2">
            <a:extLst>
              <a:ext uri="{FF2B5EF4-FFF2-40B4-BE49-F238E27FC236}">
                <a16:creationId xmlns:a16="http://schemas.microsoft.com/office/drawing/2014/main" id="{464FD169-95D4-4584-AB27-26F94154410E}"/>
              </a:ext>
            </a:extLst>
          </p:cNvPr>
          <p:cNvSpPr>
            <a:spLocks noGrp="1"/>
          </p:cNvSpPr>
          <p:nvPr>
            <p:ph type="body" idx="1"/>
          </p:nvPr>
        </p:nvSpPr>
        <p:spPr/>
        <p:txBody>
          <a:bodyPr/>
          <a:lstStyle/>
          <a:p>
            <a:r>
              <a:rPr lang="pl-PL" dirty="0"/>
              <a:t>O czym sobie opowiemy</a:t>
            </a:r>
            <a:endParaRPr lang="en-US" dirty="0"/>
          </a:p>
        </p:txBody>
      </p:sp>
    </p:spTree>
    <p:extLst>
      <p:ext uri="{BB962C8B-B14F-4D97-AF65-F5344CB8AC3E}">
        <p14:creationId xmlns:p14="http://schemas.microsoft.com/office/powerpoint/2010/main" val="18510104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34FB-CCAA-4856-B5C1-7E57716DE89D}"/>
              </a:ext>
            </a:extLst>
          </p:cNvPr>
          <p:cNvSpPr>
            <a:spLocks noGrp="1"/>
          </p:cNvSpPr>
          <p:nvPr>
            <p:ph type="title"/>
          </p:nvPr>
        </p:nvSpPr>
        <p:spPr/>
        <p:txBody>
          <a:bodyPr/>
          <a:lstStyle/>
          <a:p>
            <a:r>
              <a:rPr lang="pl-PL" dirty="0"/>
              <a:t>Bezpieczeństwo chmury</a:t>
            </a:r>
            <a:endParaRPr lang="en-US" dirty="0"/>
          </a:p>
        </p:txBody>
      </p:sp>
      <p:sp>
        <p:nvSpPr>
          <p:cNvPr id="3" name="Text Placeholder 2">
            <a:extLst>
              <a:ext uri="{FF2B5EF4-FFF2-40B4-BE49-F238E27FC236}">
                <a16:creationId xmlns:a16="http://schemas.microsoft.com/office/drawing/2014/main" id="{48EA5E3A-F159-4783-9279-008F4ABD5F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95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Tak zaczynałem w 2010…</a:t>
            </a:r>
          </a:p>
        </p:txBody>
      </p:sp>
      <p:sp>
        <p:nvSpPr>
          <p:cNvPr id="4" name="Content Placeholder 3">
            <a:extLst>
              <a:ext uri="{FF2B5EF4-FFF2-40B4-BE49-F238E27FC236}">
                <a16:creationId xmlns:a16="http://schemas.microsoft.com/office/drawing/2014/main" id="{40DB2F9F-E801-4A21-8F9D-693889AEFFED}"/>
              </a:ext>
            </a:extLst>
          </p:cNvPr>
          <p:cNvSpPr>
            <a:spLocks noGrp="1"/>
          </p:cNvSpPr>
          <p:nvPr>
            <p:ph idx="1"/>
          </p:nvPr>
        </p:nvSpPr>
        <p:spPr/>
        <p:txBody>
          <a:bodyPr/>
          <a:lstStyle/>
          <a:p>
            <a:r>
              <a:rPr lang="pl-PL" dirty="0"/>
              <a:t>Konto w banku</a:t>
            </a:r>
          </a:p>
          <a:p>
            <a:pPr lvl="1"/>
            <a:r>
              <a:rPr lang="pl-PL" dirty="0"/>
              <a:t>Czy Wasze pieniądze są bezpieczne?</a:t>
            </a:r>
          </a:p>
          <a:p>
            <a:pPr lvl="1"/>
            <a:r>
              <a:rPr lang="pl-PL" dirty="0"/>
              <a:t>Dlaczego jesteście tego pewni?</a:t>
            </a:r>
          </a:p>
          <a:p>
            <a:pPr lvl="1"/>
            <a:r>
              <a:rPr lang="pl-PL" dirty="0"/>
              <a:t>Nie boicie się? Przecież NIE macie kontroli!</a:t>
            </a:r>
          </a:p>
          <a:p>
            <a:pPr lvl="2"/>
            <a:r>
              <a:rPr lang="pl-PL" dirty="0"/>
              <a:t>Ani nad systemem który działa w banku</a:t>
            </a:r>
          </a:p>
          <a:p>
            <a:pPr lvl="2"/>
            <a:r>
              <a:rPr lang="pl-PL" dirty="0"/>
              <a:t>Ani nad fizycznym dostępem do pieniędzy</a:t>
            </a:r>
          </a:p>
          <a:p>
            <a:pPr lvl="2"/>
            <a:r>
              <a:rPr lang="pl-PL" dirty="0"/>
              <a:t>Ani nad tym co się dzieje z danymi</a:t>
            </a:r>
          </a:p>
          <a:p>
            <a:endParaRPr lang="pl-PL" dirty="0"/>
          </a:p>
          <a:p>
            <a:r>
              <a:rPr lang="pl-PL" dirty="0"/>
              <a:t>Internet</a:t>
            </a:r>
          </a:p>
          <a:p>
            <a:pPr lvl="1"/>
            <a:r>
              <a:rPr lang="pl-PL" dirty="0"/>
              <a:t>A korzystacie z banku przez Internet?</a:t>
            </a:r>
          </a:p>
          <a:p>
            <a:endParaRPr lang="en-US" dirty="0"/>
          </a:p>
        </p:txBody>
      </p:sp>
      <p:sp>
        <p:nvSpPr>
          <p:cNvPr id="5" name="Arrow: Down 4"/>
          <p:cNvSpPr/>
          <p:nvPr/>
        </p:nvSpPr>
        <p:spPr bwMode="auto">
          <a:xfrm>
            <a:off x="5652120" y="3296632"/>
            <a:ext cx="3384376" cy="3372728"/>
          </a:xfrm>
          <a:prstGeom prst="down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87" rIns="0" bIns="34987" numCol="1" rtlCol="0" anchor="ctr" anchorCtr="0" compatLnSpc="1">
            <a:prstTxWarp prst="textNoShape">
              <a:avLst/>
            </a:prstTxWarp>
          </a:bodyPr>
          <a:lstStyle/>
          <a:p>
            <a:pPr algn="ctr" defTabSz="699540"/>
            <a:r>
              <a:rPr lang="pl-PL" sz="2701" dirty="0">
                <a:gradFill>
                  <a:gsLst>
                    <a:gs pos="0">
                      <a:srgbClr val="FFFFFF"/>
                    </a:gs>
                    <a:gs pos="100000">
                      <a:srgbClr val="FFFFFF"/>
                    </a:gs>
                  </a:gsLst>
                  <a:lin ang="5400000" scaled="0"/>
                </a:gradFill>
                <a:latin typeface="+mj-lt"/>
              </a:rPr>
              <a:t>Standardy</a:t>
            </a:r>
            <a:br>
              <a:rPr lang="pl-PL" sz="2701" dirty="0">
                <a:gradFill>
                  <a:gsLst>
                    <a:gs pos="0">
                      <a:srgbClr val="FFFFFF"/>
                    </a:gs>
                    <a:gs pos="100000">
                      <a:srgbClr val="FFFFFF"/>
                    </a:gs>
                  </a:gsLst>
                  <a:lin ang="5400000" scaled="0"/>
                </a:gradFill>
                <a:latin typeface="+mj-lt"/>
              </a:rPr>
            </a:br>
            <a:r>
              <a:rPr lang="pl-PL" sz="2701" dirty="0">
                <a:gradFill>
                  <a:gsLst>
                    <a:gs pos="0">
                      <a:srgbClr val="FFFFFF"/>
                    </a:gs>
                    <a:gs pos="100000">
                      <a:srgbClr val="FFFFFF"/>
                    </a:gs>
                  </a:gsLst>
                  <a:lin ang="5400000" scaled="0"/>
                </a:gradFill>
                <a:latin typeface="+mj-lt"/>
              </a:rPr>
              <a:t>i umowy</a:t>
            </a:r>
          </a:p>
        </p:txBody>
      </p:sp>
    </p:spTree>
    <p:extLst>
      <p:ext uri="{BB962C8B-B14F-4D97-AF65-F5344CB8AC3E}">
        <p14:creationId xmlns:p14="http://schemas.microsoft.com/office/powerpoint/2010/main" val="82591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t>
            </a:r>
            <a:r>
              <a:rPr lang="pl-PL" dirty="0"/>
              <a:t>C</a:t>
            </a:r>
            <a:r>
              <a:rPr lang="en-US" dirty="0" err="1"/>
              <a:t>ompliance</a:t>
            </a:r>
            <a:r>
              <a:rPr lang="pl-PL" dirty="0"/>
              <a:t>: Wybrane</a:t>
            </a:r>
            <a:endParaRPr lang="en-US" dirty="0"/>
          </a:p>
        </p:txBody>
      </p:sp>
      <p:sp>
        <p:nvSpPr>
          <p:cNvPr id="6" name="Text Placeholder 5"/>
          <p:cNvSpPr>
            <a:spLocks noGrp="1"/>
          </p:cNvSpPr>
          <p:nvPr>
            <p:ph idx="1"/>
          </p:nvPr>
        </p:nvSpPr>
        <p:spPr/>
        <p:txBody>
          <a:bodyPr/>
          <a:lstStyle/>
          <a:p>
            <a:r>
              <a:rPr lang="en-US" sz="2800" dirty="0">
                <a:solidFill>
                  <a:schemeClr val="tx2"/>
                </a:solidFill>
              </a:rPr>
              <a:t>ISO</a:t>
            </a:r>
            <a:r>
              <a:rPr lang="pl-PL" sz="2800" dirty="0">
                <a:solidFill>
                  <a:schemeClr val="tx2"/>
                </a:solidFill>
              </a:rPr>
              <a:t> / IEC</a:t>
            </a:r>
            <a:r>
              <a:rPr lang="en-US" sz="2800" dirty="0">
                <a:solidFill>
                  <a:schemeClr val="tx2"/>
                </a:solidFill>
              </a:rPr>
              <a:t> 27001</a:t>
            </a:r>
            <a:r>
              <a:rPr lang="pl-PL" sz="2800" dirty="0">
                <a:solidFill>
                  <a:schemeClr val="tx2"/>
                </a:solidFill>
              </a:rPr>
              <a:t>:2005</a:t>
            </a:r>
            <a:endParaRPr lang="en-US" sz="2800" dirty="0">
              <a:solidFill>
                <a:schemeClr val="tx2"/>
              </a:solidFill>
            </a:endParaRPr>
          </a:p>
          <a:p>
            <a:r>
              <a:rPr lang="en-US" sz="2800" dirty="0"/>
              <a:t>SOC 1 Type 2 (SSAE 16 / ISAE 3402) attestation</a:t>
            </a:r>
          </a:p>
          <a:p>
            <a:r>
              <a:rPr lang="en-US" sz="2800" dirty="0"/>
              <a:t>SOC 2 Type 2 and SOC 3 (AT 101) attestations</a:t>
            </a:r>
          </a:p>
          <a:p>
            <a:r>
              <a:rPr lang="pl-PL" sz="2800" dirty="0">
                <a:solidFill>
                  <a:schemeClr val="tx2"/>
                </a:solidFill>
              </a:rPr>
              <a:t>SAS 70 </a:t>
            </a:r>
            <a:r>
              <a:rPr lang="pl-PL" sz="2800" dirty="0" err="1"/>
              <a:t>Type</a:t>
            </a:r>
            <a:r>
              <a:rPr lang="pl-PL" sz="2800" dirty="0"/>
              <a:t> II</a:t>
            </a:r>
          </a:p>
          <a:p>
            <a:r>
              <a:rPr lang="en-US" sz="2800" dirty="0"/>
              <a:t>CSA Cloud Control Matrix</a:t>
            </a:r>
          </a:p>
          <a:p>
            <a:r>
              <a:rPr lang="en-US" sz="2800" dirty="0"/>
              <a:t>EU Model Clauses</a:t>
            </a:r>
            <a:endParaRPr lang="pl-PL" sz="2800" dirty="0"/>
          </a:p>
          <a:p>
            <a:r>
              <a:rPr lang="en-US" sz="2800" dirty="0">
                <a:solidFill>
                  <a:schemeClr val="tx2"/>
                </a:solidFill>
              </a:rPr>
              <a:t>PCI</a:t>
            </a:r>
            <a:r>
              <a:rPr lang="en-US" sz="2800" dirty="0"/>
              <a:t> Data Security Standard validation</a:t>
            </a:r>
          </a:p>
          <a:p>
            <a:r>
              <a:rPr lang="en-US" sz="2800" dirty="0"/>
              <a:t>UK Government accreditation for IL 2 data</a:t>
            </a:r>
          </a:p>
          <a:p>
            <a:r>
              <a:rPr lang="en-US" sz="2800" dirty="0">
                <a:solidFill>
                  <a:schemeClr val="tx2"/>
                </a:solidFill>
              </a:rPr>
              <a:t>HIPAA</a:t>
            </a:r>
            <a:r>
              <a:rPr lang="en-US" sz="2800" dirty="0"/>
              <a:t> Business Associate Agreement (BAA)</a:t>
            </a:r>
          </a:p>
          <a:p>
            <a:r>
              <a:rPr lang="en-US" sz="2800" dirty="0">
                <a:solidFill>
                  <a:schemeClr val="tx2"/>
                </a:solidFill>
              </a:rPr>
              <a:t>FISMA</a:t>
            </a:r>
            <a:r>
              <a:rPr lang="en-US" sz="2800" dirty="0"/>
              <a:t> / </a:t>
            </a:r>
            <a:r>
              <a:rPr lang="en-US" sz="2800" dirty="0" err="1"/>
              <a:t>FedRAMP</a:t>
            </a:r>
            <a:r>
              <a:rPr lang="en-US" sz="2800" dirty="0"/>
              <a:t> authorization</a:t>
            </a:r>
          </a:p>
        </p:txBody>
      </p:sp>
    </p:spTree>
    <p:extLst>
      <p:ext uri="{BB962C8B-B14F-4D97-AF65-F5344CB8AC3E}">
        <p14:creationId xmlns:p14="http://schemas.microsoft.com/office/powerpoint/2010/main" val="101107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Przykład </a:t>
            </a:r>
            <a:r>
              <a:rPr lang="pl-PL" dirty="0">
                <a:sym typeface="Wingdings" panose="05000000000000000000" pitchFamily="2" charset="2"/>
              </a:rPr>
              <a:t></a:t>
            </a:r>
            <a:r>
              <a:rPr lang="pl-PL" dirty="0"/>
              <a:t> ISO/IEC 27001:2005</a:t>
            </a:r>
          </a:p>
        </p:txBody>
      </p:sp>
      <p:sp>
        <p:nvSpPr>
          <p:cNvPr id="4" name="Content Placeholder 3">
            <a:extLst>
              <a:ext uri="{FF2B5EF4-FFF2-40B4-BE49-F238E27FC236}">
                <a16:creationId xmlns:a16="http://schemas.microsoft.com/office/drawing/2014/main" id="{758BC563-AFB2-4CDE-B8D4-72242B668786}"/>
              </a:ext>
            </a:extLst>
          </p:cNvPr>
          <p:cNvSpPr>
            <a:spLocks noGrp="1"/>
          </p:cNvSpPr>
          <p:nvPr>
            <p:ph idx="1"/>
          </p:nvPr>
        </p:nvSpPr>
        <p:spPr/>
        <p:txBody>
          <a:bodyPr/>
          <a:lstStyle/>
          <a:p>
            <a:r>
              <a:rPr lang="pl-PL" dirty="0"/>
              <a:t>Norma opisująca </a:t>
            </a:r>
            <a:r>
              <a:rPr lang="pl-PL" dirty="0">
                <a:solidFill>
                  <a:schemeClr val="accent2"/>
                </a:solidFill>
              </a:rPr>
              <a:t>systemy zarządzania bezpieczeństwem informacji</a:t>
            </a:r>
          </a:p>
          <a:p>
            <a:r>
              <a:rPr lang="pl-PL" dirty="0"/>
              <a:t>Obejmująca 11 obszarów:</a:t>
            </a:r>
          </a:p>
          <a:p>
            <a:pPr lvl="1"/>
            <a:r>
              <a:rPr lang="pl-PL" sz="1800" dirty="0"/>
              <a:t>Polityka bezpieczeństwa</a:t>
            </a:r>
          </a:p>
          <a:p>
            <a:pPr lvl="1"/>
            <a:r>
              <a:rPr lang="pl-PL" sz="1800" dirty="0"/>
              <a:t>Organizacja bezpieczeństwa informacji</a:t>
            </a:r>
          </a:p>
          <a:p>
            <a:pPr lvl="1"/>
            <a:r>
              <a:rPr lang="pl-PL" sz="1800" dirty="0"/>
              <a:t>Zarządzanie aktywami</a:t>
            </a:r>
          </a:p>
          <a:p>
            <a:pPr lvl="1"/>
            <a:r>
              <a:rPr lang="pl-PL" sz="1800" dirty="0"/>
              <a:t>Bezpieczeństwo zasobów ludzkich</a:t>
            </a:r>
          </a:p>
          <a:p>
            <a:pPr lvl="1"/>
            <a:r>
              <a:rPr lang="pl-PL" sz="1800" dirty="0"/>
              <a:t>Bezpieczeństwo fizyczne i środowiskowe</a:t>
            </a:r>
          </a:p>
          <a:p>
            <a:pPr lvl="1"/>
            <a:r>
              <a:rPr lang="pl-PL" sz="1800" dirty="0"/>
              <a:t>Zarządzanie systemami i sieciami</a:t>
            </a:r>
          </a:p>
          <a:p>
            <a:pPr lvl="1"/>
            <a:r>
              <a:rPr lang="pl-PL" sz="1800" dirty="0"/>
              <a:t>Kontrola dostępu</a:t>
            </a:r>
          </a:p>
          <a:p>
            <a:pPr lvl="1"/>
            <a:r>
              <a:rPr lang="pl-PL" sz="1800" dirty="0"/>
              <a:t>Zarządzanie ciągłością działania</a:t>
            </a:r>
          </a:p>
          <a:p>
            <a:pPr lvl="1"/>
            <a:r>
              <a:rPr lang="pl-PL" sz="1800" dirty="0"/>
              <a:t>Pozyskiwanie, rozwój i utrzymanie systemów informatycznych</a:t>
            </a:r>
          </a:p>
          <a:p>
            <a:pPr lvl="1"/>
            <a:r>
              <a:rPr lang="pl-PL" sz="1800" dirty="0"/>
              <a:t>Zarządzanie incydentami</a:t>
            </a:r>
          </a:p>
          <a:p>
            <a:pPr lvl="1"/>
            <a:r>
              <a:rPr lang="pl-PL" sz="1800" dirty="0"/>
              <a:t>Zgodność z wymaganiami prawnymi i własnymi standardami</a:t>
            </a:r>
          </a:p>
        </p:txBody>
      </p:sp>
    </p:spTree>
    <p:extLst>
      <p:ext uri="{BB962C8B-B14F-4D97-AF65-F5344CB8AC3E}">
        <p14:creationId xmlns:p14="http://schemas.microsoft.com/office/powerpoint/2010/main" val="3575343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Przykład </a:t>
            </a:r>
            <a:r>
              <a:rPr lang="pl-PL" dirty="0">
                <a:sym typeface="Wingdings" panose="05000000000000000000" pitchFamily="2" charset="2"/>
              </a:rPr>
              <a:t></a:t>
            </a:r>
            <a:r>
              <a:rPr lang="pl-PL" dirty="0"/>
              <a:t> SAS 70</a:t>
            </a:r>
          </a:p>
        </p:txBody>
      </p:sp>
      <p:sp>
        <p:nvSpPr>
          <p:cNvPr id="3" name="Content Placeholder 2"/>
          <p:cNvSpPr>
            <a:spLocks noGrp="1"/>
          </p:cNvSpPr>
          <p:nvPr>
            <p:ph idx="1"/>
          </p:nvPr>
        </p:nvSpPr>
        <p:spPr/>
        <p:txBody>
          <a:bodyPr>
            <a:normAutofit/>
          </a:bodyPr>
          <a:lstStyle/>
          <a:p>
            <a:r>
              <a:rPr lang="pl-PL" dirty="0"/>
              <a:t>Amerykański standard audytu</a:t>
            </a:r>
          </a:p>
          <a:p>
            <a:pPr lvl="1"/>
            <a:r>
              <a:rPr lang="pl-PL" dirty="0"/>
              <a:t>Zaczęło się od </a:t>
            </a:r>
            <a:r>
              <a:rPr lang="pl-PL" dirty="0" err="1"/>
              <a:t>outsourcing’u</a:t>
            </a:r>
            <a:endParaRPr lang="pl-PL" dirty="0"/>
          </a:p>
          <a:p>
            <a:r>
              <a:rPr lang="pl-PL" dirty="0"/>
              <a:t>Po audycie (raz na pół roku) powstaje raport:</a:t>
            </a:r>
          </a:p>
          <a:p>
            <a:pPr lvl="1"/>
            <a:r>
              <a:rPr lang="pl-PL" dirty="0"/>
              <a:t>Service </a:t>
            </a:r>
            <a:r>
              <a:rPr lang="pl-PL" dirty="0" err="1"/>
              <a:t>Auditor's</a:t>
            </a:r>
            <a:r>
              <a:rPr lang="pl-PL" dirty="0"/>
              <a:t> Report</a:t>
            </a:r>
          </a:p>
          <a:p>
            <a:pPr lvl="1"/>
            <a:r>
              <a:rPr lang="pl-PL" dirty="0"/>
              <a:t>Dwa typy raportów (</a:t>
            </a:r>
            <a:r>
              <a:rPr lang="pl-PL" dirty="0" err="1"/>
              <a:t>Type</a:t>
            </a:r>
            <a:r>
              <a:rPr lang="pl-PL" dirty="0"/>
              <a:t> I &amp; </a:t>
            </a:r>
            <a:r>
              <a:rPr lang="pl-PL" dirty="0" err="1"/>
              <a:t>Type</a:t>
            </a:r>
            <a:r>
              <a:rPr lang="pl-PL" dirty="0"/>
              <a:t> II)</a:t>
            </a:r>
          </a:p>
          <a:p>
            <a:r>
              <a:rPr lang="pl-PL" dirty="0"/>
              <a:t>Gwarancja, że dane przechowywane są w sposób bezpieczny, a ich przetwarzanie przebiega w sposób prawidłowy i wyłącznie w celach określonych w kontrakcie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2500" b="99000" l="1563" r="98438"/>
                    </a14:imgEffect>
                  </a14:imgLayer>
                </a14:imgProps>
              </a:ext>
              <a:ext uri="{28A0092B-C50C-407E-A947-70E740481C1C}">
                <a14:useLocalDpi xmlns:a14="http://schemas.microsoft.com/office/drawing/2010/main" val="0"/>
              </a:ext>
            </a:extLst>
          </a:blip>
          <a:stretch>
            <a:fillRect/>
          </a:stretch>
        </p:blipFill>
        <p:spPr>
          <a:xfrm>
            <a:off x="6876256" y="4511148"/>
            <a:ext cx="2283201" cy="2378334"/>
          </a:xfrm>
          <a:prstGeom prst="rect">
            <a:avLst/>
          </a:prstGeom>
        </p:spPr>
      </p:pic>
    </p:spTree>
    <p:extLst>
      <p:ext uri="{BB962C8B-B14F-4D97-AF65-F5344CB8AC3E}">
        <p14:creationId xmlns:p14="http://schemas.microsoft.com/office/powerpoint/2010/main" val="424242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a:t>SLA: </a:t>
            </a:r>
            <a:r>
              <a:rPr lang="en-US" dirty="0"/>
              <a:t>Service Level Agreements </a:t>
            </a:r>
            <a:endParaRPr lang="pl-PL" dirty="0"/>
          </a:p>
        </p:txBody>
      </p:sp>
      <p:graphicFrame>
        <p:nvGraphicFramePr>
          <p:cNvPr id="4" name="Diagram 3"/>
          <p:cNvGraphicFramePr/>
          <p:nvPr>
            <p:extLst>
              <p:ext uri="{D42A27DB-BD31-4B8C-83A1-F6EECF244321}">
                <p14:modId xmlns:p14="http://schemas.microsoft.com/office/powerpoint/2010/main" val="2605833253"/>
              </p:ext>
            </p:extLst>
          </p:nvPr>
        </p:nvGraphicFramePr>
        <p:xfrm>
          <a:off x="179512" y="1412776"/>
          <a:ext cx="8424936"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a:off x="7812360" y="1484784"/>
            <a:ext cx="1115616"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600" b="1" dirty="0"/>
              <a:t>&gt; 99.95%</a:t>
            </a:r>
          </a:p>
        </p:txBody>
      </p:sp>
      <p:sp>
        <p:nvSpPr>
          <p:cNvPr id="63" name="Rounded Rectangle 62"/>
          <p:cNvSpPr/>
          <p:nvPr/>
        </p:nvSpPr>
        <p:spPr>
          <a:xfrm>
            <a:off x="7813088" y="2438890"/>
            <a:ext cx="1115616"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600" b="1" dirty="0"/>
              <a:t>&gt; 99.9%</a:t>
            </a:r>
          </a:p>
        </p:txBody>
      </p:sp>
      <p:sp>
        <p:nvSpPr>
          <p:cNvPr id="72" name="Rounded Rectangle 71"/>
          <p:cNvSpPr/>
          <p:nvPr/>
        </p:nvSpPr>
        <p:spPr>
          <a:xfrm>
            <a:off x="7812360" y="3392996"/>
            <a:ext cx="1115616"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600" b="1" dirty="0"/>
              <a:t>&gt; 99.9%</a:t>
            </a:r>
          </a:p>
        </p:txBody>
      </p:sp>
      <p:sp>
        <p:nvSpPr>
          <p:cNvPr id="81" name="Rounded Rectangle 80"/>
          <p:cNvSpPr/>
          <p:nvPr/>
        </p:nvSpPr>
        <p:spPr>
          <a:xfrm>
            <a:off x="7812360" y="4347102"/>
            <a:ext cx="1115616"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600" b="1" dirty="0"/>
              <a:t>&gt; 99.9%</a:t>
            </a:r>
          </a:p>
        </p:txBody>
      </p:sp>
      <p:sp>
        <p:nvSpPr>
          <p:cNvPr id="91" name="Rounded Rectangle 90"/>
          <p:cNvSpPr/>
          <p:nvPr/>
        </p:nvSpPr>
        <p:spPr>
          <a:xfrm>
            <a:off x="7812360" y="5301208"/>
            <a:ext cx="1115616"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pl-PL" sz="1600" b="1" dirty="0"/>
              <a:t>&gt; 99.9%</a:t>
            </a:r>
          </a:p>
        </p:txBody>
      </p:sp>
    </p:spTree>
    <p:extLst>
      <p:ext uri="{BB962C8B-B14F-4D97-AF65-F5344CB8AC3E}">
        <p14:creationId xmlns:p14="http://schemas.microsoft.com/office/powerpoint/2010/main" val="10910065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0574-81CE-4BC3-BA5F-3E522CE55746}"/>
              </a:ext>
            </a:extLst>
          </p:cNvPr>
          <p:cNvSpPr>
            <a:spLocks noGrp="1"/>
          </p:cNvSpPr>
          <p:nvPr>
            <p:ph type="title"/>
          </p:nvPr>
        </p:nvSpPr>
        <p:spPr/>
        <p:txBody>
          <a:bodyPr/>
          <a:lstStyle/>
          <a:p>
            <a:r>
              <a:rPr lang="pl-PL" dirty="0"/>
              <a:t>World Class Security</a:t>
            </a:r>
            <a:endParaRPr lang="en-US" dirty="0"/>
          </a:p>
        </p:txBody>
      </p:sp>
      <p:pic>
        <p:nvPicPr>
          <p:cNvPr id="4" name="Online Media 3" title="Discover World Class Security at Microsoft’s Datacenters">
            <a:hlinkClick r:id="" action="ppaction://media"/>
            <a:extLst>
              <a:ext uri="{FF2B5EF4-FFF2-40B4-BE49-F238E27FC236}">
                <a16:creationId xmlns:a16="http://schemas.microsoft.com/office/drawing/2014/main" id="{75EF3057-2180-419D-8A8C-986DD48E32C4}"/>
              </a:ext>
            </a:extLst>
          </p:cNvPr>
          <p:cNvPicPr>
            <a:picLocks noGrp="1" noRot="1" noChangeAspect="1"/>
          </p:cNvPicPr>
          <p:nvPr>
            <p:ph idx="1"/>
            <a:videoFile r:link="rId1"/>
          </p:nvPr>
        </p:nvPicPr>
        <p:blipFill>
          <a:blip r:embed="rId3"/>
          <a:stretch>
            <a:fillRect/>
          </a:stretch>
        </p:blipFill>
        <p:spPr>
          <a:xfrm>
            <a:off x="91722" y="1124744"/>
            <a:ext cx="8960995" cy="5040560"/>
          </a:xfrm>
          <a:prstGeom prst="rect">
            <a:avLst/>
          </a:prstGeom>
        </p:spPr>
      </p:pic>
    </p:spTree>
    <p:extLst>
      <p:ext uri="{BB962C8B-B14F-4D97-AF65-F5344CB8AC3E}">
        <p14:creationId xmlns:p14="http://schemas.microsoft.com/office/powerpoint/2010/main" val="9997614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Zabezpieczenia od A do Z</a:t>
            </a:r>
            <a:endParaRPr lang="en-US" dirty="0"/>
          </a:p>
        </p:txBody>
      </p:sp>
      <p:sp>
        <p:nvSpPr>
          <p:cNvPr id="3" name="Rounded Rectangle 2"/>
          <p:cNvSpPr/>
          <p:nvPr/>
        </p:nvSpPr>
        <p:spPr>
          <a:xfrm>
            <a:off x="3208394" y="2492896"/>
            <a:ext cx="1344637" cy="2343268"/>
          </a:xfrm>
          <a:prstGeom prst="roundRect">
            <a:avLst>
              <a:gd name="adj" fmla="val 7345"/>
            </a:avLst>
          </a:prstGeom>
          <a:gradFill flip="none" rotWithShape="1">
            <a:gsLst>
              <a:gs pos="0">
                <a:srgbClr val="000000">
                  <a:alpha val="0"/>
                </a:srgbClr>
              </a:gs>
              <a:gs pos="31000">
                <a:srgbClr val="000000">
                  <a:alpha val="0"/>
                </a:srgbClr>
              </a:gs>
              <a:gs pos="100000">
                <a:srgbClr val="000000">
                  <a:alpha val="0"/>
                </a:srgbClr>
              </a:gs>
              <a:gs pos="50000">
                <a:srgbClr val="000000"/>
              </a:gs>
              <a:gs pos="79000">
                <a:srgbClr val="000000">
                  <a:alpha val="50000"/>
                </a:srgbClr>
              </a:gs>
            </a:gsLst>
            <a:lin ang="5400000" scaled="1"/>
            <a:tileRect/>
          </a:gra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739428" rIns="0" bIns="201660" numCol="1" rtlCol="0" anchor="ctr" anchorCtr="0" compatLnSpc="1">
            <a:prstTxWarp prst="textNoShape">
              <a:avLst/>
            </a:prstTxWarp>
          </a:bodyPr>
          <a:lstStyle/>
          <a:p>
            <a:pPr algn="ctr" defTabSz="685818">
              <a:lnSpc>
                <a:spcPct val="90000"/>
              </a:lnSpc>
              <a:spcBef>
                <a:spcPts val="1323"/>
              </a:spcBef>
              <a:spcAft>
                <a:spcPts val="1323"/>
              </a:spcAft>
            </a:pPr>
            <a:r>
              <a:rPr lang="pl-PL" sz="2400" b="1" kern="0" dirty="0">
                <a:gradFill>
                  <a:gsLst>
                    <a:gs pos="0">
                      <a:srgbClr val="FFFFFF"/>
                    </a:gs>
                    <a:gs pos="86000">
                      <a:srgbClr val="FFFFFF"/>
                    </a:gs>
                  </a:gsLst>
                  <a:lin ang="5400000" scaled="0"/>
                </a:gradFill>
              </a:rPr>
              <a:t>Dostęp</a:t>
            </a:r>
            <a:endParaRPr lang="en-US" sz="2400" b="1" kern="0" dirty="0">
              <a:gradFill>
                <a:gsLst>
                  <a:gs pos="0">
                    <a:srgbClr val="FFFFFF"/>
                  </a:gs>
                  <a:gs pos="86000">
                    <a:srgbClr val="FFFFFF"/>
                  </a:gs>
                </a:gsLst>
                <a:lin ang="5400000" scaled="0"/>
              </a:gradFill>
            </a:endParaRPr>
          </a:p>
        </p:txBody>
      </p:sp>
      <p:sp>
        <p:nvSpPr>
          <p:cNvPr id="4" name="Rounded Rectangle 3"/>
          <p:cNvSpPr/>
          <p:nvPr/>
        </p:nvSpPr>
        <p:spPr>
          <a:xfrm>
            <a:off x="4579007" y="2492896"/>
            <a:ext cx="1344637" cy="2343268"/>
          </a:xfrm>
          <a:prstGeom prst="roundRect">
            <a:avLst>
              <a:gd name="adj" fmla="val 7345"/>
            </a:avLst>
          </a:prstGeom>
          <a:gradFill flip="none" rotWithShape="1">
            <a:gsLst>
              <a:gs pos="0">
                <a:srgbClr val="000000">
                  <a:alpha val="0"/>
                </a:srgbClr>
              </a:gs>
              <a:gs pos="31000">
                <a:srgbClr val="000000">
                  <a:alpha val="0"/>
                </a:srgbClr>
              </a:gs>
              <a:gs pos="100000">
                <a:srgbClr val="000000">
                  <a:alpha val="0"/>
                </a:srgbClr>
              </a:gs>
              <a:gs pos="50000">
                <a:srgbClr val="000000"/>
              </a:gs>
              <a:gs pos="79000">
                <a:srgbClr val="000000">
                  <a:alpha val="50000"/>
                </a:srgbClr>
              </a:gs>
            </a:gsLst>
            <a:lin ang="5400000" scaled="1"/>
            <a:tileRect/>
          </a:gra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739428" rIns="0" bIns="201660" numCol="1" rtlCol="0" anchor="ctr" anchorCtr="0" compatLnSpc="1">
            <a:prstTxWarp prst="textNoShape">
              <a:avLst/>
            </a:prstTxWarp>
          </a:bodyPr>
          <a:lstStyle/>
          <a:p>
            <a:pPr algn="ctr" defTabSz="685818">
              <a:lnSpc>
                <a:spcPct val="90000"/>
              </a:lnSpc>
              <a:spcBef>
                <a:spcPts val="1323"/>
              </a:spcBef>
              <a:spcAft>
                <a:spcPts val="1323"/>
              </a:spcAft>
            </a:pPr>
            <a:r>
              <a:rPr lang="pl-PL" sz="2400" b="1" kern="0" dirty="0">
                <a:gradFill>
                  <a:gsLst>
                    <a:gs pos="0">
                      <a:srgbClr val="FFFFFF"/>
                    </a:gs>
                    <a:gs pos="86000">
                      <a:srgbClr val="FFFFFF"/>
                    </a:gs>
                  </a:gsLst>
                  <a:lin ang="5400000" scaled="0"/>
                </a:gradFill>
              </a:rPr>
              <a:t>Host</a:t>
            </a:r>
            <a:endParaRPr lang="en-US" sz="2400" b="1" kern="0" dirty="0">
              <a:gradFill>
                <a:gsLst>
                  <a:gs pos="0">
                    <a:srgbClr val="FFFFFF"/>
                  </a:gs>
                  <a:gs pos="86000">
                    <a:srgbClr val="FFFFFF"/>
                  </a:gs>
                </a:gsLst>
                <a:lin ang="5400000" scaled="0"/>
              </a:gradFill>
            </a:endParaRPr>
          </a:p>
        </p:txBody>
      </p:sp>
      <p:sp>
        <p:nvSpPr>
          <p:cNvPr id="5" name="Rounded Rectangle 4"/>
          <p:cNvSpPr/>
          <p:nvPr/>
        </p:nvSpPr>
        <p:spPr>
          <a:xfrm>
            <a:off x="5949620" y="2492896"/>
            <a:ext cx="1344637" cy="2343268"/>
          </a:xfrm>
          <a:prstGeom prst="roundRect">
            <a:avLst>
              <a:gd name="adj" fmla="val 7345"/>
            </a:avLst>
          </a:prstGeom>
          <a:gradFill flip="none" rotWithShape="1">
            <a:gsLst>
              <a:gs pos="0">
                <a:srgbClr val="000000">
                  <a:alpha val="0"/>
                </a:srgbClr>
              </a:gs>
              <a:gs pos="31000">
                <a:srgbClr val="000000">
                  <a:alpha val="0"/>
                </a:srgbClr>
              </a:gs>
              <a:gs pos="100000">
                <a:srgbClr val="000000">
                  <a:alpha val="0"/>
                </a:srgbClr>
              </a:gs>
              <a:gs pos="50000">
                <a:srgbClr val="000000"/>
              </a:gs>
              <a:gs pos="79000">
                <a:srgbClr val="000000">
                  <a:alpha val="50000"/>
                </a:srgbClr>
              </a:gs>
            </a:gsLst>
            <a:lin ang="5400000" scaled="1"/>
            <a:tileRect/>
          </a:gra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739428" rIns="0" bIns="201660" numCol="1" rtlCol="0" anchor="ctr" anchorCtr="0" compatLnSpc="1">
            <a:prstTxWarp prst="textNoShape">
              <a:avLst/>
            </a:prstTxWarp>
          </a:bodyPr>
          <a:lstStyle/>
          <a:p>
            <a:pPr algn="ctr" defTabSz="685818">
              <a:lnSpc>
                <a:spcPct val="90000"/>
              </a:lnSpc>
              <a:spcBef>
                <a:spcPts val="1323"/>
              </a:spcBef>
              <a:spcAft>
                <a:spcPts val="1323"/>
              </a:spcAft>
            </a:pPr>
            <a:r>
              <a:rPr lang="pl-PL" sz="2400" b="1" kern="0" dirty="0">
                <a:gradFill>
                  <a:gsLst>
                    <a:gs pos="0">
                      <a:srgbClr val="FFFFFF"/>
                    </a:gs>
                    <a:gs pos="86000">
                      <a:srgbClr val="FFFFFF"/>
                    </a:gs>
                  </a:gsLst>
                  <a:lin ang="5400000" scaled="0"/>
                </a:gradFill>
              </a:rPr>
              <a:t>Aplikacje</a:t>
            </a:r>
            <a:endParaRPr lang="en-US" sz="2400" b="1" kern="0" dirty="0">
              <a:gradFill>
                <a:gsLst>
                  <a:gs pos="0">
                    <a:srgbClr val="FFFFFF"/>
                  </a:gs>
                  <a:gs pos="86000">
                    <a:srgbClr val="FFFFFF"/>
                  </a:gs>
                </a:gsLst>
                <a:lin ang="5400000" scaled="0"/>
              </a:gradFill>
            </a:endParaRPr>
          </a:p>
        </p:txBody>
      </p:sp>
      <p:sp>
        <p:nvSpPr>
          <p:cNvPr id="6" name="Rounded Rectangle 5"/>
          <p:cNvSpPr/>
          <p:nvPr/>
        </p:nvSpPr>
        <p:spPr>
          <a:xfrm>
            <a:off x="7320232" y="2492896"/>
            <a:ext cx="1344637" cy="2343268"/>
          </a:xfrm>
          <a:prstGeom prst="roundRect">
            <a:avLst>
              <a:gd name="adj" fmla="val 7345"/>
            </a:avLst>
          </a:prstGeom>
          <a:gradFill flip="none" rotWithShape="1">
            <a:gsLst>
              <a:gs pos="0">
                <a:srgbClr val="000000">
                  <a:alpha val="0"/>
                </a:srgbClr>
              </a:gs>
              <a:gs pos="31000">
                <a:srgbClr val="000000">
                  <a:alpha val="0"/>
                </a:srgbClr>
              </a:gs>
              <a:gs pos="100000">
                <a:srgbClr val="000000">
                  <a:alpha val="0"/>
                </a:srgbClr>
              </a:gs>
              <a:gs pos="50000">
                <a:srgbClr val="000000"/>
              </a:gs>
              <a:gs pos="79000">
                <a:srgbClr val="000000">
                  <a:alpha val="50000"/>
                </a:srgbClr>
              </a:gs>
            </a:gsLst>
            <a:lin ang="5400000" scaled="1"/>
            <a:tileRect/>
          </a:gra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739428" rIns="0" bIns="201660" numCol="1" rtlCol="0" anchor="ctr" anchorCtr="0" compatLnSpc="1">
            <a:prstTxWarp prst="textNoShape">
              <a:avLst/>
            </a:prstTxWarp>
          </a:bodyPr>
          <a:lstStyle/>
          <a:p>
            <a:pPr algn="ctr" defTabSz="685818">
              <a:lnSpc>
                <a:spcPct val="90000"/>
              </a:lnSpc>
              <a:spcBef>
                <a:spcPts val="1323"/>
              </a:spcBef>
              <a:spcAft>
                <a:spcPts val="1323"/>
              </a:spcAft>
            </a:pPr>
            <a:r>
              <a:rPr lang="pl-PL" sz="2400" b="1" kern="0" dirty="0">
                <a:gradFill>
                  <a:gsLst>
                    <a:gs pos="0">
                      <a:srgbClr val="FFFFFF"/>
                    </a:gs>
                    <a:gs pos="86000">
                      <a:srgbClr val="FFFFFF"/>
                    </a:gs>
                  </a:gsLst>
                  <a:lin ang="5400000" scaled="0"/>
                </a:gradFill>
              </a:rPr>
              <a:t>Dane</a:t>
            </a:r>
            <a:endParaRPr lang="en-US" sz="2400" b="1" kern="0" dirty="0">
              <a:gradFill>
                <a:gsLst>
                  <a:gs pos="0">
                    <a:srgbClr val="FFFFFF"/>
                  </a:gs>
                  <a:gs pos="86000">
                    <a:srgbClr val="FFFFFF"/>
                  </a:gs>
                </a:gsLst>
                <a:lin ang="5400000" scaled="0"/>
              </a:gradFill>
            </a:endParaRPr>
          </a:p>
        </p:txBody>
      </p:sp>
      <p:sp>
        <p:nvSpPr>
          <p:cNvPr id="7" name="Rounded Rectangle 6"/>
          <p:cNvSpPr/>
          <p:nvPr/>
        </p:nvSpPr>
        <p:spPr>
          <a:xfrm>
            <a:off x="1837781" y="2492896"/>
            <a:ext cx="1344637" cy="2343268"/>
          </a:xfrm>
          <a:prstGeom prst="roundRect">
            <a:avLst>
              <a:gd name="adj" fmla="val 7345"/>
            </a:avLst>
          </a:prstGeom>
          <a:gradFill flip="none" rotWithShape="1">
            <a:gsLst>
              <a:gs pos="0">
                <a:srgbClr val="000000">
                  <a:alpha val="0"/>
                </a:srgbClr>
              </a:gs>
              <a:gs pos="31000">
                <a:srgbClr val="000000">
                  <a:alpha val="0"/>
                </a:srgbClr>
              </a:gs>
              <a:gs pos="100000">
                <a:srgbClr val="000000">
                  <a:alpha val="0"/>
                </a:srgbClr>
              </a:gs>
              <a:gs pos="50000">
                <a:srgbClr val="000000"/>
              </a:gs>
              <a:gs pos="79000">
                <a:srgbClr val="000000">
                  <a:alpha val="50000"/>
                </a:srgbClr>
              </a:gs>
            </a:gsLst>
            <a:lin ang="5400000" scaled="1"/>
            <a:tileRect/>
          </a:gra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739428" rIns="0" bIns="201660" numCol="1" rtlCol="0" anchor="ctr" anchorCtr="0" compatLnSpc="1">
            <a:prstTxWarp prst="textNoShape">
              <a:avLst/>
            </a:prstTxWarp>
          </a:bodyPr>
          <a:lstStyle/>
          <a:p>
            <a:pPr algn="ctr" defTabSz="685818">
              <a:lnSpc>
                <a:spcPct val="90000"/>
              </a:lnSpc>
              <a:spcBef>
                <a:spcPts val="1323"/>
              </a:spcBef>
              <a:spcAft>
                <a:spcPts val="1323"/>
              </a:spcAft>
            </a:pPr>
            <a:r>
              <a:rPr lang="pl-PL" sz="2400" b="1" kern="0" dirty="0">
                <a:gradFill>
                  <a:gsLst>
                    <a:gs pos="0">
                      <a:srgbClr val="FFFFFF"/>
                    </a:gs>
                    <a:gs pos="86000">
                      <a:srgbClr val="FFFFFF"/>
                    </a:gs>
                  </a:gsLst>
                  <a:lin ang="5400000" scaled="0"/>
                </a:gradFill>
              </a:rPr>
              <a:t>Sieciowe</a:t>
            </a:r>
            <a:endParaRPr lang="en-US" sz="2400" b="1" kern="0" dirty="0">
              <a:gradFill>
                <a:gsLst>
                  <a:gs pos="0">
                    <a:srgbClr val="FFFFFF"/>
                  </a:gs>
                  <a:gs pos="86000">
                    <a:srgbClr val="FFFFFF"/>
                  </a:gs>
                </a:gsLst>
                <a:lin ang="5400000" scaled="0"/>
              </a:gradFill>
            </a:endParaRPr>
          </a:p>
        </p:txBody>
      </p:sp>
      <p:sp>
        <p:nvSpPr>
          <p:cNvPr id="8" name="Rounded Rectangle 7"/>
          <p:cNvSpPr/>
          <p:nvPr/>
        </p:nvSpPr>
        <p:spPr>
          <a:xfrm>
            <a:off x="467168" y="2492896"/>
            <a:ext cx="1344637" cy="2343268"/>
          </a:xfrm>
          <a:prstGeom prst="roundRect">
            <a:avLst>
              <a:gd name="adj" fmla="val 7345"/>
            </a:avLst>
          </a:prstGeom>
          <a:gradFill flip="none" rotWithShape="1">
            <a:gsLst>
              <a:gs pos="0">
                <a:srgbClr val="000000">
                  <a:alpha val="0"/>
                </a:srgbClr>
              </a:gs>
              <a:gs pos="31000">
                <a:srgbClr val="000000">
                  <a:alpha val="0"/>
                </a:srgbClr>
              </a:gs>
              <a:gs pos="100000">
                <a:srgbClr val="000000">
                  <a:alpha val="0"/>
                </a:srgbClr>
              </a:gs>
              <a:gs pos="50000">
                <a:srgbClr val="000000"/>
              </a:gs>
              <a:gs pos="79000">
                <a:srgbClr val="000000">
                  <a:alpha val="50000"/>
                </a:srgbClr>
              </a:gs>
            </a:gsLst>
            <a:lin ang="5400000" scaled="1"/>
            <a:tileRect/>
          </a:gra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739428" rIns="0" bIns="201660" numCol="1" rtlCol="0" anchor="ctr" anchorCtr="0" compatLnSpc="1">
            <a:prstTxWarp prst="textNoShape">
              <a:avLst/>
            </a:prstTxWarp>
          </a:bodyPr>
          <a:lstStyle/>
          <a:p>
            <a:pPr algn="ctr" defTabSz="685818">
              <a:lnSpc>
                <a:spcPct val="90000"/>
              </a:lnSpc>
              <a:spcBef>
                <a:spcPts val="1323"/>
              </a:spcBef>
              <a:spcAft>
                <a:spcPts val="1323"/>
              </a:spcAft>
            </a:pPr>
            <a:r>
              <a:rPr lang="pl-PL" sz="2400" b="1" kern="0" dirty="0">
                <a:gradFill>
                  <a:gsLst>
                    <a:gs pos="0">
                      <a:srgbClr val="FFFFFF"/>
                    </a:gs>
                    <a:gs pos="86000">
                      <a:srgbClr val="FFFFFF"/>
                    </a:gs>
                  </a:gsLst>
                  <a:lin ang="5400000" scaled="0"/>
                </a:gradFill>
              </a:rPr>
              <a:t>Fizyczne</a:t>
            </a:r>
            <a:endParaRPr lang="en-US" sz="2400" b="1" kern="0" dirty="0">
              <a:gradFill>
                <a:gsLst>
                  <a:gs pos="0">
                    <a:srgbClr val="FFFFFF"/>
                  </a:gs>
                  <a:gs pos="86000">
                    <a:srgbClr val="FFFFFF"/>
                  </a:gs>
                </a:gsLst>
                <a:lin ang="5400000" scaled="0"/>
              </a:gradFill>
            </a:endParaRPr>
          </a:p>
        </p:txBody>
      </p:sp>
      <p:pic>
        <p:nvPicPr>
          <p:cNvPr id="9" name="Picture 8" descr="Softwar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4313" y="2264811"/>
            <a:ext cx="1142941" cy="1142941"/>
          </a:xfrm>
          <a:prstGeom prst="rect">
            <a:avLst/>
          </a:prstGeom>
        </p:spPr>
      </p:pic>
      <p:grpSp>
        <p:nvGrpSpPr>
          <p:cNvPr id="10" name="Group 9"/>
          <p:cNvGrpSpPr>
            <a:grpSpLocks noChangeAspect="1"/>
          </p:cNvGrpSpPr>
          <p:nvPr/>
        </p:nvGrpSpPr>
        <p:grpSpPr>
          <a:xfrm>
            <a:off x="601629" y="2298426"/>
            <a:ext cx="1075710" cy="1075710"/>
            <a:chOff x="2130539" y="1998311"/>
            <a:chExt cx="1065086" cy="1065086"/>
          </a:xfrm>
        </p:grpSpPr>
        <p:pic>
          <p:nvPicPr>
            <p:cNvPr id="11" name="Picture 10" descr="connect.dll_I27d9_0409.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30539" y="1998311"/>
              <a:ext cx="1065086" cy="1065086"/>
            </a:xfrm>
            <a:prstGeom prst="rect">
              <a:avLst/>
            </a:prstGeom>
          </p:spPr>
        </p:pic>
        <p:pic>
          <p:nvPicPr>
            <p:cNvPr id="12" name="Picture 11" descr="imageres.dll_I003b_0409.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20135" y="2565212"/>
              <a:ext cx="472417" cy="472417"/>
            </a:xfrm>
            <a:prstGeom prst="rect">
              <a:avLst/>
            </a:prstGeom>
          </p:spPr>
        </p:pic>
      </p:grpSp>
      <p:grpSp>
        <p:nvGrpSpPr>
          <p:cNvPr id="13" name="Group 12"/>
          <p:cNvGrpSpPr>
            <a:grpSpLocks noChangeAspect="1"/>
          </p:cNvGrpSpPr>
          <p:nvPr/>
        </p:nvGrpSpPr>
        <p:grpSpPr>
          <a:xfrm>
            <a:off x="3294626" y="2338674"/>
            <a:ext cx="1142941" cy="995216"/>
            <a:chOff x="4738153" y="1998310"/>
            <a:chExt cx="1262642" cy="1099445"/>
          </a:xfrm>
        </p:grpSpPr>
        <p:pic>
          <p:nvPicPr>
            <p:cNvPr id="14" name="Picture 13" descr="Users.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13013" y="1998310"/>
              <a:ext cx="987782" cy="987782"/>
            </a:xfrm>
            <a:prstGeom prst="rect">
              <a:avLst/>
            </a:prstGeom>
          </p:spPr>
        </p:pic>
        <p:pic>
          <p:nvPicPr>
            <p:cNvPr id="15" name="Picture 14" descr="imageres.dll_I0052_0409.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18624332">
              <a:off x="4738153" y="2307530"/>
              <a:ext cx="790225" cy="790225"/>
            </a:xfrm>
            <a:prstGeom prst="rect">
              <a:avLst/>
            </a:prstGeom>
          </p:spPr>
        </p:pic>
      </p:grpSp>
      <p:grpSp>
        <p:nvGrpSpPr>
          <p:cNvPr id="16" name="Group 15"/>
          <p:cNvGrpSpPr>
            <a:grpSpLocks noChangeAspect="1"/>
          </p:cNvGrpSpPr>
          <p:nvPr/>
        </p:nvGrpSpPr>
        <p:grpSpPr>
          <a:xfrm>
            <a:off x="7435697" y="2399620"/>
            <a:ext cx="1142941" cy="873331"/>
            <a:chOff x="8924244" y="2062698"/>
            <a:chExt cx="1285436" cy="982212"/>
          </a:xfrm>
        </p:grpSpPr>
        <p:pic>
          <p:nvPicPr>
            <p:cNvPr id="17" name="Picture 16" descr="HardDrive.png"/>
            <p:cNvPicPr>
              <a:picLocks noChangeAspect="1"/>
            </p:cNvPicPr>
            <p:nvPr/>
          </p:nvPicPr>
          <p:blipFill>
            <a:blip r:embed="rId8" cstate="screen">
              <a:extLst>
                <a:ext uri="{28A0092B-C50C-407E-A947-70E740481C1C}">
                  <a14:useLocalDpi xmlns:a14="http://schemas.microsoft.com/office/drawing/2010/main"/>
                </a:ext>
              </a:extLst>
            </a:blip>
            <a:srcRect t="40397"/>
            <a:stretch>
              <a:fillRect/>
            </a:stretch>
          </p:blipFill>
          <p:spPr>
            <a:xfrm>
              <a:off x="8924244" y="2333298"/>
              <a:ext cx="1193928" cy="711612"/>
            </a:xfrm>
            <a:prstGeom prst="rect">
              <a:avLst/>
            </a:prstGeom>
          </p:spPr>
        </p:pic>
        <p:pic>
          <p:nvPicPr>
            <p:cNvPr id="18" name="Picture 17" descr="Keys.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66662" y="2062698"/>
              <a:ext cx="743018" cy="743018"/>
            </a:xfrm>
            <a:prstGeom prst="rect">
              <a:avLst/>
            </a:prstGeom>
          </p:spPr>
        </p:pic>
      </p:grpSp>
      <p:grpSp>
        <p:nvGrpSpPr>
          <p:cNvPr id="19" name="Group 18"/>
          <p:cNvGrpSpPr>
            <a:grpSpLocks noChangeAspect="1"/>
          </p:cNvGrpSpPr>
          <p:nvPr/>
        </p:nvGrpSpPr>
        <p:grpSpPr>
          <a:xfrm>
            <a:off x="4759333" y="2360398"/>
            <a:ext cx="1142941" cy="951767"/>
            <a:chOff x="6218260" y="2044064"/>
            <a:chExt cx="1244710" cy="1036514"/>
          </a:xfrm>
        </p:grpSpPr>
        <p:pic>
          <p:nvPicPr>
            <p:cNvPr id="20" name="Picture 19" descr="sysmon.ocx_SIDR_PEFMON_ICON_0409.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18260" y="2044064"/>
              <a:ext cx="801971" cy="801971"/>
            </a:xfrm>
            <a:prstGeom prst="rect">
              <a:avLst/>
            </a:prstGeom>
          </p:spPr>
        </p:pic>
        <p:pic>
          <p:nvPicPr>
            <p:cNvPr id="21" name="Picture 20" descr="SecurityGood.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86850" y="2204458"/>
              <a:ext cx="876120" cy="876120"/>
            </a:xfrm>
            <a:prstGeom prst="rect">
              <a:avLst/>
            </a:prstGeom>
          </p:spPr>
        </p:pic>
      </p:grpSp>
      <p:grpSp>
        <p:nvGrpSpPr>
          <p:cNvPr id="22" name="Group 21"/>
          <p:cNvGrpSpPr>
            <a:grpSpLocks noChangeAspect="1"/>
          </p:cNvGrpSpPr>
          <p:nvPr/>
        </p:nvGrpSpPr>
        <p:grpSpPr>
          <a:xfrm>
            <a:off x="1967859" y="2438456"/>
            <a:ext cx="1142941" cy="795650"/>
            <a:chOff x="3385424" y="2145481"/>
            <a:chExt cx="1340324" cy="933055"/>
          </a:xfrm>
        </p:grpSpPr>
        <p:pic>
          <p:nvPicPr>
            <p:cNvPr id="23" name="Picture 22" descr="Firewall2.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934529" y="2145481"/>
              <a:ext cx="791219" cy="639910"/>
            </a:xfrm>
            <a:prstGeom prst="rect">
              <a:avLst/>
            </a:prstGeom>
          </p:spPr>
        </p:pic>
        <p:pic>
          <p:nvPicPr>
            <p:cNvPr id="24" name="Picture 23" descr="Connected.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85424" y="2181913"/>
              <a:ext cx="867465" cy="896623"/>
            </a:xfrm>
            <a:prstGeom prst="rect">
              <a:avLst/>
            </a:prstGeom>
          </p:spPr>
        </p:pic>
      </p:grpSp>
      <p:sp>
        <p:nvSpPr>
          <p:cNvPr id="25" name="Up Arrow 24"/>
          <p:cNvSpPr/>
          <p:nvPr/>
        </p:nvSpPr>
        <p:spPr bwMode="auto">
          <a:xfrm rot="5400000">
            <a:off x="4317245" y="737001"/>
            <a:ext cx="504239" cy="8191019"/>
          </a:xfrm>
          <a:prstGeom prst="upArrow">
            <a:avLst>
              <a:gd name="adj1" fmla="val 58110"/>
              <a:gd name="adj2" fmla="val 50000"/>
            </a:avLst>
          </a:prstGeom>
          <a:gradFill>
            <a:gsLst>
              <a:gs pos="0">
                <a:schemeClr val="accent1">
                  <a:shade val="15000"/>
                  <a:satMod val="180000"/>
                  <a:alpha val="0"/>
                </a:schemeClr>
              </a:gs>
              <a:gs pos="50000">
                <a:schemeClr val="accent1">
                  <a:shade val="45000"/>
                  <a:satMod val="170000"/>
                  <a:alpha val="25000"/>
                </a:schemeClr>
              </a:gs>
              <a:gs pos="70000">
                <a:schemeClr val="accent1">
                  <a:tint val="99000"/>
                  <a:shade val="65000"/>
                  <a:satMod val="155000"/>
                  <a:alpha val="50000"/>
                </a:schemeClr>
              </a:gs>
              <a:gs pos="100000">
                <a:schemeClr val="accent1">
                  <a:tint val="95500"/>
                  <a:shade val="100000"/>
                  <a:satMod val="155000"/>
                  <a:alpha val="50000"/>
                </a:schemeClr>
              </a:gs>
            </a:gsLst>
          </a:gradFill>
          <a:ln w="3175">
            <a:gradFill>
              <a:gsLst>
                <a:gs pos="0">
                  <a:schemeClr val="accent1"/>
                </a:gs>
                <a:gs pos="100000">
                  <a:schemeClr val="accent1">
                    <a:alpha val="0"/>
                  </a:schemeClr>
                </a:gs>
              </a:gsLst>
              <a:lin ang="5400000" scaled="0"/>
            </a:gradFill>
          </a:ln>
        </p:spPr>
        <p:style>
          <a:lnRef idx="1">
            <a:schemeClr val="accent1"/>
          </a:lnRef>
          <a:fillRef idx="3">
            <a:schemeClr val="accent1"/>
          </a:fillRef>
          <a:effectRef idx="2">
            <a:schemeClr val="accent1"/>
          </a:effectRef>
          <a:fontRef idx="minor">
            <a:schemeClr val="lt1"/>
          </a:fontRef>
        </p:style>
        <p:txBody>
          <a:bodyPr lIns="67220" tIns="33611" rIns="67220" bIns="33611" anchor="ctr" anchorCtr="0"/>
          <a:lstStyle/>
          <a:p>
            <a:pPr algn="ctr" defTabSz="685818">
              <a:lnSpc>
                <a:spcPct val="90000"/>
              </a:lnSpc>
            </a:pPr>
            <a:endParaRPr lang="en-US" sz="2000" b="1" dirty="0">
              <a:gradFill>
                <a:gsLst>
                  <a:gs pos="70000">
                    <a:srgbClr val="FFFFFF"/>
                  </a:gs>
                  <a:gs pos="100000">
                    <a:srgbClr val="FFFFFF"/>
                  </a:gs>
                </a:gsLst>
                <a:lin ang="16200000" scaled="0"/>
              </a:gradFill>
            </a:endParaRPr>
          </a:p>
        </p:txBody>
      </p:sp>
    </p:spTree>
    <p:extLst>
      <p:ext uri="{BB962C8B-B14F-4D97-AF65-F5344CB8AC3E}">
        <p14:creationId xmlns:p14="http://schemas.microsoft.com/office/powerpoint/2010/main" val="5837384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pl-PL" dirty="0"/>
              <a:t>Nie zaczynaliśmy od zera!</a:t>
            </a:r>
          </a:p>
        </p:txBody>
      </p:sp>
      <p:sp>
        <p:nvSpPr>
          <p:cNvPr id="3" name="Content Placeholder 2">
            <a:extLst>
              <a:ext uri="{FF2B5EF4-FFF2-40B4-BE49-F238E27FC236}">
                <a16:creationId xmlns:a16="http://schemas.microsoft.com/office/drawing/2014/main" id="{16D103DB-FE7B-4981-9B52-C441DA8509E3}"/>
              </a:ext>
            </a:extLst>
          </p:cNvPr>
          <p:cNvSpPr>
            <a:spLocks noGrp="1"/>
          </p:cNvSpPr>
          <p:nvPr>
            <p:ph idx="1"/>
          </p:nvPr>
        </p:nvSpPr>
        <p:spPr>
          <a:xfrm>
            <a:off x="457200" y="1052736"/>
            <a:ext cx="8229600" cy="5184576"/>
          </a:xfrm>
        </p:spPr>
        <p:txBody>
          <a:bodyPr/>
          <a:lstStyle/>
          <a:p>
            <a:pPr marL="0" indent="0">
              <a:buNone/>
            </a:pPr>
            <a:r>
              <a:rPr lang="pl-PL" dirty="0">
                <a:solidFill>
                  <a:schemeClr val="accent2"/>
                </a:solidFill>
              </a:rPr>
              <a:t>1989-2008</a:t>
            </a:r>
            <a:endParaRPr lang="en-US" dirty="0">
              <a:solidFill>
                <a:schemeClr val="accent2"/>
              </a:solidFill>
            </a:endParaRPr>
          </a:p>
        </p:txBody>
      </p:sp>
      <p:pic>
        <p:nvPicPr>
          <p:cNvPr id="1029"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27584" y="1124744"/>
            <a:ext cx="7023850"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419872" y="4876173"/>
            <a:ext cx="5058616" cy="1793187"/>
          </a:xfrm>
          <a:prstGeom prst="rect">
            <a:avLst/>
          </a:prstGeom>
          <a:noFill/>
        </p:spPr>
        <p:txBody>
          <a:bodyPr wrap="square" lIns="134464" tIns="107571" rIns="134464" bIns="107571" rtlCol="0">
            <a:spAutoFit/>
          </a:bodyPr>
          <a:lstStyle/>
          <a:p>
            <a:pPr defTabSz="685642">
              <a:lnSpc>
                <a:spcPct val="90000"/>
              </a:lnSpc>
            </a:pPr>
            <a:r>
              <a:rPr lang="pl-PL" sz="2101" spc="-37" dirty="0">
                <a:latin typeface="+mj-lt"/>
              </a:rPr>
              <a:t>200 globalnych bytów, działających </a:t>
            </a:r>
            <a:r>
              <a:rPr lang="en-US" sz="2101" spc="-37" dirty="0">
                <a:latin typeface="+mj-lt"/>
              </a:rPr>
              <a:t>24x7</a:t>
            </a:r>
            <a:endParaRPr lang="pl-PL" sz="2101" spc="-37" dirty="0">
              <a:latin typeface="+mj-lt"/>
            </a:endParaRPr>
          </a:p>
          <a:p>
            <a:pPr defTabSz="685642">
              <a:lnSpc>
                <a:spcPct val="90000"/>
              </a:lnSpc>
            </a:pPr>
            <a:endParaRPr lang="en-US" sz="1125" spc="-37" dirty="0">
              <a:latin typeface="+mj-lt"/>
            </a:endParaRPr>
          </a:p>
          <a:p>
            <a:pPr marL="210104" indent="-210104" defTabSz="685642">
              <a:lnSpc>
                <a:spcPts val="1800"/>
              </a:lnSpc>
              <a:buFont typeface="Arial" pitchFamily="34" charset="0"/>
              <a:buChar char="•"/>
            </a:pPr>
            <a:r>
              <a:rPr lang="en-US" sz="1125" dirty="0">
                <a:solidFill>
                  <a:schemeClr val="tx2"/>
                </a:solidFill>
                <a:latin typeface="+mj-lt"/>
              </a:rPr>
              <a:t>9.9 </a:t>
            </a:r>
            <a:r>
              <a:rPr lang="pl-PL" sz="1125" dirty="0">
                <a:solidFill>
                  <a:schemeClr val="tx2"/>
                </a:solidFill>
                <a:latin typeface="+mj-lt"/>
              </a:rPr>
              <a:t>miliardów</a:t>
            </a:r>
            <a:r>
              <a:rPr lang="pl-PL" sz="1125" dirty="0">
                <a:latin typeface="+mj-lt"/>
              </a:rPr>
              <a:t> wiadomości dziennie w </a:t>
            </a:r>
            <a:r>
              <a:rPr lang="en-US" sz="1125" dirty="0">
                <a:latin typeface="+mj-lt"/>
              </a:rPr>
              <a:t>Windows Live Messenger</a:t>
            </a:r>
          </a:p>
          <a:p>
            <a:pPr marL="210104" indent="-210104" defTabSz="685642">
              <a:lnSpc>
                <a:spcPts val="1800"/>
              </a:lnSpc>
              <a:buFont typeface="Arial" pitchFamily="34" charset="0"/>
              <a:buChar char="•"/>
            </a:pPr>
            <a:r>
              <a:rPr lang="en-US" sz="1125" dirty="0">
                <a:solidFill>
                  <a:schemeClr val="tx2"/>
                </a:solidFill>
                <a:latin typeface="+mj-lt"/>
              </a:rPr>
              <a:t>600 million</a:t>
            </a:r>
            <a:r>
              <a:rPr lang="pl-PL" sz="1125" dirty="0">
                <a:solidFill>
                  <a:schemeClr val="tx2"/>
                </a:solidFill>
                <a:latin typeface="+mj-lt"/>
              </a:rPr>
              <a:t>ów</a:t>
            </a:r>
            <a:r>
              <a:rPr lang="en-US" sz="1125" dirty="0">
                <a:latin typeface="+mj-lt"/>
              </a:rPr>
              <a:t> </a:t>
            </a:r>
            <a:r>
              <a:rPr lang="pl-PL" sz="1125" dirty="0">
                <a:latin typeface="+mj-lt"/>
              </a:rPr>
              <a:t>UU miesięcznie na </a:t>
            </a:r>
            <a:r>
              <a:rPr lang="en-US" sz="1125" dirty="0">
                <a:latin typeface="+mj-lt"/>
              </a:rPr>
              <a:t>Windows Live &amp; MSN</a:t>
            </a:r>
          </a:p>
          <a:p>
            <a:pPr marL="210104" indent="-210104" defTabSz="685642">
              <a:lnSpc>
                <a:spcPts val="1800"/>
              </a:lnSpc>
              <a:buFont typeface="Arial" pitchFamily="34" charset="0"/>
              <a:buChar char="•"/>
            </a:pPr>
            <a:r>
              <a:rPr lang="en-US" sz="1125" dirty="0">
                <a:solidFill>
                  <a:schemeClr val="tx2"/>
                </a:solidFill>
                <a:latin typeface="+mj-lt"/>
              </a:rPr>
              <a:t>1 Petabyte+</a:t>
            </a:r>
            <a:r>
              <a:rPr lang="en-US" sz="1125" dirty="0">
                <a:latin typeface="+mj-lt"/>
              </a:rPr>
              <a:t> </a:t>
            </a:r>
            <a:r>
              <a:rPr lang="pl-PL" sz="1125" dirty="0">
                <a:latin typeface="+mj-lt"/>
              </a:rPr>
              <a:t>aktualizacji miesięcznie obsługiwanych w </a:t>
            </a:r>
            <a:r>
              <a:rPr lang="en-US" sz="1125" dirty="0">
                <a:latin typeface="+mj-lt"/>
              </a:rPr>
              <a:t>Windows Update </a:t>
            </a:r>
          </a:p>
          <a:p>
            <a:pPr marL="210104" indent="-210104" defTabSz="685642">
              <a:lnSpc>
                <a:spcPts val="1800"/>
              </a:lnSpc>
              <a:buFont typeface="Arial" pitchFamily="34" charset="0"/>
              <a:buChar char="•"/>
            </a:pPr>
            <a:r>
              <a:rPr lang="en-US" sz="1125" dirty="0">
                <a:solidFill>
                  <a:schemeClr val="tx2"/>
                </a:solidFill>
                <a:latin typeface="+mj-lt"/>
              </a:rPr>
              <a:t>5</a:t>
            </a:r>
            <a:r>
              <a:rPr lang="pl-PL" sz="1125" dirty="0">
                <a:solidFill>
                  <a:schemeClr val="tx2"/>
                </a:solidFill>
                <a:latin typeface="+mj-lt"/>
              </a:rPr>
              <a:t> milionów</a:t>
            </a:r>
            <a:r>
              <a:rPr lang="pl-PL" sz="1125" dirty="0">
                <a:latin typeface="+mj-lt"/>
              </a:rPr>
              <a:t> minut rocznie obsługiwanych w </a:t>
            </a:r>
            <a:r>
              <a:rPr lang="en-US" sz="1125" dirty="0">
                <a:latin typeface="+mj-lt"/>
              </a:rPr>
              <a:t>LiveMeeting </a:t>
            </a:r>
            <a:endParaRPr lang="pl-PL" sz="1125" dirty="0">
              <a:latin typeface="+mj-lt"/>
            </a:endParaRPr>
          </a:p>
          <a:p>
            <a:pPr marL="210104" indent="-210104" defTabSz="685642">
              <a:lnSpc>
                <a:spcPts val="1800"/>
              </a:lnSpc>
              <a:buFont typeface="Arial" pitchFamily="34" charset="0"/>
              <a:buChar char="•"/>
            </a:pPr>
            <a:r>
              <a:rPr lang="en-US" sz="1125" spc="-37" dirty="0">
                <a:solidFill>
                  <a:schemeClr val="tx2"/>
                </a:solidFill>
                <a:latin typeface="+mj-lt"/>
              </a:rPr>
              <a:t>200 </a:t>
            </a:r>
            <a:r>
              <a:rPr lang="pl-PL" sz="1125" spc="-37" dirty="0">
                <a:solidFill>
                  <a:schemeClr val="tx2"/>
                </a:solidFill>
                <a:latin typeface="+mj-lt"/>
              </a:rPr>
              <a:t>miliardów</a:t>
            </a:r>
            <a:r>
              <a:rPr lang="en-US" sz="1125" spc="-37" dirty="0">
                <a:solidFill>
                  <a:schemeClr val="tx2"/>
                </a:solidFill>
                <a:latin typeface="+mj-lt"/>
              </a:rPr>
              <a:t>+</a:t>
            </a:r>
            <a:r>
              <a:rPr lang="en-US" sz="1125" spc="-37" dirty="0">
                <a:latin typeface="+mj-lt"/>
              </a:rPr>
              <a:t> </a:t>
            </a:r>
            <a:r>
              <a:rPr lang="pl-PL" sz="1125" spc="-37" dirty="0">
                <a:latin typeface="+mj-lt"/>
              </a:rPr>
              <a:t>obsłużonych zapytań do </a:t>
            </a:r>
            <a:r>
              <a:rPr lang="en-US" sz="1125" spc="-37" dirty="0">
                <a:latin typeface="+mj-lt"/>
              </a:rPr>
              <a:t>Windows Azure AD</a:t>
            </a:r>
          </a:p>
        </p:txBody>
      </p:sp>
    </p:spTree>
    <p:extLst>
      <p:ext uri="{BB962C8B-B14F-4D97-AF65-F5344CB8AC3E}">
        <p14:creationId xmlns:p14="http://schemas.microsoft.com/office/powerpoint/2010/main" val="1806525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Co się zmienia?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40751141"/>
              </p:ext>
            </p:extLst>
          </p:nvPr>
        </p:nvGraphicFramePr>
        <p:xfrm>
          <a:off x="506413" y="1355725"/>
          <a:ext cx="8229596" cy="3024000"/>
        </p:xfrm>
        <a:graphic>
          <a:graphicData uri="http://schemas.openxmlformats.org/drawingml/2006/table">
            <a:tbl>
              <a:tblPr firstRow="1" bandRow="1">
                <a:tableStyleId>{5C22544A-7EE6-4342-B048-85BDC9FD1C3A}</a:tableStyleId>
              </a:tblPr>
              <a:tblGrid>
                <a:gridCol w="2057399">
                  <a:extLst>
                    <a:ext uri="{9D8B030D-6E8A-4147-A177-3AD203B41FA5}">
                      <a16:colId xmlns:a16="http://schemas.microsoft.com/office/drawing/2014/main" val="20000"/>
                    </a:ext>
                  </a:extLst>
                </a:gridCol>
                <a:gridCol w="2057399">
                  <a:extLst>
                    <a:ext uri="{9D8B030D-6E8A-4147-A177-3AD203B41FA5}">
                      <a16:colId xmlns:a16="http://schemas.microsoft.com/office/drawing/2014/main" val="20001"/>
                    </a:ext>
                  </a:extLst>
                </a:gridCol>
                <a:gridCol w="2057399">
                  <a:extLst>
                    <a:ext uri="{9D8B030D-6E8A-4147-A177-3AD203B41FA5}">
                      <a16:colId xmlns:a16="http://schemas.microsoft.com/office/drawing/2014/main" val="20002"/>
                    </a:ext>
                  </a:extLst>
                </a:gridCol>
                <a:gridCol w="2057399">
                  <a:extLst>
                    <a:ext uri="{9D8B030D-6E8A-4147-A177-3AD203B41FA5}">
                      <a16:colId xmlns:a16="http://schemas.microsoft.com/office/drawing/2014/main" val="20003"/>
                    </a:ext>
                  </a:extLst>
                </a:gridCol>
              </a:tblGrid>
              <a:tr h="432000">
                <a:tc>
                  <a:txBody>
                    <a:bodyPr/>
                    <a:lstStyle/>
                    <a:p>
                      <a:pPr algn="ctr"/>
                      <a:r>
                        <a:rPr lang="pl-PL" dirty="0"/>
                        <a:t>On-</a:t>
                      </a:r>
                      <a:r>
                        <a:rPr lang="pl-PL" dirty="0" err="1"/>
                        <a:t>Premises</a:t>
                      </a:r>
                      <a:endParaRPr lang="pl-PL" dirty="0"/>
                    </a:p>
                  </a:txBody>
                  <a:tcPr marL="91442" marR="91442" anchor="ctr">
                    <a:solidFill>
                      <a:schemeClr val="tx1"/>
                    </a:solidFill>
                  </a:tcPr>
                </a:tc>
                <a:tc>
                  <a:txBody>
                    <a:bodyPr/>
                    <a:lstStyle/>
                    <a:p>
                      <a:pPr algn="ctr"/>
                      <a:r>
                        <a:rPr lang="pl-PL" dirty="0" err="1"/>
                        <a:t>IaaS</a:t>
                      </a:r>
                      <a:endParaRPr lang="pl-PL" dirty="0"/>
                    </a:p>
                  </a:txBody>
                  <a:tcPr marL="91442" marR="91442" anchor="ctr">
                    <a:solidFill>
                      <a:schemeClr val="tx1"/>
                    </a:solidFill>
                  </a:tcPr>
                </a:tc>
                <a:tc>
                  <a:txBody>
                    <a:bodyPr/>
                    <a:lstStyle/>
                    <a:p>
                      <a:pPr algn="ctr"/>
                      <a:r>
                        <a:rPr lang="pl-PL" dirty="0" err="1"/>
                        <a:t>PaaS</a:t>
                      </a:r>
                      <a:endParaRPr lang="pl-PL" dirty="0"/>
                    </a:p>
                  </a:txBody>
                  <a:tcPr marL="91442" marR="91442" anchor="ctr">
                    <a:solidFill>
                      <a:schemeClr val="tx1"/>
                    </a:solidFill>
                  </a:tcPr>
                </a:tc>
                <a:tc>
                  <a:txBody>
                    <a:bodyPr/>
                    <a:lstStyle/>
                    <a:p>
                      <a:pPr algn="ctr"/>
                      <a:r>
                        <a:rPr lang="pl-PL" dirty="0" err="1"/>
                        <a:t>SaaS</a:t>
                      </a:r>
                      <a:endParaRPr lang="pl-PL" dirty="0"/>
                    </a:p>
                  </a:txBody>
                  <a:tcPr marL="91442" marR="91442" anchor="ctr">
                    <a:solidFill>
                      <a:schemeClr val="tx1"/>
                    </a:solidFill>
                  </a:tcPr>
                </a:tc>
                <a:extLst>
                  <a:ext uri="{0D108BD9-81ED-4DB2-BD59-A6C34878D82A}">
                    <a16:rowId xmlns:a16="http://schemas.microsoft.com/office/drawing/2014/main" val="10000"/>
                  </a:ext>
                </a:extLst>
              </a:tr>
              <a:tr h="432000">
                <a:tc>
                  <a:txBody>
                    <a:bodyPr/>
                    <a:lstStyle/>
                    <a:p>
                      <a:pPr algn="ctr"/>
                      <a:r>
                        <a:rPr lang="pl-PL" dirty="0"/>
                        <a:t>Dane</a:t>
                      </a:r>
                    </a:p>
                  </a:txBody>
                  <a:tcPr marL="91442" marR="91442" anchor="ctr">
                    <a:solidFill>
                      <a:schemeClr val="accent4">
                        <a:lumMod val="60000"/>
                        <a:lumOff val="40000"/>
                      </a:schemeClr>
                    </a:solidFill>
                  </a:tcPr>
                </a:tc>
                <a:tc>
                  <a:txBody>
                    <a:bodyPr/>
                    <a:lstStyle/>
                    <a:p>
                      <a:pPr algn="ctr"/>
                      <a:r>
                        <a:rPr lang="pl-PL" dirty="0"/>
                        <a:t>Dane</a:t>
                      </a:r>
                    </a:p>
                  </a:txBody>
                  <a:tcPr marL="91442" marR="91442" anchor="ctr">
                    <a:solidFill>
                      <a:schemeClr val="accent4">
                        <a:lumMod val="60000"/>
                        <a:lumOff val="40000"/>
                      </a:schemeClr>
                    </a:solidFill>
                  </a:tcPr>
                </a:tc>
                <a:tc>
                  <a:txBody>
                    <a:bodyPr/>
                    <a:lstStyle/>
                    <a:p>
                      <a:pPr algn="ctr"/>
                      <a:r>
                        <a:rPr lang="pl-PL" dirty="0"/>
                        <a:t>Dane</a:t>
                      </a:r>
                    </a:p>
                  </a:txBody>
                  <a:tcPr marL="91442" marR="91442" anchor="ctr">
                    <a:solidFill>
                      <a:schemeClr val="accent4">
                        <a:lumMod val="60000"/>
                        <a:lumOff val="40000"/>
                      </a:schemeClr>
                    </a:solidFill>
                  </a:tcPr>
                </a:tc>
                <a:tc>
                  <a:txBody>
                    <a:bodyPr/>
                    <a:lstStyle/>
                    <a:p>
                      <a:pPr algn="ctr"/>
                      <a:r>
                        <a:rPr lang="pl-PL" dirty="0"/>
                        <a:t>Dane</a:t>
                      </a:r>
                    </a:p>
                  </a:txBody>
                  <a:tcPr marL="91442" marR="91442" anchor="ctr">
                    <a:gradFill flip="none" rotWithShape="1">
                      <a:gsLst>
                        <a:gs pos="0">
                          <a:schemeClr val="accent2">
                            <a:lumMod val="60000"/>
                            <a:lumOff val="40000"/>
                          </a:schemeClr>
                        </a:gs>
                        <a:gs pos="60000">
                          <a:schemeClr val="accent4">
                            <a:lumMod val="20000"/>
                            <a:lumOff val="80000"/>
                          </a:schemeClr>
                        </a:gs>
                        <a:gs pos="40000">
                          <a:schemeClr val="accent2">
                            <a:lumMod val="20000"/>
                            <a:lumOff val="80000"/>
                          </a:schemeClr>
                        </a:gs>
                        <a:gs pos="100000">
                          <a:schemeClr val="accent4">
                            <a:lumMod val="60000"/>
                            <a:lumOff val="40000"/>
                          </a:schemeClr>
                        </a:gs>
                      </a:gsLst>
                      <a:lin ang="10800000" scaled="1"/>
                      <a:tileRect/>
                    </a:gradFill>
                  </a:tcPr>
                </a:tc>
                <a:extLst>
                  <a:ext uri="{0D108BD9-81ED-4DB2-BD59-A6C34878D82A}">
                    <a16:rowId xmlns:a16="http://schemas.microsoft.com/office/drawing/2014/main" val="10001"/>
                  </a:ext>
                </a:extLst>
              </a:tr>
              <a:tr h="432000">
                <a:tc>
                  <a:txBody>
                    <a:bodyPr/>
                    <a:lstStyle/>
                    <a:p>
                      <a:pPr algn="ctr"/>
                      <a:r>
                        <a:rPr lang="pl-PL" dirty="0"/>
                        <a:t>Aplikacja</a:t>
                      </a:r>
                    </a:p>
                  </a:txBody>
                  <a:tcPr marL="91442" marR="91442" anchor="ctr">
                    <a:solidFill>
                      <a:schemeClr val="accent4">
                        <a:lumMod val="60000"/>
                        <a:lumOff val="40000"/>
                      </a:schemeClr>
                    </a:solidFill>
                  </a:tcPr>
                </a:tc>
                <a:tc>
                  <a:txBody>
                    <a:bodyPr/>
                    <a:lstStyle/>
                    <a:p>
                      <a:pPr algn="ctr"/>
                      <a:r>
                        <a:rPr lang="pl-PL" dirty="0"/>
                        <a:t>Aplikacja</a:t>
                      </a:r>
                    </a:p>
                  </a:txBody>
                  <a:tcPr marL="91442" marR="91442" anchor="ctr">
                    <a:solidFill>
                      <a:schemeClr val="accent4">
                        <a:lumMod val="60000"/>
                        <a:lumOff val="40000"/>
                      </a:schemeClr>
                    </a:solidFill>
                  </a:tcPr>
                </a:tc>
                <a:tc>
                  <a:txBody>
                    <a:bodyPr/>
                    <a:lstStyle/>
                    <a:p>
                      <a:pPr algn="ctr"/>
                      <a:r>
                        <a:rPr lang="pl-PL" dirty="0"/>
                        <a:t>Aplikacja</a:t>
                      </a:r>
                    </a:p>
                  </a:txBody>
                  <a:tcPr marL="91442" marR="91442" anchor="ctr">
                    <a:solidFill>
                      <a:schemeClr val="accent3">
                        <a:lumMod val="60000"/>
                        <a:lumOff val="40000"/>
                      </a:schemeClr>
                    </a:solidFill>
                  </a:tcPr>
                </a:tc>
                <a:tc>
                  <a:txBody>
                    <a:bodyPr/>
                    <a:lstStyle/>
                    <a:p>
                      <a:pPr algn="ctr"/>
                      <a:r>
                        <a:rPr lang="pl-PL" dirty="0"/>
                        <a:t>Aplikacja</a:t>
                      </a:r>
                    </a:p>
                  </a:txBody>
                  <a:tcPr marL="91442" marR="91442" anchor="ctr">
                    <a:solidFill>
                      <a:schemeClr val="accent2">
                        <a:lumMod val="60000"/>
                        <a:lumOff val="40000"/>
                      </a:schemeClr>
                    </a:solidFill>
                  </a:tcPr>
                </a:tc>
                <a:extLst>
                  <a:ext uri="{0D108BD9-81ED-4DB2-BD59-A6C34878D82A}">
                    <a16:rowId xmlns:a16="http://schemas.microsoft.com/office/drawing/2014/main" val="10002"/>
                  </a:ext>
                </a:extLst>
              </a:tr>
              <a:tr h="432000">
                <a:tc>
                  <a:txBody>
                    <a:bodyPr/>
                    <a:lstStyle/>
                    <a:p>
                      <a:pPr algn="ctr"/>
                      <a:r>
                        <a:rPr lang="pl-PL" dirty="0"/>
                        <a:t>Maszyna wirtualna</a:t>
                      </a:r>
                    </a:p>
                  </a:txBody>
                  <a:tcPr marL="91442" marR="91442" anchor="ctr">
                    <a:solidFill>
                      <a:schemeClr val="accent4">
                        <a:lumMod val="60000"/>
                        <a:lumOff val="40000"/>
                      </a:schemeClr>
                    </a:solidFill>
                  </a:tcPr>
                </a:tc>
                <a:tc>
                  <a:txBody>
                    <a:bodyPr/>
                    <a:lstStyle/>
                    <a:p>
                      <a:pPr algn="ctr"/>
                      <a:r>
                        <a:rPr lang="pl-PL" dirty="0"/>
                        <a:t>Maszyna wirtualna</a:t>
                      </a:r>
                    </a:p>
                  </a:txBody>
                  <a:tcPr marL="91442" marR="91442" anchor="ctr">
                    <a:solidFill>
                      <a:schemeClr val="accent3">
                        <a:lumMod val="60000"/>
                        <a:lumOff val="40000"/>
                      </a:schemeClr>
                    </a:solidFill>
                  </a:tcPr>
                </a:tc>
                <a:tc>
                  <a:txBody>
                    <a:bodyPr/>
                    <a:lstStyle/>
                    <a:p>
                      <a:pPr algn="ctr"/>
                      <a:r>
                        <a:rPr lang="pl-PL" dirty="0"/>
                        <a:t>Maszyna wirtualna</a:t>
                      </a:r>
                    </a:p>
                  </a:txBody>
                  <a:tcPr marL="91442" marR="91442" anchor="ctr">
                    <a:solidFill>
                      <a:schemeClr val="accent3">
                        <a:lumMod val="60000"/>
                        <a:lumOff val="40000"/>
                      </a:schemeClr>
                    </a:solidFill>
                  </a:tcPr>
                </a:tc>
                <a:tc>
                  <a:txBody>
                    <a:bodyPr/>
                    <a:lstStyle/>
                    <a:p>
                      <a:pPr algn="ctr"/>
                      <a:r>
                        <a:rPr lang="pl-PL" dirty="0"/>
                        <a:t>Maszyna wirtualna</a:t>
                      </a:r>
                    </a:p>
                  </a:txBody>
                  <a:tcPr marL="91442" marR="91442" anchor="ctr">
                    <a:solidFill>
                      <a:schemeClr val="accent2">
                        <a:lumMod val="60000"/>
                        <a:lumOff val="40000"/>
                      </a:schemeClr>
                    </a:solidFill>
                  </a:tcPr>
                </a:tc>
                <a:extLst>
                  <a:ext uri="{0D108BD9-81ED-4DB2-BD59-A6C34878D82A}">
                    <a16:rowId xmlns:a16="http://schemas.microsoft.com/office/drawing/2014/main" val="10003"/>
                  </a:ext>
                </a:extLst>
              </a:tr>
              <a:tr h="432000">
                <a:tc>
                  <a:txBody>
                    <a:bodyPr/>
                    <a:lstStyle/>
                    <a:p>
                      <a:pPr algn="ctr"/>
                      <a:r>
                        <a:rPr lang="pl-PL" dirty="0"/>
                        <a:t>Serwer</a:t>
                      </a:r>
                    </a:p>
                  </a:txBody>
                  <a:tcPr marL="91442" marR="91442" anchor="ctr">
                    <a:solidFill>
                      <a:schemeClr val="accent4">
                        <a:lumMod val="60000"/>
                        <a:lumOff val="40000"/>
                      </a:schemeClr>
                    </a:solidFill>
                  </a:tcPr>
                </a:tc>
                <a:tc>
                  <a:txBody>
                    <a:bodyPr/>
                    <a:lstStyle/>
                    <a:p>
                      <a:pPr algn="ctr"/>
                      <a:r>
                        <a:rPr lang="pl-PL" dirty="0"/>
                        <a:t>Serwer</a:t>
                      </a:r>
                    </a:p>
                  </a:txBody>
                  <a:tcPr marL="91442" marR="91442" anchor="ctr">
                    <a:solidFill>
                      <a:schemeClr val="accent2">
                        <a:lumMod val="60000"/>
                        <a:lumOff val="40000"/>
                      </a:schemeClr>
                    </a:solidFill>
                  </a:tcPr>
                </a:tc>
                <a:tc>
                  <a:txBody>
                    <a:bodyPr/>
                    <a:lstStyle/>
                    <a:p>
                      <a:pPr algn="ctr"/>
                      <a:r>
                        <a:rPr lang="pl-PL" dirty="0"/>
                        <a:t>Serwer</a:t>
                      </a:r>
                    </a:p>
                  </a:txBody>
                  <a:tcPr marL="91442" marR="91442" anchor="ctr">
                    <a:solidFill>
                      <a:schemeClr val="accent2">
                        <a:lumMod val="60000"/>
                        <a:lumOff val="40000"/>
                      </a:schemeClr>
                    </a:solidFill>
                  </a:tcPr>
                </a:tc>
                <a:tc>
                  <a:txBody>
                    <a:bodyPr/>
                    <a:lstStyle/>
                    <a:p>
                      <a:pPr algn="ctr"/>
                      <a:r>
                        <a:rPr lang="pl-PL" dirty="0"/>
                        <a:t>Serwer</a:t>
                      </a:r>
                    </a:p>
                  </a:txBody>
                  <a:tcPr marL="91442" marR="91442" anchor="ctr">
                    <a:solidFill>
                      <a:schemeClr val="accent2">
                        <a:lumMod val="60000"/>
                        <a:lumOff val="40000"/>
                      </a:schemeClr>
                    </a:solidFill>
                  </a:tcPr>
                </a:tc>
                <a:extLst>
                  <a:ext uri="{0D108BD9-81ED-4DB2-BD59-A6C34878D82A}">
                    <a16:rowId xmlns:a16="http://schemas.microsoft.com/office/drawing/2014/main" val="10004"/>
                  </a:ext>
                </a:extLst>
              </a:tr>
              <a:tr h="432000">
                <a:tc>
                  <a:txBody>
                    <a:bodyPr/>
                    <a:lstStyle/>
                    <a:p>
                      <a:pPr algn="ctr"/>
                      <a:r>
                        <a:rPr lang="pl-PL" dirty="0"/>
                        <a:t>Magazyn danych</a:t>
                      </a:r>
                    </a:p>
                  </a:txBody>
                  <a:tcPr marL="91442" marR="91442" anchor="ctr">
                    <a:solidFill>
                      <a:schemeClr val="accent4">
                        <a:lumMod val="60000"/>
                        <a:lumOff val="40000"/>
                      </a:schemeClr>
                    </a:solidFill>
                  </a:tcPr>
                </a:tc>
                <a:tc>
                  <a:txBody>
                    <a:bodyPr/>
                    <a:lstStyle/>
                    <a:p>
                      <a:pPr algn="ctr"/>
                      <a:r>
                        <a:rPr lang="pl-PL" dirty="0"/>
                        <a:t>Magazyn danych</a:t>
                      </a:r>
                    </a:p>
                  </a:txBody>
                  <a:tcPr marL="91442" marR="91442" anchor="ctr">
                    <a:solidFill>
                      <a:schemeClr val="accent2">
                        <a:lumMod val="60000"/>
                        <a:lumOff val="40000"/>
                      </a:schemeClr>
                    </a:solidFill>
                  </a:tcPr>
                </a:tc>
                <a:tc>
                  <a:txBody>
                    <a:bodyPr/>
                    <a:lstStyle/>
                    <a:p>
                      <a:pPr algn="ctr"/>
                      <a:r>
                        <a:rPr lang="pl-PL" dirty="0"/>
                        <a:t>Magazyn danych</a:t>
                      </a:r>
                    </a:p>
                  </a:txBody>
                  <a:tcPr marL="91442" marR="91442" anchor="ctr">
                    <a:solidFill>
                      <a:schemeClr val="accent2">
                        <a:lumMod val="60000"/>
                        <a:lumOff val="40000"/>
                      </a:schemeClr>
                    </a:solidFill>
                  </a:tcPr>
                </a:tc>
                <a:tc>
                  <a:txBody>
                    <a:bodyPr/>
                    <a:lstStyle/>
                    <a:p>
                      <a:pPr algn="ctr"/>
                      <a:r>
                        <a:rPr lang="pl-PL" dirty="0"/>
                        <a:t>Magazyn danych</a:t>
                      </a:r>
                    </a:p>
                  </a:txBody>
                  <a:tcPr marL="91442" marR="91442" anchor="ctr">
                    <a:solidFill>
                      <a:schemeClr val="accent2">
                        <a:lumMod val="60000"/>
                        <a:lumOff val="40000"/>
                      </a:schemeClr>
                    </a:solidFill>
                  </a:tcPr>
                </a:tc>
                <a:extLst>
                  <a:ext uri="{0D108BD9-81ED-4DB2-BD59-A6C34878D82A}">
                    <a16:rowId xmlns:a16="http://schemas.microsoft.com/office/drawing/2014/main" val="10005"/>
                  </a:ext>
                </a:extLst>
              </a:tr>
              <a:tr h="432000">
                <a:tc>
                  <a:txBody>
                    <a:bodyPr/>
                    <a:lstStyle/>
                    <a:p>
                      <a:pPr algn="ctr"/>
                      <a:r>
                        <a:rPr lang="pl-PL" dirty="0"/>
                        <a:t>Sieć</a:t>
                      </a:r>
                    </a:p>
                  </a:txBody>
                  <a:tcPr marL="91442" marR="91442" anchor="ctr">
                    <a:solidFill>
                      <a:schemeClr val="accent3">
                        <a:lumMod val="60000"/>
                        <a:lumOff val="40000"/>
                      </a:schemeClr>
                    </a:solidFill>
                  </a:tcPr>
                </a:tc>
                <a:tc>
                  <a:txBody>
                    <a:bodyPr/>
                    <a:lstStyle/>
                    <a:p>
                      <a:pPr algn="ctr"/>
                      <a:r>
                        <a:rPr lang="pl-PL" dirty="0"/>
                        <a:t>Sieć</a:t>
                      </a:r>
                    </a:p>
                  </a:txBody>
                  <a:tcPr marL="91442" marR="91442" anchor="ctr">
                    <a:solidFill>
                      <a:schemeClr val="accent2">
                        <a:lumMod val="60000"/>
                        <a:lumOff val="40000"/>
                      </a:schemeClr>
                    </a:solidFill>
                  </a:tcPr>
                </a:tc>
                <a:tc>
                  <a:txBody>
                    <a:bodyPr/>
                    <a:lstStyle/>
                    <a:p>
                      <a:pPr algn="ctr"/>
                      <a:r>
                        <a:rPr lang="pl-PL" dirty="0"/>
                        <a:t>Sieć</a:t>
                      </a:r>
                    </a:p>
                  </a:txBody>
                  <a:tcPr marL="91442" marR="91442" anchor="ctr">
                    <a:solidFill>
                      <a:schemeClr val="accent2">
                        <a:lumMod val="60000"/>
                        <a:lumOff val="40000"/>
                      </a:schemeClr>
                    </a:solidFill>
                  </a:tcPr>
                </a:tc>
                <a:tc>
                  <a:txBody>
                    <a:bodyPr/>
                    <a:lstStyle/>
                    <a:p>
                      <a:pPr algn="ctr"/>
                      <a:r>
                        <a:rPr lang="pl-PL" dirty="0"/>
                        <a:t>Sieć</a:t>
                      </a:r>
                    </a:p>
                  </a:txBody>
                  <a:tcPr marL="91442" marR="91442" anchor="ctr">
                    <a:solidFill>
                      <a:schemeClr val="accent2">
                        <a:lumMod val="60000"/>
                        <a:lumOff val="40000"/>
                      </a:schemeClr>
                    </a:solidFill>
                  </a:tcP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nvGraphicFramePr>
        <p:xfrm>
          <a:off x="467544" y="4769832"/>
          <a:ext cx="6096000" cy="1107440"/>
        </p:xfrm>
        <a:graphic>
          <a:graphicData uri="http://schemas.openxmlformats.org/drawingml/2006/table">
            <a:tbl>
              <a:tblPr firstRow="1" bandRow="1">
                <a:tableStyleId>{5940675A-B579-460E-94D1-54222C63F5DA}</a:tableStyleId>
              </a:tblPr>
              <a:tblGrid>
                <a:gridCol w="432048">
                  <a:extLst>
                    <a:ext uri="{9D8B030D-6E8A-4147-A177-3AD203B41FA5}">
                      <a16:colId xmlns:a16="http://schemas.microsoft.com/office/drawing/2014/main" val="20000"/>
                    </a:ext>
                  </a:extLst>
                </a:gridCol>
                <a:gridCol w="5663952">
                  <a:extLst>
                    <a:ext uri="{9D8B030D-6E8A-4147-A177-3AD203B41FA5}">
                      <a16:colId xmlns:a16="http://schemas.microsoft.com/office/drawing/2014/main" val="20001"/>
                    </a:ext>
                  </a:extLst>
                </a:gridCol>
              </a:tblGrid>
              <a:tr h="139040">
                <a:tc>
                  <a:txBody>
                    <a:bodyPr/>
                    <a:lstStyle/>
                    <a:p>
                      <a:endParaRPr lang="pl-P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pl-PL" dirty="0"/>
                        <a:t>Ty kontrolujesz</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endParaRPr lang="pl-P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pl-PL" dirty="0"/>
                        <a:t>Współdzielona kontrola</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endParaRPr lang="pl-P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pl-PL" dirty="0"/>
                        <a:t>Dostawca kontroluje</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28484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E7A20-0E2D-47C2-897F-060585E413AA}"/>
              </a:ext>
            </a:extLst>
          </p:cNvPr>
          <p:cNvSpPr>
            <a:spLocks noGrp="1"/>
          </p:cNvSpPr>
          <p:nvPr>
            <p:ph type="title"/>
          </p:nvPr>
        </p:nvSpPr>
        <p:spPr/>
        <p:txBody>
          <a:bodyPr/>
          <a:lstStyle/>
          <a:p>
            <a:r>
              <a:rPr lang="pl-PL" dirty="0"/>
              <a:t>O czym będziemy mówić?</a:t>
            </a:r>
            <a:endParaRPr lang="en-US" dirty="0"/>
          </a:p>
        </p:txBody>
      </p:sp>
      <p:sp>
        <p:nvSpPr>
          <p:cNvPr id="5" name="Content Placeholder 4">
            <a:extLst>
              <a:ext uri="{FF2B5EF4-FFF2-40B4-BE49-F238E27FC236}">
                <a16:creationId xmlns:a16="http://schemas.microsoft.com/office/drawing/2014/main" id="{D702371B-4CDC-4544-A4E7-F548ECBAE4F8}"/>
              </a:ext>
            </a:extLst>
          </p:cNvPr>
          <p:cNvSpPr>
            <a:spLocks noGrp="1"/>
          </p:cNvSpPr>
          <p:nvPr>
            <p:ph idx="1"/>
          </p:nvPr>
        </p:nvSpPr>
        <p:spPr/>
        <p:txBody>
          <a:bodyPr/>
          <a:lstStyle/>
          <a:p>
            <a:pPr marL="0" indent="0">
              <a:buNone/>
            </a:pPr>
            <a:r>
              <a:rPr lang="pl-PL" sz="2400" dirty="0"/>
              <a:t>Ta część ma za zadanie przybliżyć i wytłumaczyć słuchaczom </a:t>
            </a:r>
            <a:r>
              <a:rPr lang="pl-PL" sz="2400" dirty="0">
                <a:solidFill>
                  <a:schemeClr val="accent2"/>
                </a:solidFill>
              </a:rPr>
              <a:t>pojęcie chmury obliczeniowej</a:t>
            </a:r>
            <a:r>
              <a:rPr lang="pl-PL" sz="2400" dirty="0"/>
              <a:t>.</a:t>
            </a:r>
          </a:p>
          <a:p>
            <a:pPr marL="0" indent="0">
              <a:buNone/>
            </a:pPr>
            <a:endParaRPr lang="pl-PL" sz="2400" dirty="0"/>
          </a:p>
          <a:p>
            <a:pPr marL="0" indent="0">
              <a:buNone/>
            </a:pPr>
            <a:r>
              <a:rPr lang="pl-PL" sz="2400" dirty="0"/>
              <a:t>Poruszane tematy mają wprowadzić </a:t>
            </a:r>
            <a:r>
              <a:rPr lang="pl-PL" sz="2400" dirty="0">
                <a:solidFill>
                  <a:schemeClr val="accent2"/>
                </a:solidFill>
              </a:rPr>
              <a:t>pojęcia IaaS, </a:t>
            </a:r>
            <a:r>
              <a:rPr lang="pl-PL" sz="2400" dirty="0" err="1">
                <a:solidFill>
                  <a:schemeClr val="accent2"/>
                </a:solidFill>
              </a:rPr>
              <a:t>Paas</a:t>
            </a:r>
            <a:r>
              <a:rPr lang="pl-PL" sz="2400" dirty="0">
                <a:solidFill>
                  <a:schemeClr val="accent2"/>
                </a:solidFill>
              </a:rPr>
              <a:t> i SaaS</a:t>
            </a:r>
            <a:r>
              <a:rPr lang="pl-PL" sz="2400" dirty="0"/>
              <a:t> oraz inne potrzebne podczas dalszych zajęć. </a:t>
            </a:r>
          </a:p>
          <a:p>
            <a:pPr marL="0" indent="0">
              <a:buNone/>
            </a:pPr>
            <a:endParaRPr lang="pl-PL" sz="2400" dirty="0"/>
          </a:p>
          <a:p>
            <a:pPr marL="0" indent="0">
              <a:buNone/>
            </a:pPr>
            <a:r>
              <a:rPr lang="pl-PL" sz="2400" dirty="0"/>
              <a:t>Omówione zostaną różne chmury Microsoft oraz konkretniej </a:t>
            </a:r>
            <a:r>
              <a:rPr lang="pl-PL" sz="2400" dirty="0">
                <a:solidFill>
                  <a:schemeClr val="accent2"/>
                </a:solidFill>
              </a:rPr>
              <a:t>dostępne serwisy Microsoft Azure</a:t>
            </a:r>
            <a:r>
              <a:rPr lang="pl-PL" sz="2400" dirty="0"/>
              <a:t>.</a:t>
            </a:r>
          </a:p>
          <a:p>
            <a:pPr marL="0" indent="0">
              <a:buNone/>
            </a:pPr>
            <a:endParaRPr lang="pl-PL" sz="2400" dirty="0"/>
          </a:p>
          <a:p>
            <a:pPr marL="0" indent="0">
              <a:buNone/>
            </a:pPr>
            <a:r>
              <a:rPr lang="pl-PL" sz="2400" dirty="0"/>
              <a:t>Słuchacz zostanie zapoznany z pojęciami </a:t>
            </a:r>
            <a:r>
              <a:rPr lang="pl-PL" sz="2400" dirty="0">
                <a:solidFill>
                  <a:schemeClr val="accent2"/>
                </a:solidFill>
              </a:rPr>
              <a:t>subskrypcji Azure</a:t>
            </a:r>
            <a:r>
              <a:rPr lang="pl-PL" sz="2400" dirty="0"/>
              <a:t>, kupowania usług oraz szacowania i optymalizacji kosztów.</a:t>
            </a:r>
            <a:endParaRPr lang="en-US" sz="2400" dirty="0"/>
          </a:p>
        </p:txBody>
      </p:sp>
    </p:spTree>
    <p:extLst>
      <p:ext uri="{BB962C8B-B14F-4D97-AF65-F5344CB8AC3E}">
        <p14:creationId xmlns:p14="http://schemas.microsoft.com/office/powerpoint/2010/main" val="34858320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71006" y="2636912"/>
            <a:ext cx="4313465" cy="2808095"/>
          </a:xfrm>
          <a:prstGeom prst="rect">
            <a:avLst/>
          </a:prstGeom>
        </p:spPr>
      </p:pic>
      <p:sp>
        <p:nvSpPr>
          <p:cNvPr id="5" name="TextBox 4"/>
          <p:cNvSpPr txBox="1"/>
          <p:nvPr/>
        </p:nvSpPr>
        <p:spPr>
          <a:xfrm>
            <a:off x="2910437" y="3625643"/>
            <a:ext cx="3200400" cy="523220"/>
          </a:xfrm>
          <a:prstGeom prst="rect">
            <a:avLst/>
          </a:prstGeom>
          <a:noFill/>
        </p:spPr>
        <p:txBody>
          <a:bodyPr wrap="square" rtlCol="0">
            <a:spAutoFit/>
          </a:bodyPr>
          <a:lstStyle/>
          <a:p>
            <a:pPr algn="ctr"/>
            <a:r>
              <a:rPr lang="pl-PL" sz="2800" b="1" dirty="0">
                <a:solidFill>
                  <a:schemeClr val="bg1"/>
                </a:solidFill>
              </a:rPr>
              <a:t>Chmura</a:t>
            </a:r>
            <a:endParaRPr lang="en-US" sz="2800" b="1" dirty="0">
              <a:solidFill>
                <a:schemeClr val="bg1"/>
              </a:solidFill>
            </a:endParaRPr>
          </a:p>
        </p:txBody>
      </p:sp>
      <p:sp>
        <p:nvSpPr>
          <p:cNvPr id="6" name="TextBox 5"/>
          <p:cNvSpPr txBox="1"/>
          <p:nvPr/>
        </p:nvSpPr>
        <p:spPr>
          <a:xfrm>
            <a:off x="2766421" y="4292879"/>
            <a:ext cx="2819400" cy="369332"/>
          </a:xfrm>
          <a:prstGeom prst="rect">
            <a:avLst/>
          </a:prstGeom>
          <a:solidFill>
            <a:schemeClr val="bg1">
              <a:lumMod val="85000"/>
            </a:schemeClr>
          </a:solidFill>
          <a:ln w="38100">
            <a:solidFill>
              <a:schemeClr val="bg1"/>
            </a:solidFill>
          </a:ln>
        </p:spPr>
        <p:txBody>
          <a:bodyPr wrap="square" rtlCol="0">
            <a:spAutoFit/>
          </a:bodyPr>
          <a:lstStyle/>
          <a:p>
            <a:r>
              <a:rPr lang="pl-PL" b="1" dirty="0">
                <a:solidFill>
                  <a:srgbClr val="FF0000"/>
                </a:solidFill>
              </a:rPr>
              <a:t>Usługa Klienta</a:t>
            </a:r>
            <a:endParaRPr lang="en-US" b="1" dirty="0">
              <a:solidFill>
                <a:srgbClr val="FF0000"/>
              </a:solidFill>
            </a:endParaRPr>
          </a:p>
        </p:txBody>
      </p:sp>
      <p:cxnSp>
        <p:nvCxnSpPr>
          <p:cNvPr id="7" name="Straight Arrow Connector 6"/>
          <p:cNvCxnSpPr>
            <a:endCxn id="6" idx="3"/>
          </p:cNvCxnSpPr>
          <p:nvPr/>
        </p:nvCxnSpPr>
        <p:spPr>
          <a:xfrm>
            <a:off x="4900021" y="4477545"/>
            <a:ext cx="685800" cy="0"/>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206" y="2932783"/>
            <a:ext cx="2438400" cy="369332"/>
          </a:xfrm>
          <a:prstGeom prst="rect">
            <a:avLst/>
          </a:prstGeom>
          <a:noFill/>
        </p:spPr>
        <p:txBody>
          <a:bodyPr wrap="square" rtlCol="0">
            <a:spAutoFit/>
          </a:bodyPr>
          <a:lstStyle/>
          <a:p>
            <a:pPr algn="ctr"/>
            <a:r>
              <a:rPr lang="pl-PL" b="1" dirty="0"/>
              <a:t>Administrator Klienta</a:t>
            </a:r>
            <a:endParaRPr lang="en-US" b="1" dirty="0"/>
          </a:p>
        </p:txBody>
      </p:sp>
      <p:sp>
        <p:nvSpPr>
          <p:cNvPr id="9" name="TextBox 8"/>
          <p:cNvSpPr txBox="1"/>
          <p:nvPr/>
        </p:nvSpPr>
        <p:spPr>
          <a:xfrm>
            <a:off x="6582845" y="2267581"/>
            <a:ext cx="1568152" cy="369332"/>
          </a:xfrm>
          <a:prstGeom prst="rect">
            <a:avLst/>
          </a:prstGeom>
          <a:noFill/>
        </p:spPr>
        <p:txBody>
          <a:bodyPr wrap="square" rtlCol="0">
            <a:spAutoFit/>
          </a:bodyPr>
          <a:lstStyle/>
          <a:p>
            <a:r>
              <a:rPr lang="pl-PL" b="1" dirty="0"/>
              <a:t>Użytkownicy</a:t>
            </a:r>
            <a:endParaRPr lang="en-US" b="1" dirty="0"/>
          </a:p>
        </p:txBody>
      </p:sp>
      <p:cxnSp>
        <p:nvCxnSpPr>
          <p:cNvPr id="10" name="Straight Arrow Connector 9"/>
          <p:cNvCxnSpPr>
            <a:cxnSpLocks/>
            <a:stCxn id="8" idx="2"/>
          </p:cNvCxnSpPr>
          <p:nvPr/>
        </p:nvCxnSpPr>
        <p:spPr>
          <a:xfrm>
            <a:off x="1461406" y="3566865"/>
            <a:ext cx="944975" cy="474094"/>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110837" y="2636913"/>
            <a:ext cx="1120080" cy="817602"/>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54972" y="5759842"/>
            <a:ext cx="2438400" cy="369332"/>
          </a:xfrm>
          <a:prstGeom prst="rect">
            <a:avLst/>
          </a:prstGeom>
          <a:noFill/>
        </p:spPr>
        <p:txBody>
          <a:bodyPr wrap="square" rtlCol="0">
            <a:spAutoFit/>
          </a:bodyPr>
          <a:lstStyle/>
          <a:p>
            <a:r>
              <a:rPr lang="pl-PL" b="1" dirty="0">
                <a:solidFill>
                  <a:srgbClr val="FF0000"/>
                </a:solidFill>
              </a:rPr>
              <a:t>Zewnętrzne witryny</a:t>
            </a:r>
            <a:endParaRPr lang="en-US" b="1" dirty="0">
              <a:solidFill>
                <a:srgbClr val="FF0000"/>
              </a:solidFill>
            </a:endParaRPr>
          </a:p>
        </p:txBody>
      </p:sp>
      <p:cxnSp>
        <p:nvCxnSpPr>
          <p:cNvPr id="13" name="Straight Arrow Connector 12"/>
          <p:cNvCxnSpPr/>
          <p:nvPr/>
        </p:nvCxnSpPr>
        <p:spPr>
          <a:xfrm>
            <a:off x="4214221" y="4597679"/>
            <a:ext cx="685800" cy="1162163"/>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14221" y="1424916"/>
            <a:ext cx="2438400" cy="369332"/>
          </a:xfrm>
          <a:prstGeom prst="rect">
            <a:avLst/>
          </a:prstGeom>
          <a:noFill/>
        </p:spPr>
        <p:txBody>
          <a:bodyPr wrap="square" rtlCol="0">
            <a:spAutoFit/>
          </a:bodyPr>
          <a:lstStyle/>
          <a:p>
            <a:pPr algn="ctr"/>
            <a:r>
              <a:rPr lang="pl-PL" b="1" dirty="0">
                <a:solidFill>
                  <a:srgbClr val="00B050"/>
                </a:solidFill>
              </a:rPr>
              <a:t>Fizyczne ataki</a:t>
            </a:r>
            <a:endParaRPr lang="en-US" b="1" dirty="0">
              <a:solidFill>
                <a:srgbClr val="00B050"/>
              </a:solidFill>
            </a:endParaRPr>
          </a:p>
        </p:txBody>
      </p:sp>
      <p:cxnSp>
        <p:nvCxnSpPr>
          <p:cNvPr id="15" name="Straight Arrow Connector 14"/>
          <p:cNvCxnSpPr>
            <a:stCxn id="14" idx="2"/>
          </p:cNvCxnSpPr>
          <p:nvPr/>
        </p:nvCxnSpPr>
        <p:spPr>
          <a:xfrm flipH="1">
            <a:off x="5430717" y="1794248"/>
            <a:ext cx="202704" cy="1138535"/>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204421" y="1701915"/>
            <a:ext cx="2438400" cy="369332"/>
          </a:xfrm>
          <a:prstGeom prst="rect">
            <a:avLst/>
          </a:prstGeom>
          <a:noFill/>
        </p:spPr>
        <p:txBody>
          <a:bodyPr wrap="square" rtlCol="0">
            <a:spAutoFit/>
          </a:bodyPr>
          <a:lstStyle/>
          <a:p>
            <a:pPr algn="ctr"/>
            <a:r>
              <a:rPr lang="pl-PL" b="1" dirty="0">
                <a:solidFill>
                  <a:srgbClr val="FF0000"/>
                </a:solidFill>
              </a:rPr>
              <a:t>Administrator </a:t>
            </a:r>
            <a:r>
              <a:rPr lang="pl-PL" b="1" dirty="0" err="1">
                <a:solidFill>
                  <a:srgbClr val="FF0000"/>
                </a:solidFill>
              </a:rPr>
              <a:t>Azure’a</a:t>
            </a:r>
            <a:endParaRPr lang="en-US" b="1" dirty="0">
              <a:solidFill>
                <a:srgbClr val="FF0000"/>
              </a:solidFill>
            </a:endParaRPr>
          </a:p>
        </p:txBody>
      </p:sp>
      <p:cxnSp>
        <p:nvCxnSpPr>
          <p:cNvPr id="17" name="Straight Arrow Connector 16"/>
          <p:cNvCxnSpPr>
            <a:cxnSpLocks/>
          </p:cNvCxnSpPr>
          <p:nvPr/>
        </p:nvCxnSpPr>
        <p:spPr>
          <a:xfrm>
            <a:off x="3414494" y="2420671"/>
            <a:ext cx="288031" cy="881444"/>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itle 17"/>
          <p:cNvSpPr>
            <a:spLocks noGrp="1"/>
          </p:cNvSpPr>
          <p:nvPr>
            <p:ph type="title"/>
          </p:nvPr>
        </p:nvSpPr>
        <p:spPr/>
        <p:txBody>
          <a:bodyPr/>
          <a:lstStyle/>
          <a:p>
            <a:r>
              <a:rPr lang="pl-PL" dirty="0"/>
              <a:t>Czym się martwić?</a:t>
            </a:r>
          </a:p>
        </p:txBody>
      </p:sp>
      <p:sp>
        <p:nvSpPr>
          <p:cNvPr id="19" name="TextBox 18"/>
          <p:cNvSpPr txBox="1"/>
          <p:nvPr/>
        </p:nvSpPr>
        <p:spPr>
          <a:xfrm>
            <a:off x="6293372" y="4809428"/>
            <a:ext cx="2359915" cy="369332"/>
          </a:xfrm>
          <a:prstGeom prst="rect">
            <a:avLst/>
          </a:prstGeom>
          <a:noFill/>
        </p:spPr>
        <p:txBody>
          <a:bodyPr wrap="square" rtlCol="0">
            <a:spAutoFit/>
          </a:bodyPr>
          <a:lstStyle/>
          <a:p>
            <a:r>
              <a:rPr lang="pl-PL" b="1" dirty="0">
                <a:solidFill>
                  <a:srgbClr val="00B050"/>
                </a:solidFill>
              </a:rPr>
              <a:t>Automaty/</a:t>
            </a:r>
            <a:r>
              <a:rPr lang="pl-PL" b="1" dirty="0" err="1">
                <a:solidFill>
                  <a:srgbClr val="00B050"/>
                </a:solidFill>
              </a:rPr>
              <a:t>Botnety</a:t>
            </a:r>
            <a:endParaRPr lang="en-US" b="1" dirty="0">
              <a:solidFill>
                <a:srgbClr val="00B050"/>
              </a:solidFill>
            </a:endParaRPr>
          </a:p>
        </p:txBody>
      </p:sp>
      <p:cxnSp>
        <p:nvCxnSpPr>
          <p:cNvPr id="20" name="Straight Arrow Connector 19"/>
          <p:cNvCxnSpPr/>
          <p:nvPr/>
        </p:nvCxnSpPr>
        <p:spPr>
          <a:xfrm flipH="1" flipV="1">
            <a:off x="6110838" y="4324981"/>
            <a:ext cx="832047" cy="484447"/>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6814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Zagrożenia w chmurze</a:t>
            </a:r>
            <a:endParaRPr lang="en-US" dirty="0"/>
          </a:p>
        </p:txBody>
      </p:sp>
      <p:sp>
        <p:nvSpPr>
          <p:cNvPr id="3" name="Text Placeholder 2"/>
          <p:cNvSpPr>
            <a:spLocks noGrp="1"/>
          </p:cNvSpPr>
          <p:nvPr>
            <p:ph idx="1"/>
          </p:nvPr>
        </p:nvSpPr>
        <p:spPr/>
        <p:txBody>
          <a:bodyPr>
            <a:noAutofit/>
          </a:bodyPr>
          <a:lstStyle/>
          <a:p>
            <a:r>
              <a:rPr lang="pl-PL" sz="2800" dirty="0"/>
              <a:t>Tradycyjne zagrożenia są nadal</a:t>
            </a:r>
            <a:endParaRPr lang="en-US" sz="2800" dirty="0"/>
          </a:p>
          <a:p>
            <a:pPr lvl="1"/>
            <a:r>
              <a:rPr lang="en-US" sz="2400" dirty="0"/>
              <a:t>XSS, code injection attacks</a:t>
            </a:r>
            <a:r>
              <a:rPr lang="pl-PL" sz="2400" dirty="0"/>
              <a:t>, ataki </a:t>
            </a:r>
            <a:r>
              <a:rPr lang="en-US" sz="2400" dirty="0"/>
              <a:t>DNS, flooding</a:t>
            </a:r>
            <a:r>
              <a:rPr lang="pl-PL" sz="2400" dirty="0"/>
              <a:t> sieci</a:t>
            </a:r>
            <a:endParaRPr lang="en-US" sz="2400" dirty="0"/>
          </a:p>
          <a:p>
            <a:r>
              <a:rPr lang="pl-PL" sz="2800" dirty="0"/>
              <a:t>Niektóre się poszerzyły</a:t>
            </a:r>
            <a:endParaRPr lang="en-US" sz="2800" dirty="0"/>
          </a:p>
          <a:p>
            <a:pPr lvl="1"/>
            <a:r>
              <a:rPr lang="pl-PL" sz="2400" dirty="0"/>
              <a:t>Prywatność danych </a:t>
            </a:r>
            <a:r>
              <a:rPr lang="en-US" sz="2400" dirty="0"/>
              <a:t>(</a:t>
            </a:r>
            <a:r>
              <a:rPr lang="pl-PL" sz="2400" dirty="0"/>
              <a:t>lokalizacja </a:t>
            </a:r>
            <a:r>
              <a:rPr lang="en-US" sz="2400" dirty="0"/>
              <a:t>&amp; </a:t>
            </a:r>
            <a:r>
              <a:rPr lang="pl-PL" sz="2400" dirty="0"/>
              <a:t>separacja</a:t>
            </a:r>
            <a:r>
              <a:rPr lang="en-US" sz="2400" dirty="0"/>
              <a:t>)</a:t>
            </a:r>
          </a:p>
          <a:p>
            <a:pPr lvl="1"/>
            <a:r>
              <a:rPr lang="pl-PL" sz="2400" dirty="0"/>
              <a:t>Uprzywilejowany dostęp</a:t>
            </a:r>
            <a:endParaRPr lang="en-US" sz="2400" dirty="0"/>
          </a:p>
          <a:p>
            <a:r>
              <a:rPr lang="pl-PL" sz="2800" dirty="0"/>
              <a:t>Nowe zagrożenia się pojawiły</a:t>
            </a:r>
            <a:endParaRPr lang="en-US" sz="2800" dirty="0"/>
          </a:p>
          <a:p>
            <a:pPr lvl="1"/>
            <a:r>
              <a:rPr lang="pl-PL" sz="2400" dirty="0"/>
              <a:t>Eskalacja uprawnień </a:t>
            </a:r>
            <a:r>
              <a:rPr lang="en-US" sz="2400" dirty="0"/>
              <a:t>(VM</a:t>
            </a:r>
            <a:r>
              <a:rPr lang="pl-PL" sz="2400" dirty="0"/>
              <a:t>-</a:t>
            </a:r>
            <a:r>
              <a:rPr lang="en-US" sz="2400" dirty="0"/>
              <a:t>host </a:t>
            </a:r>
            <a:r>
              <a:rPr lang="pl-PL" sz="2400" dirty="0"/>
              <a:t>lub </a:t>
            </a:r>
            <a:r>
              <a:rPr lang="en-US" sz="2400" dirty="0"/>
              <a:t>VM</a:t>
            </a:r>
            <a:r>
              <a:rPr lang="pl-PL" sz="2400" dirty="0"/>
              <a:t>-</a:t>
            </a:r>
            <a:r>
              <a:rPr lang="en-US" sz="2400" dirty="0"/>
              <a:t>VM)</a:t>
            </a:r>
          </a:p>
          <a:p>
            <a:pPr lvl="1"/>
            <a:r>
              <a:rPr lang="en-US" sz="2400" dirty="0" err="1"/>
              <a:t>Hyperjacking</a:t>
            </a:r>
            <a:r>
              <a:rPr lang="en-US" sz="2400" dirty="0"/>
              <a:t> (</a:t>
            </a:r>
            <a:r>
              <a:rPr lang="pl-PL" sz="2400" dirty="0" err="1"/>
              <a:t>rootkity</a:t>
            </a:r>
            <a:r>
              <a:rPr lang="pl-PL" sz="2400" dirty="0"/>
              <a:t> dla hosta lub VM</a:t>
            </a:r>
            <a:r>
              <a:rPr lang="en-US" sz="2400" dirty="0"/>
              <a:t>)</a:t>
            </a:r>
          </a:p>
          <a:p>
            <a:r>
              <a:rPr lang="pl-PL" sz="2800" dirty="0"/>
              <a:t>Stare zagrożenia zmniejszone</a:t>
            </a:r>
            <a:endParaRPr lang="en-US" sz="2800" dirty="0"/>
          </a:p>
          <a:p>
            <a:pPr lvl="1"/>
            <a:r>
              <a:rPr lang="pl-PL" sz="2400" dirty="0" err="1"/>
              <a:t>Patchowanie</a:t>
            </a:r>
            <a:r>
              <a:rPr lang="pl-PL" sz="2400" dirty="0"/>
              <a:t> zautomatyzowane, bezpieczniejsze systemy</a:t>
            </a:r>
            <a:endParaRPr lang="en-US" sz="2400" dirty="0"/>
          </a:p>
          <a:p>
            <a:pPr lvl="1"/>
            <a:r>
              <a:rPr lang="pl-PL" sz="2400" dirty="0"/>
              <a:t>Odporność chmury (jako </a:t>
            </a:r>
            <a:r>
              <a:rPr lang="pl-PL" sz="2400" dirty="0" err="1"/>
              <a:t>failover</a:t>
            </a:r>
            <a:r>
              <a:rPr lang="pl-PL" sz="2400" dirty="0"/>
              <a:t>)</a:t>
            </a:r>
            <a:endParaRPr lang="en-US" sz="2400" dirty="0"/>
          </a:p>
        </p:txBody>
      </p:sp>
    </p:spTree>
    <p:extLst>
      <p:ext uri="{BB962C8B-B14F-4D97-AF65-F5344CB8AC3E}">
        <p14:creationId xmlns:p14="http://schemas.microsoft.com/office/powerpoint/2010/main" val="339512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99CFC-8483-44E7-B733-FEE479945570}"/>
              </a:ext>
            </a:extLst>
          </p:cNvPr>
          <p:cNvSpPr>
            <a:spLocks noGrp="1"/>
          </p:cNvSpPr>
          <p:nvPr>
            <p:ph type="title"/>
          </p:nvPr>
        </p:nvSpPr>
        <p:spPr/>
        <p:txBody>
          <a:bodyPr/>
          <a:lstStyle/>
          <a:p>
            <a:r>
              <a:rPr lang="pl-PL" dirty="0"/>
              <a:t>Chmura Microsoft</a:t>
            </a:r>
            <a:endParaRPr lang="en-US" dirty="0"/>
          </a:p>
        </p:txBody>
      </p:sp>
      <p:sp>
        <p:nvSpPr>
          <p:cNvPr id="3" name="Text Placeholder 2">
            <a:extLst>
              <a:ext uri="{FF2B5EF4-FFF2-40B4-BE49-F238E27FC236}">
                <a16:creationId xmlns:a16="http://schemas.microsoft.com/office/drawing/2014/main" id="{B78E5C28-3252-4952-AF4D-004C634E8969}"/>
              </a:ext>
            </a:extLst>
          </p:cNvPr>
          <p:cNvSpPr>
            <a:spLocks noGrp="1"/>
          </p:cNvSpPr>
          <p:nvPr>
            <p:ph type="body" idx="1"/>
          </p:nvPr>
        </p:nvSpPr>
        <p:spPr/>
        <p:txBody>
          <a:bodyPr/>
          <a:lstStyle/>
          <a:p>
            <a:r>
              <a:rPr lang="pl-PL" dirty="0"/>
              <a:t>Co się na nią składa?</a:t>
            </a:r>
            <a:endParaRPr lang="en-US" dirty="0"/>
          </a:p>
        </p:txBody>
      </p:sp>
    </p:spTree>
    <p:extLst>
      <p:ext uri="{BB962C8B-B14F-4D97-AF65-F5344CB8AC3E}">
        <p14:creationId xmlns:p14="http://schemas.microsoft.com/office/powerpoint/2010/main" val="3857898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01DF-DEC9-4060-B999-7746BF66A3DB}"/>
              </a:ext>
            </a:extLst>
          </p:cNvPr>
          <p:cNvSpPr>
            <a:spLocks noGrp="1"/>
          </p:cNvSpPr>
          <p:nvPr>
            <p:ph type="title"/>
          </p:nvPr>
        </p:nvSpPr>
        <p:spPr/>
        <p:txBody>
          <a:bodyPr/>
          <a:lstStyle/>
          <a:p>
            <a:r>
              <a:rPr lang="pl-PL" dirty="0"/>
              <a:t>Chmura Microsoft</a:t>
            </a:r>
            <a:endParaRPr lang="en-US" dirty="0"/>
          </a:p>
        </p:txBody>
      </p:sp>
      <p:sp>
        <p:nvSpPr>
          <p:cNvPr id="4" name="Content Placeholder 3">
            <a:extLst>
              <a:ext uri="{FF2B5EF4-FFF2-40B4-BE49-F238E27FC236}">
                <a16:creationId xmlns:a16="http://schemas.microsoft.com/office/drawing/2014/main" id="{3209E444-82F8-4068-B9F5-4DF765CF4C80}"/>
              </a:ext>
            </a:extLst>
          </p:cNvPr>
          <p:cNvSpPr>
            <a:spLocks noGrp="1"/>
          </p:cNvSpPr>
          <p:nvPr>
            <p:ph idx="1"/>
          </p:nvPr>
        </p:nvSpPr>
        <p:spPr/>
        <p:txBody>
          <a:bodyPr/>
          <a:lstStyle/>
          <a:p>
            <a:r>
              <a:rPr lang="pl-PL" dirty="0" err="1">
                <a:solidFill>
                  <a:schemeClr val="accent2"/>
                </a:solidFill>
              </a:rPr>
              <a:t>Azure</a:t>
            </a:r>
            <a:r>
              <a:rPr lang="pl-PL" dirty="0"/>
              <a:t> – Chmura publiczna IaaS i PaaS</a:t>
            </a:r>
          </a:p>
          <a:p>
            <a:r>
              <a:rPr lang="pl-PL" dirty="0">
                <a:solidFill>
                  <a:schemeClr val="accent2"/>
                </a:solidFill>
              </a:rPr>
              <a:t>Microsoft365 </a:t>
            </a:r>
            <a:r>
              <a:rPr lang="pl-PL" dirty="0"/>
              <a:t>– Komunikacja i produktywność</a:t>
            </a:r>
          </a:p>
          <a:p>
            <a:r>
              <a:rPr lang="pl-PL" dirty="0">
                <a:solidFill>
                  <a:schemeClr val="accent2"/>
                </a:solidFill>
              </a:rPr>
              <a:t>Dynamics365 </a:t>
            </a:r>
            <a:r>
              <a:rPr lang="pl-PL" dirty="0"/>
              <a:t>– CRM i ERP</a:t>
            </a:r>
          </a:p>
          <a:p>
            <a:endParaRPr lang="pl-PL" dirty="0"/>
          </a:p>
          <a:p>
            <a:r>
              <a:rPr lang="pl-PL" dirty="0"/>
              <a:t>Firmy mogą mieć</a:t>
            </a:r>
            <a:br>
              <a:rPr lang="pl-PL" dirty="0"/>
            </a:br>
            <a:r>
              <a:rPr lang="pl-PL" dirty="0"/>
              <a:t>wiele chmur/subskrypcji</a:t>
            </a:r>
            <a:endParaRPr lang="en-US" dirty="0"/>
          </a:p>
        </p:txBody>
      </p:sp>
      <p:pic>
        <p:nvPicPr>
          <p:cNvPr id="1026" name="Picture 2" descr="An example organization with multiple subscriptions for Microsoft's cloud offerings.">
            <a:extLst>
              <a:ext uri="{FF2B5EF4-FFF2-40B4-BE49-F238E27FC236}">
                <a16:creationId xmlns:a16="http://schemas.microsoft.com/office/drawing/2014/main" id="{3931489E-6711-45DA-A843-545EFAA98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2990349"/>
            <a:ext cx="2078360" cy="3677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5047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CCAF-C0D0-42D5-B404-45AE04135787}"/>
              </a:ext>
            </a:extLst>
          </p:cNvPr>
          <p:cNvSpPr>
            <a:spLocks noGrp="1"/>
          </p:cNvSpPr>
          <p:nvPr>
            <p:ph type="title"/>
          </p:nvPr>
        </p:nvSpPr>
        <p:spPr/>
        <p:txBody>
          <a:bodyPr/>
          <a:lstStyle/>
          <a:p>
            <a:r>
              <a:rPr lang="pl-PL" dirty="0"/>
              <a:t>Licencje</a:t>
            </a:r>
            <a:endParaRPr lang="en-US" dirty="0"/>
          </a:p>
        </p:txBody>
      </p:sp>
      <p:sp>
        <p:nvSpPr>
          <p:cNvPr id="3" name="Content Placeholder 2">
            <a:extLst>
              <a:ext uri="{FF2B5EF4-FFF2-40B4-BE49-F238E27FC236}">
                <a16:creationId xmlns:a16="http://schemas.microsoft.com/office/drawing/2014/main" id="{1EDB1D81-E2A5-41D0-8106-58831C961D8A}"/>
              </a:ext>
            </a:extLst>
          </p:cNvPr>
          <p:cNvSpPr>
            <a:spLocks noGrp="1"/>
          </p:cNvSpPr>
          <p:nvPr>
            <p:ph idx="1"/>
          </p:nvPr>
        </p:nvSpPr>
        <p:spPr/>
        <p:txBody>
          <a:bodyPr/>
          <a:lstStyle/>
          <a:p>
            <a:r>
              <a:rPr lang="pl-PL" dirty="0"/>
              <a:t>Per </a:t>
            </a:r>
            <a:r>
              <a:rPr lang="pl-PL" dirty="0" err="1">
                <a:solidFill>
                  <a:schemeClr val="accent2"/>
                </a:solidFill>
              </a:rPr>
              <a:t>user</a:t>
            </a:r>
            <a:r>
              <a:rPr lang="pl-PL" dirty="0"/>
              <a:t> (przypisywane do użytkownika)</a:t>
            </a:r>
          </a:p>
          <a:p>
            <a:pPr lvl="1"/>
            <a:r>
              <a:rPr lang="pl-PL" dirty="0"/>
              <a:t>Microsoft 365 (Office 365)</a:t>
            </a:r>
          </a:p>
          <a:p>
            <a:pPr lvl="1"/>
            <a:r>
              <a:rPr lang="pl-PL" dirty="0"/>
              <a:t>Dynamics 365</a:t>
            </a:r>
          </a:p>
          <a:p>
            <a:endParaRPr lang="pl-PL" dirty="0"/>
          </a:p>
          <a:p>
            <a:r>
              <a:rPr lang="pl-PL" dirty="0"/>
              <a:t>Per </a:t>
            </a:r>
            <a:r>
              <a:rPr lang="pl-PL" dirty="0" err="1">
                <a:solidFill>
                  <a:schemeClr val="accent2"/>
                </a:solidFill>
              </a:rPr>
              <a:t>usage</a:t>
            </a:r>
            <a:r>
              <a:rPr lang="pl-PL" dirty="0">
                <a:solidFill>
                  <a:schemeClr val="accent2"/>
                </a:solidFill>
              </a:rPr>
              <a:t>/</a:t>
            </a:r>
            <a:r>
              <a:rPr lang="pl-PL" dirty="0" err="1">
                <a:solidFill>
                  <a:schemeClr val="accent2"/>
                </a:solidFill>
              </a:rPr>
              <a:t>consumption</a:t>
            </a:r>
            <a:endParaRPr lang="pl-PL" dirty="0">
              <a:solidFill>
                <a:schemeClr val="accent2"/>
              </a:solidFill>
            </a:endParaRPr>
          </a:p>
          <a:p>
            <a:pPr lvl="1"/>
            <a:r>
              <a:rPr lang="pl-PL" dirty="0" err="1"/>
              <a:t>Azure</a:t>
            </a:r>
            <a:endParaRPr lang="pl-PL" dirty="0"/>
          </a:p>
          <a:p>
            <a:pPr lvl="2"/>
            <a:r>
              <a:rPr lang="pl-PL" dirty="0"/>
              <a:t>Wbudowane licencje w opłatę</a:t>
            </a:r>
          </a:p>
          <a:p>
            <a:pPr lvl="2"/>
            <a:r>
              <a:rPr lang="pl-PL" dirty="0"/>
              <a:t>Własne licencje</a:t>
            </a:r>
          </a:p>
          <a:p>
            <a:pPr lvl="2"/>
            <a:r>
              <a:rPr lang="pl-PL" dirty="0"/>
              <a:t>Licencje firm trzecich</a:t>
            </a:r>
            <a:endParaRPr lang="en-US" dirty="0"/>
          </a:p>
        </p:txBody>
      </p:sp>
      <p:pic>
        <p:nvPicPr>
          <p:cNvPr id="2050" name="Picture 2" descr="An example of multiple licenses within subscriptions for Microsoft's SaaS-based cloud offerings.">
            <a:extLst>
              <a:ext uri="{FF2B5EF4-FFF2-40B4-BE49-F238E27FC236}">
                <a16:creationId xmlns:a16="http://schemas.microsoft.com/office/drawing/2014/main" id="{78DB3B09-22C1-4832-8087-488F3EC72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865808"/>
            <a:ext cx="2438400"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98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2D82-596B-4A86-A8E5-2588921588F1}"/>
              </a:ext>
            </a:extLst>
          </p:cNvPr>
          <p:cNvSpPr>
            <a:spLocks noGrp="1"/>
          </p:cNvSpPr>
          <p:nvPr>
            <p:ph type="title"/>
          </p:nvPr>
        </p:nvSpPr>
        <p:spPr/>
        <p:txBody>
          <a:bodyPr/>
          <a:lstStyle/>
          <a:p>
            <a:r>
              <a:rPr lang="pl-PL" dirty="0"/>
              <a:t>Użytkownicy</a:t>
            </a:r>
            <a:endParaRPr lang="en-US" dirty="0"/>
          </a:p>
        </p:txBody>
      </p:sp>
      <p:sp>
        <p:nvSpPr>
          <p:cNvPr id="3" name="Content Placeholder 2">
            <a:extLst>
              <a:ext uri="{FF2B5EF4-FFF2-40B4-BE49-F238E27FC236}">
                <a16:creationId xmlns:a16="http://schemas.microsoft.com/office/drawing/2014/main" id="{133F6A31-762F-498A-AB1A-D48637F15626}"/>
              </a:ext>
            </a:extLst>
          </p:cNvPr>
          <p:cNvSpPr>
            <a:spLocks noGrp="1"/>
          </p:cNvSpPr>
          <p:nvPr>
            <p:ph idx="1"/>
          </p:nvPr>
        </p:nvSpPr>
        <p:spPr/>
        <p:txBody>
          <a:bodyPr/>
          <a:lstStyle/>
          <a:p>
            <a:r>
              <a:rPr lang="pl-PL" dirty="0"/>
              <a:t>Najczęściej wykorzystywane jest </a:t>
            </a:r>
            <a:r>
              <a:rPr lang="pl-PL" dirty="0" err="1">
                <a:solidFill>
                  <a:schemeClr val="accent2"/>
                </a:solidFill>
              </a:rPr>
              <a:t>Azure</a:t>
            </a:r>
            <a:r>
              <a:rPr lang="pl-PL" dirty="0">
                <a:solidFill>
                  <a:schemeClr val="accent2"/>
                </a:solidFill>
              </a:rPr>
              <a:t> AD</a:t>
            </a:r>
          </a:p>
          <a:p>
            <a:pPr lvl="1"/>
            <a:r>
              <a:rPr lang="pl-PL" dirty="0"/>
              <a:t>Konta użytkowników i grupy</a:t>
            </a:r>
          </a:p>
          <a:p>
            <a:pPr lvl="1"/>
            <a:r>
              <a:rPr lang="pl-PL" dirty="0"/>
              <a:t>Mogą być synchronizowane z firmowymi</a:t>
            </a:r>
          </a:p>
          <a:p>
            <a:pPr lvl="1"/>
            <a:r>
              <a:rPr lang="pl-PL" dirty="0"/>
              <a:t>Może być osobne</a:t>
            </a:r>
          </a:p>
          <a:p>
            <a:r>
              <a:rPr lang="pl-PL" dirty="0"/>
              <a:t>Może też być </a:t>
            </a:r>
            <a:r>
              <a:rPr lang="pl-PL" dirty="0">
                <a:solidFill>
                  <a:schemeClr val="accent2"/>
                </a:solidFill>
              </a:rPr>
              <a:t>MS </a:t>
            </a:r>
            <a:r>
              <a:rPr lang="pl-PL" dirty="0" err="1">
                <a:solidFill>
                  <a:schemeClr val="accent2"/>
                </a:solidFill>
              </a:rPr>
              <a:t>Account</a:t>
            </a:r>
            <a:endParaRPr lang="pl-PL" dirty="0">
              <a:solidFill>
                <a:schemeClr val="accent2"/>
              </a:solidFill>
            </a:endParaRPr>
          </a:p>
          <a:p>
            <a:pPr lvl="1"/>
            <a:r>
              <a:rPr lang="pl-PL" dirty="0"/>
              <a:t>ex </a:t>
            </a:r>
            <a:r>
              <a:rPr lang="pl-PL" dirty="0" err="1"/>
              <a:t>LiveID</a:t>
            </a:r>
            <a:endParaRPr lang="pl-PL" dirty="0"/>
          </a:p>
          <a:p>
            <a:pPr lvl="1"/>
            <a:r>
              <a:rPr lang="pl-PL" dirty="0"/>
              <a:t>raczej prywatne/małe </a:t>
            </a:r>
            <a:endParaRPr lang="en-US" dirty="0"/>
          </a:p>
        </p:txBody>
      </p:sp>
      <p:pic>
        <p:nvPicPr>
          <p:cNvPr id="3074" name="Picture 2" descr="An example organization with multiple subscriptions all using the same Azure AD tenant.">
            <a:extLst>
              <a:ext uri="{FF2B5EF4-FFF2-40B4-BE49-F238E27FC236}">
                <a16:creationId xmlns:a16="http://schemas.microsoft.com/office/drawing/2014/main" id="{B0A8FE9F-069D-45CE-92A8-86DD9D120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3" y="2698681"/>
            <a:ext cx="3106688" cy="376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7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EE67-FFF4-4CD0-A975-45432B0CE226}"/>
              </a:ext>
            </a:extLst>
          </p:cNvPr>
          <p:cNvSpPr>
            <a:spLocks noGrp="1"/>
          </p:cNvSpPr>
          <p:nvPr>
            <p:ph type="title"/>
          </p:nvPr>
        </p:nvSpPr>
        <p:spPr/>
        <p:txBody>
          <a:bodyPr/>
          <a:lstStyle/>
          <a:p>
            <a:r>
              <a:rPr lang="pl-PL" dirty="0"/>
              <a:t>Połączenie z firmą</a:t>
            </a:r>
            <a:endParaRPr lang="en-US" dirty="0"/>
          </a:p>
        </p:txBody>
      </p:sp>
      <p:pic>
        <p:nvPicPr>
          <p:cNvPr id="4098" name="Picture 2" descr="Identity as a Service (IaaS) IDaaS for your organization.">
            <a:extLst>
              <a:ext uri="{FF2B5EF4-FFF2-40B4-BE49-F238E27FC236}">
                <a16:creationId xmlns:a16="http://schemas.microsoft.com/office/drawing/2014/main" id="{A93946F2-4CAD-456B-AA45-677144A23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268760"/>
            <a:ext cx="6768752" cy="4830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266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4BC983B-85CA-4305-A4E5-8795C7FD9381}"/>
              </a:ext>
            </a:extLst>
          </p:cNvPr>
          <p:cNvSpPr>
            <a:spLocks noGrp="1"/>
          </p:cNvSpPr>
          <p:nvPr>
            <p:ph type="title"/>
          </p:nvPr>
        </p:nvSpPr>
        <p:spPr/>
        <p:txBody>
          <a:bodyPr/>
          <a:lstStyle/>
          <a:p>
            <a:r>
              <a:rPr lang="pl-PL" dirty="0"/>
              <a:t>Opcja 1: Użytkownik online</a:t>
            </a:r>
            <a:endParaRPr lang="en-US" dirty="0"/>
          </a:p>
        </p:txBody>
      </p:sp>
      <p:sp>
        <p:nvSpPr>
          <p:cNvPr id="10" name="Content Placeholder 9">
            <a:extLst>
              <a:ext uri="{FF2B5EF4-FFF2-40B4-BE49-F238E27FC236}">
                <a16:creationId xmlns:a16="http://schemas.microsoft.com/office/drawing/2014/main" id="{386EC08D-40AD-43CD-98C9-170EF605F2DE}"/>
              </a:ext>
            </a:extLst>
          </p:cNvPr>
          <p:cNvSpPr>
            <a:spLocks noGrp="1"/>
          </p:cNvSpPr>
          <p:nvPr>
            <p:ph idx="1"/>
          </p:nvPr>
        </p:nvSpPr>
        <p:spPr>
          <a:xfrm>
            <a:off x="457200" y="1052736"/>
            <a:ext cx="8229600" cy="5184576"/>
          </a:xfrm>
        </p:spPr>
        <p:txBody>
          <a:bodyPr/>
          <a:lstStyle/>
          <a:p>
            <a:r>
              <a:rPr lang="pl-PL" dirty="0"/>
              <a:t>Łatwość i szybkość wdrożenia</a:t>
            </a:r>
          </a:p>
          <a:p>
            <a:r>
              <a:rPr lang="pl-PL" dirty="0"/>
              <a:t>Niski koszt </a:t>
            </a:r>
          </a:p>
          <a:p>
            <a:endParaRPr lang="pl-PL" dirty="0"/>
          </a:p>
          <a:p>
            <a:endParaRPr lang="en-US" dirty="0"/>
          </a:p>
        </p:txBody>
      </p:sp>
      <p:sp>
        <p:nvSpPr>
          <p:cNvPr id="32" name="Cloud"/>
          <p:cNvSpPr>
            <a:spLocks noChangeAspect="1" noEditPoints="1" noChangeArrowheads="1"/>
          </p:cNvSpPr>
          <p:nvPr/>
        </p:nvSpPr>
        <p:spPr bwMode="auto">
          <a:xfrm>
            <a:off x="5790558" y="1845086"/>
            <a:ext cx="2663960" cy="16076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19050">
            <a:solidFill>
              <a:schemeClr val="bg2">
                <a:lumMod val="75000"/>
              </a:schemeClr>
            </a:solidFill>
          </a:ln>
        </p:spPr>
        <p:style>
          <a:lnRef idx="2">
            <a:schemeClr val="accent5"/>
          </a:lnRef>
          <a:fillRef idx="1">
            <a:schemeClr val="lt1"/>
          </a:fillRef>
          <a:effectRef idx="0">
            <a:schemeClr val="accent5"/>
          </a:effectRef>
          <a:fontRef idx="minor">
            <a:schemeClr val="dk1"/>
          </a:fontRef>
        </p:style>
        <p:txBody>
          <a:bodyPr wrap="none" lIns="57149" tIns="57149" rIns="57149" bIns="57149" rtlCol="0" anchor="ctr"/>
          <a:lstStyle/>
          <a:p>
            <a:pPr algn="ctr"/>
            <a:endParaRPr lang="en-US" sz="1126">
              <a:solidFill>
                <a:schemeClr val="bg1"/>
              </a:solidFill>
              <a:latin typeface="Segoe UI" pitchFamily="34" charset="0"/>
              <a:cs typeface="Segoe UI" pitchFamily="34" charset="0"/>
            </a:endParaRPr>
          </a:p>
        </p:txBody>
      </p:sp>
      <p:grpSp>
        <p:nvGrpSpPr>
          <p:cNvPr id="41" name="Group 40"/>
          <p:cNvGrpSpPr/>
          <p:nvPr/>
        </p:nvGrpSpPr>
        <p:grpSpPr>
          <a:xfrm>
            <a:off x="6443332" y="2663423"/>
            <a:ext cx="1368520" cy="457817"/>
            <a:chOff x="8216161" y="1785035"/>
            <a:chExt cx="1824218" cy="610263"/>
          </a:xfrm>
        </p:grpSpPr>
        <p:sp>
          <p:nvSpPr>
            <p:cNvPr id="42" name="Rounded Rectangle 41"/>
            <p:cNvSpPr/>
            <p:nvPr/>
          </p:nvSpPr>
          <p:spPr bwMode="auto">
            <a:xfrm>
              <a:off x="8216161" y="1785035"/>
              <a:ext cx="1824218" cy="610263"/>
            </a:xfrm>
            <a:prstGeom prst="roundRect">
              <a:avLst/>
            </a:prstGeom>
            <a:solidFill>
              <a:srgbClr val="0088EE"/>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8" tIns="34294" rIns="68588" bIns="34294" numCol="1" spcCol="0" rtlCol="0" anchor="ctr" anchorCtr="0" compatLnSpc="1">
              <a:prstTxWarp prst="textNoShape">
                <a:avLst/>
              </a:prstTxWarp>
            </a:bodyPr>
            <a:lstStyle/>
            <a:p>
              <a:pPr algn="ctr" defTabSz="685722"/>
              <a:endParaRPr lang="en-US" sz="1200" dirty="0">
                <a:solidFill>
                  <a:schemeClr val="tx1"/>
                </a:solidFill>
              </a:endParaRPr>
            </a:p>
          </p:txBody>
        </p:sp>
        <p:sp>
          <p:nvSpPr>
            <p:cNvPr id="43" name="TextBox 42"/>
            <p:cNvSpPr txBox="1"/>
            <p:nvPr/>
          </p:nvSpPr>
          <p:spPr>
            <a:xfrm>
              <a:off x="8394933" y="1874722"/>
              <a:ext cx="1466674" cy="430774"/>
            </a:xfrm>
            <a:prstGeom prst="rect">
              <a:avLst/>
            </a:prstGeom>
            <a:noFill/>
          </p:spPr>
          <p:txBody>
            <a:bodyPr wrap="square" lIns="0" tIns="0" rIns="0" bIns="0" rtlCol="0">
              <a:spAutoFit/>
            </a:bodyPr>
            <a:lstStyle/>
            <a:p>
              <a:pPr algn="ctr"/>
              <a:r>
                <a:rPr lang="en-US" sz="1050" dirty="0">
                  <a:solidFill>
                    <a:schemeClr val="bg1"/>
                  </a:solidFill>
                </a:rPr>
                <a:t>Azure Active Directory</a:t>
              </a:r>
            </a:p>
          </p:txBody>
        </p:sp>
      </p:grpSp>
      <p:sp>
        <p:nvSpPr>
          <p:cNvPr id="45" name="Rounded Rectangle 44"/>
          <p:cNvSpPr/>
          <p:nvPr/>
        </p:nvSpPr>
        <p:spPr bwMode="auto">
          <a:xfrm>
            <a:off x="6443332" y="2176205"/>
            <a:ext cx="1368520" cy="461159"/>
          </a:xfrm>
          <a:prstGeom prst="roundRect">
            <a:avLst/>
          </a:prstGeom>
          <a:solidFill>
            <a:schemeClr val="tx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8" tIns="34294" rIns="68588" bIns="34294" numCol="1" spcCol="0" rtlCol="0" anchor="ctr" anchorCtr="0" compatLnSpc="1">
            <a:prstTxWarp prst="textNoShape">
              <a:avLst/>
            </a:prstTxWarp>
          </a:bodyPr>
          <a:lstStyle/>
          <a:p>
            <a:pPr algn="ctr" defTabSz="685722"/>
            <a:endParaRPr lang="en-US" sz="1200" dirty="0">
              <a:solidFill>
                <a:schemeClr val="tx1"/>
              </a:solidFill>
            </a:endParaRPr>
          </a:p>
        </p:txBody>
      </p:sp>
      <p:cxnSp>
        <p:nvCxnSpPr>
          <p:cNvPr id="47" name="Straight Arrow Connector 46"/>
          <p:cNvCxnSpPr/>
          <p:nvPr/>
        </p:nvCxnSpPr>
        <p:spPr>
          <a:xfrm flipV="1">
            <a:off x="7127592" y="3527101"/>
            <a:ext cx="0" cy="1440555"/>
          </a:xfrm>
          <a:prstGeom prst="straightConnector1">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 name="Group 47"/>
          <p:cNvGrpSpPr>
            <a:grpSpLocks noChangeAspect="1"/>
          </p:cNvGrpSpPr>
          <p:nvPr/>
        </p:nvGrpSpPr>
        <p:grpSpPr>
          <a:xfrm>
            <a:off x="6588224" y="5013176"/>
            <a:ext cx="1079405" cy="1054400"/>
            <a:chOff x="8800614" y="4897319"/>
            <a:chExt cx="837982" cy="818570"/>
          </a:xfrm>
        </p:grpSpPr>
        <p:sp>
          <p:nvSpPr>
            <p:cNvPr id="49" name="TextBox 48"/>
            <p:cNvSpPr txBox="1"/>
            <p:nvPr/>
          </p:nvSpPr>
          <p:spPr>
            <a:xfrm>
              <a:off x="8800614" y="4897319"/>
              <a:ext cx="837982" cy="514661"/>
            </a:xfrm>
            <a:prstGeom prst="rect">
              <a:avLst/>
            </a:prstGeom>
            <a:solidFill>
              <a:schemeClr val="tx2"/>
            </a:solidFill>
            <a:ln w="25400" cap="flat" cmpd="sng" algn="ctr">
              <a:noFill/>
              <a:prstDash val="solid"/>
            </a:ln>
            <a:effectLst>
              <a:outerShdw blurRad="76200" algn="ctr" rotWithShape="0">
                <a:prstClr val="black">
                  <a:alpha val="30000"/>
                </a:prstClr>
              </a:outerShdw>
            </a:effectLst>
          </p:spPr>
          <p:txBody>
            <a:bodyPr wrap="none" lIns="68598" tIns="68598" rIns="68598" bIns="68598" rtlCol="0" anchor="ctr"/>
            <a:lstStyle>
              <a:defPPr>
                <a:defRPr lang="en-US"/>
              </a:defPPr>
              <a:lvl1pPr algn="ctr">
                <a:defRPr sz="1800">
                  <a:solidFill>
                    <a:schemeClr val="bg1"/>
                  </a:solidFill>
                  <a:latin typeface="Segoe UI" pitchFamily="34" charset="0"/>
                  <a:cs typeface="Segoe UI" pitchFamily="34" charset="0"/>
                </a:defRPr>
              </a:lvl1pPr>
            </a:lstStyle>
            <a:p>
              <a:endParaRPr lang="en-US" sz="1350" dirty="0"/>
            </a:p>
          </p:txBody>
        </p:sp>
        <p:sp>
          <p:nvSpPr>
            <p:cNvPr id="50" name="TextBox 49"/>
            <p:cNvSpPr txBox="1"/>
            <p:nvPr/>
          </p:nvSpPr>
          <p:spPr>
            <a:xfrm>
              <a:off x="8800614" y="5411089"/>
              <a:ext cx="837982" cy="304800"/>
            </a:xfrm>
            <a:prstGeom prst="rect">
              <a:avLst/>
            </a:prstGeom>
            <a:solidFill>
              <a:schemeClr val="tx2"/>
            </a:solidFill>
            <a:ln w="25400" cap="flat" cmpd="sng" algn="ctr">
              <a:noFill/>
              <a:prstDash val="solid"/>
            </a:ln>
            <a:effectLst>
              <a:outerShdw blurRad="76200" algn="ctr" rotWithShape="0">
                <a:prstClr val="black">
                  <a:alpha val="30000"/>
                </a:prstClr>
              </a:outerShdw>
            </a:effectLst>
          </p:spPr>
          <p:txBody>
            <a:bodyPr wrap="none" lIns="68598" tIns="68598" rIns="68598" bIns="68598" rtlCol="0" anchor="ctr"/>
            <a:lstStyle>
              <a:defPPr>
                <a:defRPr lang="en-US"/>
              </a:defPPr>
              <a:lvl1pPr algn="ctr">
                <a:defRPr sz="1800">
                  <a:solidFill>
                    <a:schemeClr val="bg1"/>
                  </a:solidFill>
                  <a:latin typeface="Segoe UI" pitchFamily="34" charset="0"/>
                  <a:cs typeface="Segoe UI" pitchFamily="34" charset="0"/>
                </a:defRPr>
              </a:lvl1pPr>
            </a:lstStyle>
            <a:p>
              <a:r>
                <a:rPr lang="pl-PL" sz="1350" dirty="0"/>
                <a:t>Użytkownik</a:t>
              </a:r>
              <a:endParaRPr lang="en-US" sz="1350" dirty="0"/>
            </a:p>
          </p:txBody>
        </p:sp>
        <p:pic>
          <p:nvPicPr>
            <p:cNvPr id="5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98486" y="4968279"/>
              <a:ext cx="642239" cy="413240"/>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tangle 53"/>
          <p:cNvSpPr/>
          <p:nvPr/>
        </p:nvSpPr>
        <p:spPr>
          <a:xfrm>
            <a:off x="5076056" y="4346636"/>
            <a:ext cx="1942839" cy="550149"/>
          </a:xfrm>
          <a:prstGeom prst="rect">
            <a:avLst/>
          </a:prstGeom>
        </p:spPr>
        <p:txBody>
          <a:bodyPr wrap="none" lIns="57149" tIns="28574" rIns="57149" bIns="28574">
            <a:spAutoFit/>
          </a:bodyPr>
          <a:lstStyle/>
          <a:p>
            <a:pPr algn="r"/>
            <a:r>
              <a:rPr lang="pl-PL" sz="1600" dirty="0"/>
              <a:t>Konto chmurowe</a:t>
            </a:r>
            <a:endParaRPr lang="en-US" sz="1600" dirty="0"/>
          </a:p>
          <a:p>
            <a:pPr algn="r"/>
            <a:r>
              <a:rPr lang="pl-PL" sz="1600" i="1" dirty="0" err="1"/>
              <a:t>anna</a:t>
            </a:r>
            <a:r>
              <a:rPr lang="en-US" sz="1600" i="1" dirty="0"/>
              <a:t>@contoso.com</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342" y="2199566"/>
            <a:ext cx="1201168" cy="416083"/>
          </a:xfrm>
          <a:prstGeom prst="rect">
            <a:avLst/>
          </a:prstGeom>
          <a:solidFill>
            <a:schemeClr val="tx2"/>
          </a:solidFill>
        </p:spPr>
      </p:pic>
    </p:spTree>
    <p:extLst>
      <p:ext uri="{BB962C8B-B14F-4D97-AF65-F5344CB8AC3E}">
        <p14:creationId xmlns:p14="http://schemas.microsoft.com/office/powerpoint/2010/main" val="2513171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92AA990-4D20-4A03-A211-ACAC35BD5452}"/>
              </a:ext>
            </a:extLst>
          </p:cNvPr>
          <p:cNvSpPr>
            <a:spLocks noGrp="1"/>
          </p:cNvSpPr>
          <p:nvPr>
            <p:ph idx="1"/>
          </p:nvPr>
        </p:nvSpPr>
        <p:spPr/>
        <p:txBody>
          <a:bodyPr/>
          <a:lstStyle/>
          <a:p>
            <a:r>
              <a:rPr lang="pl-PL" dirty="0"/>
              <a:t>Synchronizacja kont pomiędzy AD a O365</a:t>
            </a:r>
          </a:p>
          <a:p>
            <a:r>
              <a:rPr lang="pl-PL" dirty="0"/>
              <a:t>Zarządzanie użytkownikami poprzez AD </a:t>
            </a:r>
          </a:p>
          <a:p>
            <a:r>
              <a:rPr lang="pl-PL" dirty="0"/>
              <a:t>Można synchronizować</a:t>
            </a:r>
            <a:br>
              <a:rPr lang="pl-PL" dirty="0"/>
            </a:br>
            <a:r>
              <a:rPr lang="pl-PL" dirty="0"/>
              <a:t>także hasła*</a:t>
            </a:r>
          </a:p>
          <a:p>
            <a:endParaRPr lang="en-US" dirty="0"/>
          </a:p>
        </p:txBody>
      </p:sp>
      <p:pic>
        <p:nvPicPr>
          <p:cNvPr id="25" name="Picture 3" descr="\\psf\Host\Volumes\EP File Share\Touch\Project Office 365 Presentation Support\Development\T2562\Artwork\Icons\iStock_000015505031Mediu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6995"/>
          <a:stretch/>
        </p:blipFill>
        <p:spPr bwMode="auto">
          <a:xfrm>
            <a:off x="7168303" y="4496391"/>
            <a:ext cx="1081488" cy="778265"/>
          </a:xfrm>
          <a:prstGeom prst="rect">
            <a:avLst/>
          </a:prstGeom>
          <a:noFill/>
          <a:ln>
            <a:noFill/>
          </a:ln>
        </p:spPr>
      </p:pic>
      <p:sp>
        <p:nvSpPr>
          <p:cNvPr id="40" name="Cloud"/>
          <p:cNvSpPr>
            <a:spLocks noChangeAspect="1" noEditPoints="1" noChangeArrowheads="1"/>
          </p:cNvSpPr>
          <p:nvPr/>
        </p:nvSpPr>
        <p:spPr bwMode="auto">
          <a:xfrm>
            <a:off x="6350744" y="2243919"/>
            <a:ext cx="2663960" cy="16076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19050">
            <a:solidFill>
              <a:schemeClr val="bg2">
                <a:lumMod val="75000"/>
              </a:schemeClr>
            </a:solidFill>
          </a:ln>
        </p:spPr>
        <p:style>
          <a:lnRef idx="2">
            <a:schemeClr val="accent5"/>
          </a:lnRef>
          <a:fillRef idx="1">
            <a:schemeClr val="lt1"/>
          </a:fillRef>
          <a:effectRef idx="0">
            <a:schemeClr val="accent5"/>
          </a:effectRef>
          <a:fontRef idx="minor">
            <a:schemeClr val="dk1"/>
          </a:fontRef>
        </p:style>
        <p:txBody>
          <a:bodyPr wrap="none" lIns="57149" tIns="57149" rIns="57149" bIns="57149" rtlCol="0" anchor="ctr"/>
          <a:lstStyle/>
          <a:p>
            <a:pPr algn="ctr"/>
            <a:endParaRPr lang="en-US" sz="1126">
              <a:solidFill>
                <a:schemeClr val="bg1"/>
              </a:solidFill>
              <a:cs typeface="Segoe UI" pitchFamily="34" charset="0"/>
            </a:endParaRPr>
          </a:p>
        </p:txBody>
      </p:sp>
      <p:grpSp>
        <p:nvGrpSpPr>
          <p:cNvPr id="46" name="Group 45"/>
          <p:cNvGrpSpPr/>
          <p:nvPr/>
        </p:nvGrpSpPr>
        <p:grpSpPr>
          <a:xfrm>
            <a:off x="7003518" y="3062256"/>
            <a:ext cx="1368520" cy="457817"/>
            <a:chOff x="8216161" y="1785035"/>
            <a:chExt cx="1824218" cy="610263"/>
          </a:xfrm>
        </p:grpSpPr>
        <p:sp>
          <p:nvSpPr>
            <p:cNvPr id="47" name="Rounded Rectangle 46"/>
            <p:cNvSpPr/>
            <p:nvPr/>
          </p:nvSpPr>
          <p:spPr bwMode="auto">
            <a:xfrm>
              <a:off x="8216161" y="1785035"/>
              <a:ext cx="1824218" cy="610263"/>
            </a:xfrm>
            <a:prstGeom prst="roundRect">
              <a:avLst/>
            </a:prstGeom>
            <a:solidFill>
              <a:srgbClr val="0088EE"/>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8" tIns="34294" rIns="68588" bIns="34294" numCol="1" spcCol="0" rtlCol="0" anchor="ctr" anchorCtr="0" compatLnSpc="1">
              <a:prstTxWarp prst="textNoShape">
                <a:avLst/>
              </a:prstTxWarp>
            </a:bodyPr>
            <a:lstStyle/>
            <a:p>
              <a:pPr algn="ctr" defTabSz="685722"/>
              <a:endParaRPr lang="en-US" sz="1200" dirty="0">
                <a:solidFill>
                  <a:schemeClr val="tx1"/>
                </a:solidFill>
              </a:endParaRPr>
            </a:p>
          </p:txBody>
        </p:sp>
        <p:sp>
          <p:nvSpPr>
            <p:cNvPr id="48" name="TextBox 47"/>
            <p:cNvSpPr txBox="1"/>
            <p:nvPr/>
          </p:nvSpPr>
          <p:spPr>
            <a:xfrm>
              <a:off x="8394933" y="1874722"/>
              <a:ext cx="1466674" cy="430774"/>
            </a:xfrm>
            <a:prstGeom prst="rect">
              <a:avLst/>
            </a:prstGeom>
            <a:noFill/>
          </p:spPr>
          <p:txBody>
            <a:bodyPr wrap="square" lIns="0" tIns="0" rIns="0" bIns="0" rtlCol="0">
              <a:spAutoFit/>
            </a:bodyPr>
            <a:lstStyle/>
            <a:p>
              <a:pPr algn="ctr"/>
              <a:r>
                <a:rPr lang="en-US" sz="1050" dirty="0">
                  <a:solidFill>
                    <a:schemeClr val="bg1"/>
                  </a:solidFill>
                </a:rPr>
                <a:t>Azure Active Directory</a:t>
              </a:r>
            </a:p>
          </p:txBody>
        </p:sp>
      </p:grpSp>
      <p:sp>
        <p:nvSpPr>
          <p:cNvPr id="50" name="Rounded Rectangle 49"/>
          <p:cNvSpPr/>
          <p:nvPr/>
        </p:nvSpPr>
        <p:spPr bwMode="auto">
          <a:xfrm>
            <a:off x="7003518" y="2575038"/>
            <a:ext cx="1368520" cy="461159"/>
          </a:xfrm>
          <a:prstGeom prst="roundRect">
            <a:avLst/>
          </a:prstGeom>
          <a:solidFill>
            <a:schemeClr val="tx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8" tIns="34294" rIns="68588" bIns="34294" numCol="1" spcCol="0" rtlCol="0" anchor="ctr" anchorCtr="0" compatLnSpc="1">
            <a:prstTxWarp prst="textNoShape">
              <a:avLst/>
            </a:prstTxWarp>
          </a:bodyPr>
          <a:lstStyle/>
          <a:p>
            <a:pPr algn="ctr" defTabSz="685722"/>
            <a:endParaRPr lang="en-US" sz="1200" dirty="0">
              <a:solidFill>
                <a:schemeClr val="tx1"/>
              </a:solidFill>
            </a:endParaRPr>
          </a:p>
        </p:txBody>
      </p:sp>
      <p:cxnSp>
        <p:nvCxnSpPr>
          <p:cNvPr id="52" name="Straight Arrow Connector 51"/>
          <p:cNvCxnSpPr/>
          <p:nvPr/>
        </p:nvCxnSpPr>
        <p:spPr>
          <a:xfrm flipH="1" flipV="1">
            <a:off x="7006455" y="3760394"/>
            <a:ext cx="18708" cy="2360433"/>
          </a:xfrm>
          <a:prstGeom prst="straightConnector1">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7380312" y="5852320"/>
            <a:ext cx="628651" cy="614088"/>
            <a:chOff x="8800614" y="4897319"/>
            <a:chExt cx="837982" cy="818570"/>
          </a:xfrm>
        </p:grpSpPr>
        <p:sp>
          <p:nvSpPr>
            <p:cNvPr id="54" name="TextBox 53"/>
            <p:cNvSpPr txBox="1"/>
            <p:nvPr/>
          </p:nvSpPr>
          <p:spPr>
            <a:xfrm>
              <a:off x="8800614" y="4897319"/>
              <a:ext cx="837982" cy="514661"/>
            </a:xfrm>
            <a:prstGeom prst="rect">
              <a:avLst/>
            </a:prstGeom>
            <a:solidFill>
              <a:schemeClr val="tx2"/>
            </a:solidFill>
            <a:ln w="25400" cap="flat" cmpd="sng" algn="ctr">
              <a:noFill/>
              <a:prstDash val="solid"/>
            </a:ln>
            <a:effectLst>
              <a:outerShdw blurRad="76200" algn="ctr" rotWithShape="0">
                <a:prstClr val="black">
                  <a:alpha val="30000"/>
                </a:prstClr>
              </a:outerShdw>
            </a:effectLst>
          </p:spPr>
          <p:txBody>
            <a:bodyPr wrap="none" lIns="68598" tIns="68598" rIns="68598" bIns="68598" rtlCol="0" anchor="ctr"/>
            <a:lstStyle>
              <a:defPPr>
                <a:defRPr lang="en-US"/>
              </a:defPPr>
              <a:lvl1pPr algn="ctr">
                <a:defRPr sz="1800">
                  <a:solidFill>
                    <a:schemeClr val="bg1"/>
                  </a:solidFill>
                  <a:latin typeface="Segoe UI" pitchFamily="34" charset="0"/>
                  <a:cs typeface="Segoe UI" pitchFamily="34" charset="0"/>
                </a:defRPr>
              </a:lvl1pPr>
            </a:lstStyle>
            <a:p>
              <a:endParaRPr lang="en-US" sz="1350" dirty="0">
                <a:latin typeface="+mn-lt"/>
              </a:endParaRPr>
            </a:p>
          </p:txBody>
        </p:sp>
        <p:sp>
          <p:nvSpPr>
            <p:cNvPr id="55" name="TextBox 54"/>
            <p:cNvSpPr txBox="1"/>
            <p:nvPr/>
          </p:nvSpPr>
          <p:spPr>
            <a:xfrm>
              <a:off x="8800614" y="5411089"/>
              <a:ext cx="837982" cy="304800"/>
            </a:xfrm>
            <a:prstGeom prst="rect">
              <a:avLst/>
            </a:prstGeom>
            <a:solidFill>
              <a:schemeClr val="tx2"/>
            </a:solidFill>
            <a:ln w="25400" cap="flat" cmpd="sng" algn="ctr">
              <a:noFill/>
              <a:prstDash val="solid"/>
            </a:ln>
            <a:effectLst>
              <a:outerShdw blurRad="76200" algn="ctr" rotWithShape="0">
                <a:prstClr val="black">
                  <a:alpha val="30000"/>
                </a:prstClr>
              </a:outerShdw>
            </a:effectLst>
          </p:spPr>
          <p:txBody>
            <a:bodyPr wrap="none" lIns="68598" tIns="68598" rIns="68598" bIns="68598" rtlCol="0" anchor="ctr"/>
            <a:lstStyle>
              <a:defPPr>
                <a:defRPr lang="en-US"/>
              </a:defPPr>
              <a:lvl1pPr algn="ctr">
                <a:defRPr sz="1800">
                  <a:solidFill>
                    <a:schemeClr val="bg1"/>
                  </a:solidFill>
                  <a:latin typeface="Segoe UI" pitchFamily="34" charset="0"/>
                  <a:cs typeface="Segoe UI" pitchFamily="34" charset="0"/>
                </a:defRPr>
              </a:lvl1pPr>
            </a:lstStyle>
            <a:p>
              <a:r>
                <a:rPr lang="en-US" sz="1350" dirty="0">
                  <a:latin typeface="+mn-lt"/>
                </a:rPr>
                <a:t>User</a:t>
              </a:r>
            </a:p>
          </p:txBody>
        </p:sp>
        <p:pic>
          <p:nvPicPr>
            <p:cNvPr id="56"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898486" y="4968279"/>
              <a:ext cx="642239" cy="413240"/>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ectangle 59"/>
          <p:cNvSpPr/>
          <p:nvPr/>
        </p:nvSpPr>
        <p:spPr>
          <a:xfrm>
            <a:off x="7762926" y="5425342"/>
            <a:ext cx="1287205" cy="396260"/>
          </a:xfrm>
          <a:prstGeom prst="rect">
            <a:avLst/>
          </a:prstGeom>
        </p:spPr>
        <p:txBody>
          <a:bodyPr wrap="square" lIns="57149" tIns="28574" rIns="57149" bIns="28574">
            <a:spAutoFit/>
          </a:bodyPr>
          <a:lstStyle/>
          <a:p>
            <a:r>
              <a:rPr lang="pl-PL" sz="1100" dirty="0"/>
              <a:t>Konto AD</a:t>
            </a:r>
            <a:endParaRPr lang="en-US" sz="1100" dirty="0"/>
          </a:p>
          <a:p>
            <a:r>
              <a:rPr lang="pl-PL" sz="1100" i="1" dirty="0"/>
              <a:t>domena\</a:t>
            </a:r>
            <a:r>
              <a:rPr lang="pl-PL" sz="1100" i="1" dirty="0" err="1"/>
              <a:t>anna</a:t>
            </a:r>
            <a:endParaRPr lang="en-US" sz="1100" i="1" dirty="0"/>
          </a:p>
        </p:txBody>
      </p:sp>
      <p:cxnSp>
        <p:nvCxnSpPr>
          <p:cNvPr id="61" name="Straight Arrow Connector 60"/>
          <p:cNvCxnSpPr/>
          <p:nvPr/>
        </p:nvCxnSpPr>
        <p:spPr>
          <a:xfrm>
            <a:off x="7694637" y="3921662"/>
            <a:ext cx="0" cy="531405"/>
          </a:xfrm>
          <a:prstGeom prst="straightConnector1">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7762926" y="3882219"/>
            <a:ext cx="1372257" cy="502956"/>
          </a:xfrm>
          <a:prstGeom prst="rect">
            <a:avLst/>
          </a:prstGeom>
        </p:spPr>
        <p:txBody>
          <a:bodyPr wrap="square" lIns="57149" tIns="28574" rIns="57149" bIns="28574">
            <a:noAutofit/>
          </a:bodyPr>
          <a:lstStyle/>
          <a:p>
            <a:pPr>
              <a:spcAft>
                <a:spcPts val="300"/>
              </a:spcAft>
            </a:pPr>
            <a:r>
              <a:rPr lang="pl-PL" sz="1100" dirty="0"/>
              <a:t>Synchronizacja AD</a:t>
            </a:r>
            <a:endParaRPr lang="en-US" sz="1100" dirty="0"/>
          </a:p>
          <a:p>
            <a:pPr>
              <a:spcAft>
                <a:spcPts val="300"/>
              </a:spcAft>
            </a:pPr>
            <a:r>
              <a:rPr lang="pl-PL" sz="1100" dirty="0"/>
              <a:t>Synchronizacja haseł*</a:t>
            </a:r>
            <a:endParaRPr lang="en-US" sz="1100" dirty="0"/>
          </a:p>
        </p:txBody>
      </p:sp>
      <p:cxnSp>
        <p:nvCxnSpPr>
          <p:cNvPr id="63" name="Straight Arrow Connector 62"/>
          <p:cNvCxnSpPr/>
          <p:nvPr/>
        </p:nvCxnSpPr>
        <p:spPr>
          <a:xfrm>
            <a:off x="7694637" y="5335385"/>
            <a:ext cx="0" cy="491135"/>
          </a:xfrm>
          <a:prstGeom prst="straightConnector1">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009542" y="6120827"/>
            <a:ext cx="312244" cy="0"/>
          </a:xfrm>
          <a:prstGeom prst="straightConnector1">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5359521" y="5432135"/>
            <a:ext cx="1590177" cy="396260"/>
          </a:xfrm>
          <a:prstGeom prst="rect">
            <a:avLst/>
          </a:prstGeom>
        </p:spPr>
        <p:txBody>
          <a:bodyPr wrap="none" lIns="57149" tIns="28574" rIns="57149" bIns="28574">
            <a:spAutoFit/>
          </a:bodyPr>
          <a:lstStyle/>
          <a:p>
            <a:pPr algn="r"/>
            <a:r>
              <a:rPr lang="pl-PL" sz="1100" dirty="0"/>
              <a:t>Konto chmurowe</a:t>
            </a:r>
            <a:endParaRPr lang="en-US" sz="1100" dirty="0"/>
          </a:p>
          <a:p>
            <a:pPr algn="r"/>
            <a:r>
              <a:rPr lang="en-US" sz="1100" i="1" dirty="0"/>
              <a:t>Ex: alice@contoso.com</a:t>
            </a:r>
          </a:p>
        </p:txBody>
      </p:sp>
      <p:pic>
        <p:nvPicPr>
          <p:cNvPr id="68" name="Picture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7528" y="2598399"/>
            <a:ext cx="1201168" cy="416083"/>
          </a:xfrm>
          <a:prstGeom prst="rect">
            <a:avLst/>
          </a:prstGeom>
          <a:solidFill>
            <a:schemeClr val="tx2"/>
          </a:solidFill>
        </p:spPr>
      </p:pic>
      <p:sp>
        <p:nvSpPr>
          <p:cNvPr id="26" name="Isosceles Triangle 25"/>
          <p:cNvSpPr/>
          <p:nvPr/>
        </p:nvSpPr>
        <p:spPr bwMode="auto">
          <a:xfrm>
            <a:off x="7932619" y="4445182"/>
            <a:ext cx="513850" cy="416122"/>
          </a:xfrm>
          <a:prstGeom prst="triangle">
            <a:avLst/>
          </a:prstGeom>
          <a:solidFill>
            <a:srgbClr val="F47836"/>
          </a:solidFill>
          <a:ln w="25400" cap="flat" cmpd="sng" algn="ctr">
            <a:noFill/>
            <a:prstDash val="solid"/>
          </a:ln>
          <a:effectLst>
            <a:outerShdw blurRad="76200" algn="ctr" rotWithShape="0">
              <a:prstClr val="black">
                <a:alpha val="30000"/>
              </a:prstClr>
            </a:outerShdw>
          </a:effectLst>
        </p:spPr>
        <p:txBody>
          <a:bodyPr wrap="none" lIns="0" tIns="0" rIns="0" bIns="85723" rtlCol="0" anchor="ctr"/>
          <a:lstStyle/>
          <a:p>
            <a:pPr algn="ctr"/>
            <a:r>
              <a:rPr lang="en-US" sz="1200" dirty="0">
                <a:latin typeface="Segoe UI" pitchFamily="34" charset="0"/>
                <a:cs typeface="Segoe UI" pitchFamily="34" charset="0"/>
              </a:rPr>
              <a:t>AD</a:t>
            </a:r>
          </a:p>
        </p:txBody>
      </p:sp>
      <p:sp>
        <p:nvSpPr>
          <p:cNvPr id="27" name="Non-AD"/>
          <p:cNvSpPr/>
          <p:nvPr/>
        </p:nvSpPr>
        <p:spPr bwMode="auto">
          <a:xfrm>
            <a:off x="7960446" y="4852323"/>
            <a:ext cx="428091" cy="417880"/>
          </a:xfrm>
          <a:prstGeom prst="flowChartMagneticDisk">
            <a:avLst/>
          </a:prstGeom>
          <a:solidFill>
            <a:schemeClr val="bg2">
              <a:lumMod val="60000"/>
              <a:lumOff val="40000"/>
            </a:schemeClr>
          </a:solidFill>
          <a:ln w="12700" cap="flat" cmpd="sng" algn="ctr">
            <a:solidFill>
              <a:schemeClr val="bg1"/>
            </a:solidFill>
            <a:prstDash val="solid"/>
          </a:ln>
          <a:effectLst>
            <a:outerShdw blurRad="76200" algn="ctr" rotWithShape="0">
              <a:prstClr val="black">
                <a:alpha val="30000"/>
              </a:prstClr>
            </a:outerShdw>
          </a:effectLst>
        </p:spPr>
        <p:txBody>
          <a:bodyPr lIns="0" tIns="57149" rIns="0" bIns="28574" rtlCol="0" anchor="ctr"/>
          <a:lstStyle/>
          <a:p>
            <a:pPr algn="ctr"/>
            <a:r>
              <a:rPr lang="en-US" sz="750" kern="700" dirty="0"/>
              <a:t>Non-AD</a:t>
            </a:r>
          </a:p>
          <a:p>
            <a:pPr algn="ctr"/>
            <a:r>
              <a:rPr lang="en-US" sz="750" kern="700" dirty="0"/>
              <a:t>(LDAP)</a:t>
            </a:r>
          </a:p>
        </p:txBody>
      </p:sp>
      <p:sp>
        <p:nvSpPr>
          <p:cNvPr id="7" name="Title 6">
            <a:extLst>
              <a:ext uri="{FF2B5EF4-FFF2-40B4-BE49-F238E27FC236}">
                <a16:creationId xmlns:a16="http://schemas.microsoft.com/office/drawing/2014/main" id="{E790D861-25D9-4350-AF50-7EB3E9C4CFF6}"/>
              </a:ext>
            </a:extLst>
          </p:cNvPr>
          <p:cNvSpPr>
            <a:spLocks noGrp="1"/>
          </p:cNvSpPr>
          <p:nvPr>
            <p:ph type="title"/>
          </p:nvPr>
        </p:nvSpPr>
        <p:spPr/>
        <p:txBody>
          <a:bodyPr/>
          <a:lstStyle/>
          <a:p>
            <a:r>
              <a:rPr lang="pl-PL" dirty="0"/>
              <a:t>Opcja 2: Synchronizacja AD</a:t>
            </a:r>
            <a:endParaRPr lang="en-US" dirty="0"/>
          </a:p>
        </p:txBody>
      </p:sp>
    </p:spTree>
    <p:extLst>
      <p:ext uri="{BB962C8B-B14F-4D97-AF65-F5344CB8AC3E}">
        <p14:creationId xmlns:p14="http://schemas.microsoft.com/office/powerpoint/2010/main" val="6684130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loud"/>
          <p:cNvSpPr>
            <a:spLocks noChangeAspect="1" noEditPoints="1" noChangeArrowheads="1"/>
          </p:cNvSpPr>
          <p:nvPr/>
        </p:nvSpPr>
        <p:spPr bwMode="auto">
          <a:xfrm>
            <a:off x="5774680" y="1908831"/>
            <a:ext cx="2663960" cy="160765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19050">
            <a:solidFill>
              <a:schemeClr val="bg2">
                <a:lumMod val="75000"/>
              </a:schemeClr>
            </a:solidFill>
          </a:ln>
        </p:spPr>
        <p:style>
          <a:lnRef idx="2">
            <a:schemeClr val="accent5"/>
          </a:lnRef>
          <a:fillRef idx="1">
            <a:schemeClr val="lt1"/>
          </a:fillRef>
          <a:effectRef idx="0">
            <a:schemeClr val="accent5"/>
          </a:effectRef>
          <a:fontRef idx="minor">
            <a:schemeClr val="dk1"/>
          </a:fontRef>
        </p:style>
        <p:txBody>
          <a:bodyPr wrap="none" lIns="57149" tIns="57149" rIns="57149" bIns="57149" rtlCol="0" anchor="ctr"/>
          <a:lstStyle/>
          <a:p>
            <a:pPr algn="ctr"/>
            <a:endParaRPr lang="en-US" sz="1126">
              <a:solidFill>
                <a:schemeClr val="bg1"/>
              </a:solidFill>
              <a:latin typeface="Segoe UI" pitchFamily="34" charset="0"/>
              <a:cs typeface="Segoe UI" pitchFamily="34" charset="0"/>
            </a:endParaRPr>
          </a:p>
        </p:txBody>
      </p:sp>
      <p:grpSp>
        <p:nvGrpSpPr>
          <p:cNvPr id="47" name="Group 46"/>
          <p:cNvGrpSpPr/>
          <p:nvPr/>
        </p:nvGrpSpPr>
        <p:grpSpPr>
          <a:xfrm>
            <a:off x="6427454" y="2727168"/>
            <a:ext cx="1368520" cy="457817"/>
            <a:chOff x="8216161" y="1785035"/>
            <a:chExt cx="1824218" cy="610263"/>
          </a:xfrm>
          <a:solidFill>
            <a:srgbClr val="0088EE"/>
          </a:solidFill>
        </p:grpSpPr>
        <p:sp>
          <p:nvSpPr>
            <p:cNvPr id="48" name="Rounded Rectangle 47"/>
            <p:cNvSpPr/>
            <p:nvPr/>
          </p:nvSpPr>
          <p:spPr bwMode="auto">
            <a:xfrm>
              <a:off x="8216161" y="1785035"/>
              <a:ext cx="1824218" cy="610263"/>
            </a:xfrm>
            <a:prstGeom prst="roundRect">
              <a:avLst/>
            </a:prstGeom>
            <a:grp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8" tIns="34294" rIns="68588" bIns="34294" numCol="1" spcCol="0" rtlCol="0" anchor="ctr" anchorCtr="0" compatLnSpc="1">
              <a:prstTxWarp prst="textNoShape">
                <a:avLst/>
              </a:prstTxWarp>
            </a:bodyPr>
            <a:lstStyle/>
            <a:p>
              <a:pPr algn="ctr" defTabSz="685722"/>
              <a:endParaRPr lang="en-US" sz="1200" dirty="0">
                <a:solidFill>
                  <a:schemeClr val="tx1"/>
                </a:solidFill>
              </a:endParaRPr>
            </a:p>
          </p:txBody>
        </p:sp>
        <p:sp>
          <p:nvSpPr>
            <p:cNvPr id="49" name="TextBox 48"/>
            <p:cNvSpPr txBox="1"/>
            <p:nvPr/>
          </p:nvSpPr>
          <p:spPr>
            <a:xfrm>
              <a:off x="8394933" y="1874722"/>
              <a:ext cx="1466674" cy="430774"/>
            </a:xfrm>
            <a:prstGeom prst="rect">
              <a:avLst/>
            </a:prstGeom>
            <a:grpFill/>
          </p:spPr>
          <p:txBody>
            <a:bodyPr wrap="square" lIns="0" tIns="0" rIns="0" bIns="0" rtlCol="0">
              <a:spAutoFit/>
            </a:bodyPr>
            <a:lstStyle/>
            <a:p>
              <a:pPr algn="ctr"/>
              <a:r>
                <a:rPr lang="en-US" sz="1050" dirty="0">
                  <a:solidFill>
                    <a:schemeClr val="bg1"/>
                  </a:solidFill>
                </a:rPr>
                <a:t>Azure Active Directory</a:t>
              </a:r>
            </a:p>
          </p:txBody>
        </p:sp>
      </p:grpSp>
      <p:sp>
        <p:nvSpPr>
          <p:cNvPr id="51" name="Rounded Rectangle 50"/>
          <p:cNvSpPr/>
          <p:nvPr/>
        </p:nvSpPr>
        <p:spPr bwMode="auto">
          <a:xfrm>
            <a:off x="6427454" y="2239950"/>
            <a:ext cx="1368520" cy="461159"/>
          </a:xfrm>
          <a:prstGeom prst="roundRect">
            <a:avLst/>
          </a:prstGeom>
          <a:solidFill>
            <a:schemeClr val="tx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8" tIns="34294" rIns="68588" bIns="34294" numCol="1" spcCol="0" rtlCol="0" anchor="ctr" anchorCtr="0" compatLnSpc="1">
            <a:prstTxWarp prst="textNoShape">
              <a:avLst/>
            </a:prstTxWarp>
          </a:bodyPr>
          <a:lstStyle/>
          <a:p>
            <a:pPr algn="ctr" defTabSz="685722"/>
            <a:endParaRPr lang="en-US" sz="1200" dirty="0">
              <a:solidFill>
                <a:schemeClr val="tx1"/>
              </a:solidFill>
            </a:endParaRPr>
          </a:p>
        </p:txBody>
      </p:sp>
      <p:grpSp>
        <p:nvGrpSpPr>
          <p:cNvPr id="53" name="Group 52"/>
          <p:cNvGrpSpPr/>
          <p:nvPr/>
        </p:nvGrpSpPr>
        <p:grpSpPr>
          <a:xfrm>
            <a:off x="6804248" y="5517232"/>
            <a:ext cx="628651" cy="614088"/>
            <a:chOff x="8800614" y="4897319"/>
            <a:chExt cx="837982" cy="818570"/>
          </a:xfrm>
        </p:grpSpPr>
        <p:sp>
          <p:nvSpPr>
            <p:cNvPr id="54" name="TextBox 53"/>
            <p:cNvSpPr txBox="1"/>
            <p:nvPr/>
          </p:nvSpPr>
          <p:spPr>
            <a:xfrm>
              <a:off x="8800614" y="4897319"/>
              <a:ext cx="837982" cy="514661"/>
            </a:xfrm>
            <a:prstGeom prst="rect">
              <a:avLst/>
            </a:prstGeom>
            <a:solidFill>
              <a:schemeClr val="tx2"/>
            </a:solidFill>
            <a:ln w="25400" cap="flat" cmpd="sng" algn="ctr">
              <a:noFill/>
              <a:prstDash val="solid"/>
            </a:ln>
            <a:effectLst>
              <a:outerShdw blurRad="76200" algn="ctr" rotWithShape="0">
                <a:prstClr val="black">
                  <a:alpha val="30000"/>
                </a:prstClr>
              </a:outerShdw>
            </a:effectLst>
          </p:spPr>
          <p:txBody>
            <a:bodyPr wrap="none" lIns="68598" tIns="68598" rIns="68598" bIns="68598" rtlCol="0" anchor="ctr"/>
            <a:lstStyle>
              <a:defPPr>
                <a:defRPr lang="en-US"/>
              </a:defPPr>
              <a:lvl1pPr algn="ctr">
                <a:defRPr sz="1800">
                  <a:solidFill>
                    <a:schemeClr val="bg1"/>
                  </a:solidFill>
                  <a:latin typeface="Segoe UI" pitchFamily="34" charset="0"/>
                  <a:cs typeface="Segoe UI" pitchFamily="34" charset="0"/>
                </a:defRPr>
              </a:lvl1pPr>
            </a:lstStyle>
            <a:p>
              <a:endParaRPr lang="en-US" sz="1350" dirty="0"/>
            </a:p>
          </p:txBody>
        </p:sp>
        <p:sp>
          <p:nvSpPr>
            <p:cNvPr id="55" name="TextBox 54"/>
            <p:cNvSpPr txBox="1"/>
            <p:nvPr/>
          </p:nvSpPr>
          <p:spPr>
            <a:xfrm>
              <a:off x="8800614" y="5411089"/>
              <a:ext cx="837982" cy="304800"/>
            </a:xfrm>
            <a:prstGeom prst="rect">
              <a:avLst/>
            </a:prstGeom>
            <a:solidFill>
              <a:schemeClr val="tx2"/>
            </a:solidFill>
            <a:ln w="25400" cap="flat" cmpd="sng" algn="ctr">
              <a:noFill/>
              <a:prstDash val="solid"/>
            </a:ln>
            <a:effectLst>
              <a:outerShdw blurRad="76200" algn="ctr" rotWithShape="0">
                <a:prstClr val="black">
                  <a:alpha val="30000"/>
                </a:prstClr>
              </a:outerShdw>
            </a:effectLst>
          </p:spPr>
          <p:txBody>
            <a:bodyPr wrap="none" lIns="68598" tIns="68598" rIns="68598" bIns="68598" rtlCol="0" anchor="ctr"/>
            <a:lstStyle>
              <a:defPPr>
                <a:defRPr lang="en-US"/>
              </a:defPPr>
              <a:lvl1pPr algn="ctr">
                <a:defRPr sz="1800">
                  <a:solidFill>
                    <a:schemeClr val="bg1"/>
                  </a:solidFill>
                  <a:latin typeface="Segoe UI" pitchFamily="34" charset="0"/>
                  <a:cs typeface="Segoe UI" pitchFamily="34" charset="0"/>
                </a:defRPr>
              </a:lvl1pPr>
            </a:lstStyle>
            <a:p>
              <a:r>
                <a:rPr lang="en-US" sz="1350" dirty="0"/>
                <a:t>User</a:t>
              </a:r>
            </a:p>
          </p:txBody>
        </p:sp>
        <p:pic>
          <p:nvPicPr>
            <p:cNvPr id="56"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98486" y="4968279"/>
              <a:ext cx="642239" cy="413240"/>
            </a:xfrm>
            <a:prstGeom prst="rect">
              <a:avLst/>
            </a:prstGeom>
            <a:noFill/>
            <a:extLst>
              <a:ext uri="{909E8E84-426E-40DD-AFC4-6F175D3DCCD1}">
                <a14:hiddenFill xmlns:a14="http://schemas.microsoft.com/office/drawing/2010/main">
                  <a:solidFill>
                    <a:srgbClr val="FFFFFF"/>
                  </a:solidFill>
                </a14:hiddenFill>
              </a:ext>
            </a:extLst>
          </p:spPr>
        </p:pic>
      </p:grpSp>
      <p:pic>
        <p:nvPicPr>
          <p:cNvPr id="59" name="Picture 3" descr="\\psf\Host\Volumes\EP File Share\Touch\Project Office 365 Presentation Support\Development\T2562\Artwork\Icons\iStock_000015505031Medium.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6995"/>
          <a:stretch/>
        </p:blipFill>
        <p:spPr bwMode="auto">
          <a:xfrm>
            <a:off x="6592239" y="4161303"/>
            <a:ext cx="1081488" cy="778265"/>
          </a:xfrm>
          <a:prstGeom prst="rect">
            <a:avLst/>
          </a:prstGeom>
          <a:noFill/>
          <a:ln>
            <a:noFill/>
          </a:ln>
        </p:spPr>
      </p:pic>
      <p:sp>
        <p:nvSpPr>
          <p:cNvPr id="60" name="Rectangle 59"/>
          <p:cNvSpPr/>
          <p:nvPr/>
        </p:nvSpPr>
        <p:spPr>
          <a:xfrm>
            <a:off x="7186862" y="5090254"/>
            <a:ext cx="1287205" cy="396260"/>
          </a:xfrm>
          <a:prstGeom prst="rect">
            <a:avLst/>
          </a:prstGeom>
        </p:spPr>
        <p:txBody>
          <a:bodyPr wrap="square" lIns="57149" tIns="28574" rIns="57149" bIns="28574">
            <a:spAutoFit/>
          </a:bodyPr>
          <a:lstStyle/>
          <a:p>
            <a:r>
              <a:rPr lang="pl-PL" sz="1100" dirty="0"/>
              <a:t>Login AD</a:t>
            </a:r>
            <a:endParaRPr lang="en-US" sz="1100" dirty="0"/>
          </a:p>
          <a:p>
            <a:r>
              <a:rPr lang="pl-PL" sz="1100" i="1" dirty="0"/>
              <a:t>domena\</a:t>
            </a:r>
            <a:r>
              <a:rPr lang="pl-PL" sz="1100" i="1" dirty="0" err="1"/>
              <a:t>anna</a:t>
            </a:r>
            <a:endParaRPr lang="en-US" sz="1100" i="1" dirty="0"/>
          </a:p>
        </p:txBody>
      </p:sp>
      <p:cxnSp>
        <p:nvCxnSpPr>
          <p:cNvPr id="61" name="Straight Arrow Connector 60"/>
          <p:cNvCxnSpPr>
            <a:cxnSpLocks/>
          </p:cNvCxnSpPr>
          <p:nvPr/>
        </p:nvCxnSpPr>
        <p:spPr>
          <a:xfrm>
            <a:off x="7292317" y="3590907"/>
            <a:ext cx="0" cy="435283"/>
          </a:xfrm>
          <a:prstGeom prst="straightConnector1">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774680" y="3670925"/>
            <a:ext cx="1050937" cy="158876"/>
          </a:xfrm>
          <a:prstGeom prst="rect">
            <a:avLst/>
          </a:prstGeom>
        </p:spPr>
        <p:txBody>
          <a:bodyPr wrap="square" lIns="57149" tIns="28574" rIns="57149" bIns="28574" anchor="b">
            <a:noAutofit/>
          </a:bodyPr>
          <a:lstStyle/>
          <a:p>
            <a:pPr algn="r">
              <a:spcAft>
                <a:spcPts val="300"/>
              </a:spcAft>
            </a:pPr>
            <a:r>
              <a:rPr lang="pl-PL" sz="1400" dirty="0"/>
              <a:t>Federacja </a:t>
            </a:r>
            <a:endParaRPr lang="en-US" sz="1400" dirty="0"/>
          </a:p>
        </p:txBody>
      </p:sp>
      <p:cxnSp>
        <p:nvCxnSpPr>
          <p:cNvPr id="63" name="Straight Arrow Connector 62"/>
          <p:cNvCxnSpPr/>
          <p:nvPr/>
        </p:nvCxnSpPr>
        <p:spPr>
          <a:xfrm>
            <a:off x="7115711" y="5000297"/>
            <a:ext cx="0" cy="491135"/>
          </a:xfrm>
          <a:prstGeom prst="straightConnector1">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Isosceles Triangle 63"/>
          <p:cNvSpPr/>
          <p:nvPr/>
        </p:nvSpPr>
        <p:spPr bwMode="auto">
          <a:xfrm>
            <a:off x="7356555" y="4110094"/>
            <a:ext cx="513850" cy="416122"/>
          </a:xfrm>
          <a:prstGeom prst="triangle">
            <a:avLst/>
          </a:prstGeom>
          <a:solidFill>
            <a:srgbClr val="F47836"/>
          </a:solidFill>
          <a:ln w="25400" cap="flat" cmpd="sng" algn="ctr">
            <a:noFill/>
            <a:prstDash val="solid"/>
          </a:ln>
          <a:effectLst>
            <a:outerShdw blurRad="76200" algn="ctr" rotWithShape="0">
              <a:prstClr val="black">
                <a:alpha val="30000"/>
              </a:prstClr>
            </a:outerShdw>
          </a:effectLst>
        </p:spPr>
        <p:txBody>
          <a:bodyPr wrap="none" lIns="0" tIns="0" rIns="0" bIns="85723" rtlCol="0" anchor="ctr"/>
          <a:lstStyle/>
          <a:p>
            <a:pPr algn="ctr"/>
            <a:r>
              <a:rPr lang="en-US" sz="1200" dirty="0">
                <a:latin typeface="Segoe UI" pitchFamily="34" charset="0"/>
                <a:cs typeface="Segoe UI" pitchFamily="34" charset="0"/>
              </a:rPr>
              <a:t>AD</a:t>
            </a:r>
          </a:p>
        </p:txBody>
      </p:sp>
      <p:sp>
        <p:nvSpPr>
          <p:cNvPr id="65" name="Non-AD"/>
          <p:cNvSpPr/>
          <p:nvPr/>
        </p:nvSpPr>
        <p:spPr bwMode="auto">
          <a:xfrm>
            <a:off x="7384382" y="4517235"/>
            <a:ext cx="428091" cy="417880"/>
          </a:xfrm>
          <a:prstGeom prst="flowChartMagneticDisk">
            <a:avLst/>
          </a:prstGeom>
          <a:solidFill>
            <a:schemeClr val="bg2">
              <a:lumMod val="60000"/>
              <a:lumOff val="40000"/>
            </a:schemeClr>
          </a:solidFill>
          <a:ln w="12700" cap="flat" cmpd="sng" algn="ctr">
            <a:solidFill>
              <a:schemeClr val="bg1"/>
            </a:solidFill>
            <a:prstDash val="solid"/>
          </a:ln>
          <a:effectLst>
            <a:outerShdw blurRad="76200" algn="ctr" rotWithShape="0">
              <a:prstClr val="black">
                <a:alpha val="30000"/>
              </a:prstClr>
            </a:outerShdw>
          </a:effectLst>
        </p:spPr>
        <p:txBody>
          <a:bodyPr lIns="0" tIns="57149" rIns="0" bIns="28574" rtlCol="0" anchor="ctr"/>
          <a:lstStyle/>
          <a:p>
            <a:pPr algn="ctr"/>
            <a:r>
              <a:rPr lang="en-US" sz="750" kern="700" dirty="0"/>
              <a:t>Non-AD</a:t>
            </a:r>
          </a:p>
          <a:p>
            <a:pPr algn="ctr"/>
            <a:r>
              <a:rPr lang="en-US" sz="750" kern="700" dirty="0"/>
              <a:t>(LDAP)</a:t>
            </a:r>
          </a:p>
        </p:txBody>
      </p:sp>
      <p:sp>
        <p:nvSpPr>
          <p:cNvPr id="66" name="Rectangle 65"/>
          <p:cNvSpPr/>
          <p:nvPr/>
        </p:nvSpPr>
        <p:spPr>
          <a:xfrm>
            <a:off x="7377713" y="3633374"/>
            <a:ext cx="1713892" cy="273150"/>
          </a:xfrm>
          <a:prstGeom prst="rect">
            <a:avLst/>
          </a:prstGeom>
        </p:spPr>
        <p:txBody>
          <a:bodyPr wrap="square" lIns="57149" tIns="28574" rIns="57149" bIns="28574">
            <a:spAutoFit/>
          </a:bodyPr>
          <a:lstStyle/>
          <a:p>
            <a:r>
              <a:rPr lang="pl-PL" sz="1400" dirty="0"/>
              <a:t>Synchronizacja AD </a:t>
            </a:r>
            <a:endParaRPr lang="en-US" sz="1400" dirty="0"/>
          </a:p>
        </p:txBody>
      </p:sp>
      <p:cxnSp>
        <p:nvCxnSpPr>
          <p:cNvPr id="67" name="Straight Arrow Connector 66"/>
          <p:cNvCxnSpPr>
            <a:cxnSpLocks/>
          </p:cNvCxnSpPr>
          <p:nvPr/>
        </p:nvCxnSpPr>
        <p:spPr>
          <a:xfrm>
            <a:off x="7028176" y="3590907"/>
            <a:ext cx="0" cy="435283"/>
          </a:xfrm>
          <a:prstGeom prst="straightConnector1">
            <a:avLst/>
          </a:prstGeom>
          <a:ln w="381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1464" y="2263311"/>
            <a:ext cx="1201168" cy="416083"/>
          </a:xfrm>
          <a:prstGeom prst="rect">
            <a:avLst/>
          </a:prstGeom>
          <a:solidFill>
            <a:schemeClr val="tx2"/>
          </a:solidFill>
        </p:spPr>
      </p:pic>
      <p:sp>
        <p:nvSpPr>
          <p:cNvPr id="7" name="Title 6">
            <a:extLst>
              <a:ext uri="{FF2B5EF4-FFF2-40B4-BE49-F238E27FC236}">
                <a16:creationId xmlns:a16="http://schemas.microsoft.com/office/drawing/2014/main" id="{EEBB3E6C-50D4-41AD-BE43-2B214BE68EEC}"/>
              </a:ext>
            </a:extLst>
          </p:cNvPr>
          <p:cNvSpPr>
            <a:spLocks noGrp="1"/>
          </p:cNvSpPr>
          <p:nvPr>
            <p:ph type="title"/>
          </p:nvPr>
        </p:nvSpPr>
        <p:spPr/>
        <p:txBody>
          <a:bodyPr/>
          <a:lstStyle/>
          <a:p>
            <a:r>
              <a:rPr lang="pl-PL" dirty="0"/>
              <a:t>Opcja 3: Federacja</a:t>
            </a:r>
            <a:endParaRPr lang="en-US" dirty="0"/>
          </a:p>
        </p:txBody>
      </p:sp>
      <p:sp>
        <p:nvSpPr>
          <p:cNvPr id="8" name="Content Placeholder 7">
            <a:extLst>
              <a:ext uri="{FF2B5EF4-FFF2-40B4-BE49-F238E27FC236}">
                <a16:creationId xmlns:a16="http://schemas.microsoft.com/office/drawing/2014/main" id="{3678A105-15BD-4767-949D-A9D384D3F424}"/>
              </a:ext>
            </a:extLst>
          </p:cNvPr>
          <p:cNvSpPr>
            <a:spLocks noGrp="1"/>
          </p:cNvSpPr>
          <p:nvPr>
            <p:ph idx="1"/>
          </p:nvPr>
        </p:nvSpPr>
        <p:spPr/>
        <p:txBody>
          <a:bodyPr/>
          <a:lstStyle/>
          <a:p>
            <a:r>
              <a:rPr lang="pl-PL" dirty="0"/>
              <a:t>Federacja pomiędzy AD a O365</a:t>
            </a:r>
          </a:p>
          <a:p>
            <a:r>
              <a:rPr lang="pl-PL" dirty="0"/>
              <a:t>SSO: Single </a:t>
            </a:r>
            <a:r>
              <a:rPr lang="pl-PL" dirty="0" err="1"/>
              <a:t>Sign</a:t>
            </a:r>
            <a:r>
              <a:rPr lang="pl-PL" dirty="0"/>
              <a:t> On</a:t>
            </a:r>
          </a:p>
          <a:p>
            <a:r>
              <a:rPr lang="pl-PL" dirty="0"/>
              <a:t>Zarządzanie użytkownikami</a:t>
            </a:r>
            <a:br>
              <a:rPr lang="pl-PL" dirty="0"/>
            </a:br>
            <a:r>
              <a:rPr lang="pl-PL" dirty="0"/>
              <a:t>poprzez AD</a:t>
            </a:r>
          </a:p>
          <a:p>
            <a:r>
              <a:rPr lang="pl-PL" dirty="0"/>
              <a:t>Możliwość kontroli dostępu </a:t>
            </a:r>
            <a:br>
              <a:rPr lang="pl-PL" dirty="0"/>
            </a:br>
            <a:r>
              <a:rPr lang="pl-PL" dirty="0"/>
              <a:t>(np. poprzez IP)</a:t>
            </a:r>
          </a:p>
          <a:p>
            <a:endParaRPr lang="pl-PL" dirty="0"/>
          </a:p>
          <a:p>
            <a:endParaRPr lang="en-US" dirty="0"/>
          </a:p>
        </p:txBody>
      </p:sp>
    </p:spTree>
    <p:extLst>
      <p:ext uri="{BB962C8B-B14F-4D97-AF65-F5344CB8AC3E}">
        <p14:creationId xmlns:p14="http://schemas.microsoft.com/office/powerpoint/2010/main" val="3285111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C06F-F0EF-4ED8-9C41-FA96D578E230}"/>
              </a:ext>
            </a:extLst>
          </p:cNvPr>
          <p:cNvSpPr>
            <a:spLocks noGrp="1"/>
          </p:cNvSpPr>
          <p:nvPr>
            <p:ph type="title"/>
          </p:nvPr>
        </p:nvSpPr>
        <p:spPr/>
        <p:txBody>
          <a:bodyPr/>
          <a:lstStyle/>
          <a:p>
            <a:r>
              <a:rPr lang="pl-PL" dirty="0"/>
              <a:t>Plan</a:t>
            </a:r>
            <a:endParaRPr lang="en-US" dirty="0"/>
          </a:p>
        </p:txBody>
      </p:sp>
      <p:sp>
        <p:nvSpPr>
          <p:cNvPr id="3" name="Content Placeholder 2">
            <a:extLst>
              <a:ext uri="{FF2B5EF4-FFF2-40B4-BE49-F238E27FC236}">
                <a16:creationId xmlns:a16="http://schemas.microsoft.com/office/drawing/2014/main" id="{C84C4EA6-5DE7-4F5C-8656-E248228263BB}"/>
              </a:ext>
            </a:extLst>
          </p:cNvPr>
          <p:cNvSpPr>
            <a:spLocks noGrp="1"/>
          </p:cNvSpPr>
          <p:nvPr>
            <p:ph idx="1"/>
          </p:nvPr>
        </p:nvSpPr>
        <p:spPr/>
        <p:txBody>
          <a:bodyPr/>
          <a:lstStyle/>
          <a:p>
            <a:pPr marL="0" indent="0">
              <a:buNone/>
            </a:pPr>
            <a:r>
              <a:rPr lang="pl-PL" sz="2400" dirty="0">
                <a:solidFill>
                  <a:schemeClr val="accent2"/>
                </a:solidFill>
              </a:rPr>
              <a:t>Część 1, </a:t>
            </a:r>
            <a:r>
              <a:rPr lang="pl-PL" sz="2400" dirty="0">
                <a:solidFill>
                  <a:schemeClr val="accent6"/>
                </a:solidFill>
              </a:rPr>
              <a:t>8:30-9:30 (potem 10 min. przerwy)</a:t>
            </a:r>
            <a:endParaRPr lang="pl-PL" sz="2400" dirty="0">
              <a:solidFill>
                <a:schemeClr val="accent2"/>
              </a:solidFill>
            </a:endParaRPr>
          </a:p>
          <a:p>
            <a:r>
              <a:rPr lang="pl-PL" sz="2400" dirty="0"/>
              <a:t>Czym jest chmura </a:t>
            </a:r>
            <a:r>
              <a:rPr lang="pl-PL" sz="2400" dirty="0">
                <a:solidFill>
                  <a:schemeClr val="accent2"/>
                </a:solidFill>
              </a:rPr>
              <a:t>[30 min]</a:t>
            </a:r>
          </a:p>
          <a:p>
            <a:r>
              <a:rPr lang="pl-PL" sz="2400" dirty="0"/>
              <a:t>Rodzaje chmur </a:t>
            </a:r>
            <a:r>
              <a:rPr lang="pl-PL" sz="2400" dirty="0">
                <a:solidFill>
                  <a:schemeClr val="accent2"/>
                </a:solidFill>
              </a:rPr>
              <a:t>[30 min]</a:t>
            </a:r>
          </a:p>
          <a:p>
            <a:pPr marL="0" indent="0">
              <a:buNone/>
            </a:pPr>
            <a:r>
              <a:rPr lang="pl-PL" sz="2400" dirty="0">
                <a:solidFill>
                  <a:schemeClr val="accent2"/>
                </a:solidFill>
              </a:rPr>
              <a:t>Część 2, </a:t>
            </a:r>
            <a:r>
              <a:rPr lang="pl-PL" sz="2400" dirty="0">
                <a:solidFill>
                  <a:schemeClr val="accent6"/>
                </a:solidFill>
              </a:rPr>
              <a:t>9:40-11:40 (potem 30 min. przerwy)</a:t>
            </a:r>
            <a:endParaRPr lang="pl-PL" sz="2400" dirty="0">
              <a:solidFill>
                <a:schemeClr val="accent2"/>
              </a:solidFill>
            </a:endParaRPr>
          </a:p>
          <a:p>
            <a:r>
              <a:rPr lang="pl-PL" sz="2400" dirty="0"/>
              <a:t>Chmura Microsoft </a:t>
            </a:r>
            <a:r>
              <a:rPr lang="pl-PL" sz="2400" dirty="0">
                <a:solidFill>
                  <a:schemeClr val="accent2"/>
                </a:solidFill>
              </a:rPr>
              <a:t>[1.5 h]</a:t>
            </a:r>
          </a:p>
          <a:p>
            <a:r>
              <a:rPr lang="pl-PL" sz="2400" dirty="0"/>
              <a:t>Q&amp;A </a:t>
            </a:r>
            <a:r>
              <a:rPr lang="pl-PL" sz="2400" dirty="0">
                <a:solidFill>
                  <a:schemeClr val="accent2"/>
                </a:solidFill>
              </a:rPr>
              <a:t>[30 min]</a:t>
            </a:r>
          </a:p>
          <a:p>
            <a:pPr marL="0" indent="0">
              <a:buNone/>
            </a:pPr>
            <a:r>
              <a:rPr lang="pl-PL" sz="2400" dirty="0">
                <a:solidFill>
                  <a:schemeClr val="accent2"/>
                </a:solidFill>
              </a:rPr>
              <a:t>Część 3, </a:t>
            </a:r>
            <a:r>
              <a:rPr lang="pl-PL" sz="2400" dirty="0">
                <a:solidFill>
                  <a:schemeClr val="accent6"/>
                </a:solidFill>
              </a:rPr>
              <a:t>12:10-13:40 (potem 10 min. przerwy)</a:t>
            </a:r>
            <a:endParaRPr lang="pl-PL" sz="2400" dirty="0">
              <a:solidFill>
                <a:schemeClr val="accent2"/>
              </a:solidFill>
            </a:endParaRPr>
          </a:p>
          <a:p>
            <a:r>
              <a:rPr lang="pl-PL" sz="2400" dirty="0"/>
              <a:t>Azure i usługi </a:t>
            </a:r>
            <a:r>
              <a:rPr lang="pl-PL" sz="2400" dirty="0">
                <a:solidFill>
                  <a:schemeClr val="accent2"/>
                </a:solidFill>
              </a:rPr>
              <a:t>[1.5 h]</a:t>
            </a:r>
          </a:p>
          <a:p>
            <a:pPr marL="0" indent="0">
              <a:buNone/>
            </a:pPr>
            <a:r>
              <a:rPr lang="pl-PL" sz="2400" dirty="0">
                <a:solidFill>
                  <a:schemeClr val="accent2"/>
                </a:solidFill>
              </a:rPr>
              <a:t>Część 4, </a:t>
            </a:r>
            <a:r>
              <a:rPr lang="pl-PL" sz="2400" dirty="0">
                <a:solidFill>
                  <a:schemeClr val="accent6"/>
                </a:solidFill>
              </a:rPr>
              <a:t>13:50-15:20</a:t>
            </a:r>
            <a:endParaRPr lang="pl-PL" sz="2400" dirty="0">
              <a:solidFill>
                <a:schemeClr val="accent2"/>
              </a:solidFill>
            </a:endParaRPr>
          </a:p>
          <a:p>
            <a:r>
              <a:rPr lang="pl-PL" sz="2400" dirty="0"/>
              <a:t>Subskrypcja Azure </a:t>
            </a:r>
            <a:r>
              <a:rPr lang="pl-PL" sz="2400" dirty="0">
                <a:solidFill>
                  <a:schemeClr val="accent2"/>
                </a:solidFill>
              </a:rPr>
              <a:t>[30 min]</a:t>
            </a:r>
          </a:p>
          <a:p>
            <a:r>
              <a:rPr lang="pl-PL" sz="2400" dirty="0"/>
              <a:t>Ceny i koszty </a:t>
            </a:r>
            <a:r>
              <a:rPr lang="pl-PL" sz="2400" dirty="0">
                <a:solidFill>
                  <a:schemeClr val="accent2"/>
                </a:solidFill>
              </a:rPr>
              <a:t>[30 min]</a:t>
            </a:r>
          </a:p>
          <a:p>
            <a:r>
              <a:rPr lang="pl-PL" sz="2400" dirty="0"/>
              <a:t>Q&amp;A </a:t>
            </a:r>
            <a:r>
              <a:rPr lang="pl-PL" sz="2400" dirty="0">
                <a:solidFill>
                  <a:schemeClr val="accent2"/>
                </a:solidFill>
              </a:rPr>
              <a:t>[30 min]</a:t>
            </a:r>
          </a:p>
        </p:txBody>
      </p:sp>
    </p:spTree>
    <p:extLst>
      <p:ext uri="{BB962C8B-B14F-4D97-AF65-F5344CB8AC3E}">
        <p14:creationId xmlns:p14="http://schemas.microsoft.com/office/powerpoint/2010/main" val="326227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66B56-EAB0-459D-B6E8-B3D559F740B0}"/>
              </a:ext>
            </a:extLst>
          </p:cNvPr>
          <p:cNvSpPr>
            <a:spLocks noGrp="1"/>
          </p:cNvSpPr>
          <p:nvPr>
            <p:ph type="title"/>
          </p:nvPr>
        </p:nvSpPr>
        <p:spPr/>
        <p:txBody>
          <a:bodyPr/>
          <a:lstStyle/>
          <a:p>
            <a:r>
              <a:rPr lang="pl-PL" dirty="0"/>
              <a:t>Microsoft 365</a:t>
            </a:r>
            <a:endParaRPr lang="en-US" dirty="0"/>
          </a:p>
        </p:txBody>
      </p:sp>
      <p:sp>
        <p:nvSpPr>
          <p:cNvPr id="3" name="Text Placeholder 2">
            <a:extLst>
              <a:ext uri="{FF2B5EF4-FFF2-40B4-BE49-F238E27FC236}">
                <a16:creationId xmlns:a16="http://schemas.microsoft.com/office/drawing/2014/main" id="{D9D8429A-D96D-4A36-8882-CE907347AD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730023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34EF-B79A-497B-94BD-8F3BC6DC258F}"/>
              </a:ext>
            </a:extLst>
          </p:cNvPr>
          <p:cNvSpPr>
            <a:spLocks noGrp="1"/>
          </p:cNvSpPr>
          <p:nvPr>
            <p:ph type="title"/>
          </p:nvPr>
        </p:nvSpPr>
        <p:spPr/>
        <p:txBody>
          <a:bodyPr/>
          <a:lstStyle/>
          <a:p>
            <a:r>
              <a:rPr lang="pl-PL" dirty="0"/>
              <a:t>Microsoft 365</a:t>
            </a:r>
            <a:endParaRPr lang="en-US" dirty="0"/>
          </a:p>
        </p:txBody>
      </p:sp>
      <p:sp>
        <p:nvSpPr>
          <p:cNvPr id="4" name="Content Placeholder 3">
            <a:extLst>
              <a:ext uri="{FF2B5EF4-FFF2-40B4-BE49-F238E27FC236}">
                <a16:creationId xmlns:a16="http://schemas.microsoft.com/office/drawing/2014/main" id="{FDA8C0C7-907D-4051-B7E2-7B52D71A7DB7}"/>
              </a:ext>
            </a:extLst>
          </p:cNvPr>
          <p:cNvSpPr>
            <a:spLocks noGrp="1"/>
          </p:cNvSpPr>
          <p:nvPr>
            <p:ph idx="1"/>
          </p:nvPr>
        </p:nvSpPr>
        <p:spPr/>
        <p:txBody>
          <a:bodyPr/>
          <a:lstStyle/>
          <a:p>
            <a:r>
              <a:rPr lang="pl-PL" dirty="0"/>
              <a:t>Wywodzi się z Office, ale </a:t>
            </a:r>
            <a:r>
              <a:rPr lang="pl-PL" dirty="0">
                <a:solidFill>
                  <a:schemeClr val="accent2"/>
                </a:solidFill>
              </a:rPr>
              <a:t>to nie tylko Office</a:t>
            </a:r>
          </a:p>
          <a:p>
            <a:r>
              <a:rPr lang="pl-PL" dirty="0"/>
              <a:t>To efekt zmian podejścia do produktywności</a:t>
            </a:r>
          </a:p>
          <a:p>
            <a:pPr lvl="1"/>
            <a:r>
              <a:rPr lang="pl-PL" dirty="0"/>
              <a:t>Różne grupy, różne potrzeby</a:t>
            </a:r>
          </a:p>
          <a:p>
            <a:pPr lvl="1"/>
            <a:r>
              <a:rPr lang="pl-PL" dirty="0"/>
              <a:t>Nowoczesne środowisko pracy</a:t>
            </a:r>
          </a:p>
          <a:p>
            <a:pPr lvl="1"/>
            <a:r>
              <a:rPr lang="pl-PL" dirty="0"/>
              <a:t>Bezpieczeństwo</a:t>
            </a:r>
          </a:p>
          <a:p>
            <a:r>
              <a:rPr lang="pl-PL" dirty="0"/>
              <a:t>Usługa chmurowa (SaaS)</a:t>
            </a:r>
          </a:p>
          <a:p>
            <a:pPr lvl="1"/>
            <a:r>
              <a:rPr lang="pl-PL" dirty="0"/>
              <a:t>Usług jest całe mnóstwo, zobaczymy kilka</a:t>
            </a:r>
          </a:p>
          <a:p>
            <a:pPr lvl="1"/>
            <a:r>
              <a:rPr lang="pl-PL" dirty="0"/>
              <a:t>Regularne aktualizacje</a:t>
            </a:r>
          </a:p>
          <a:p>
            <a:pPr lvl="1"/>
            <a:r>
              <a:rPr lang="pl-PL" dirty="0"/>
              <a:t>Ma też wersję klasyczną (Office 365 </a:t>
            </a:r>
            <a:r>
              <a:rPr lang="pl-PL" dirty="0" err="1"/>
              <a:t>ProPlus</a:t>
            </a:r>
            <a:r>
              <a:rPr lang="pl-PL" dirty="0"/>
              <a:t>)</a:t>
            </a:r>
            <a:endParaRPr lang="en-US" dirty="0"/>
          </a:p>
        </p:txBody>
      </p:sp>
    </p:spTree>
    <p:extLst>
      <p:ext uri="{BB962C8B-B14F-4D97-AF65-F5344CB8AC3E}">
        <p14:creationId xmlns:p14="http://schemas.microsoft.com/office/powerpoint/2010/main" val="320678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5147122"/>
            <a:ext cx="9144000" cy="12342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pl-PL" dirty="0">
                <a:solidFill>
                  <a:srgbClr val="2C292A"/>
                </a:solidFill>
              </a:rPr>
              <a:t>Nie tylko aplikacje</a:t>
            </a:r>
          </a:p>
        </p:txBody>
      </p:sp>
      <p:sp>
        <p:nvSpPr>
          <p:cNvPr id="30" name="Rectangle 29"/>
          <p:cNvSpPr/>
          <p:nvPr/>
        </p:nvSpPr>
        <p:spPr>
          <a:xfrm>
            <a:off x="210254" y="5250102"/>
            <a:ext cx="2947257" cy="584775"/>
          </a:xfrm>
          <a:prstGeom prst="rect">
            <a:avLst/>
          </a:prstGeom>
        </p:spPr>
        <p:txBody>
          <a:bodyPr wrap="square">
            <a:spAutoFit/>
          </a:bodyPr>
          <a:lstStyle/>
          <a:p>
            <a:pPr algn="ctr" defTabSz="658999">
              <a:spcBef>
                <a:spcPts val="432"/>
              </a:spcBef>
              <a:buClr>
                <a:srgbClr val="505050"/>
              </a:buClr>
              <a:buSzPct val="90000"/>
              <a:defRPr/>
            </a:pPr>
            <a:r>
              <a:rPr lang="pl-PL" sz="1600" b="1" kern="0" dirty="0">
                <a:solidFill>
                  <a:srgbClr val="2C292A"/>
                </a:solidFill>
                <a:latin typeface="+mn-lt"/>
              </a:rPr>
              <a:t>Bezpieczeństwo </a:t>
            </a:r>
            <a:br>
              <a:rPr lang="pl-PL" sz="1600" b="1" kern="0" dirty="0">
                <a:solidFill>
                  <a:srgbClr val="2C292A"/>
                </a:solidFill>
                <a:latin typeface="+mn-lt"/>
              </a:rPr>
            </a:br>
            <a:r>
              <a:rPr lang="pl-PL" sz="1600" b="1" kern="0" dirty="0">
                <a:solidFill>
                  <a:srgbClr val="2C292A"/>
                </a:solidFill>
                <a:latin typeface="+mn-lt"/>
              </a:rPr>
              <a:t>i zgodność z przepisami </a:t>
            </a:r>
          </a:p>
        </p:txBody>
      </p:sp>
      <p:sp>
        <p:nvSpPr>
          <p:cNvPr id="41" name="Rectangle 40"/>
          <p:cNvSpPr/>
          <p:nvPr/>
        </p:nvSpPr>
        <p:spPr>
          <a:xfrm>
            <a:off x="4470763" y="5267795"/>
            <a:ext cx="2340539" cy="584775"/>
          </a:xfrm>
          <a:prstGeom prst="rect">
            <a:avLst/>
          </a:prstGeom>
        </p:spPr>
        <p:txBody>
          <a:bodyPr wrap="square">
            <a:spAutoFit/>
          </a:bodyPr>
          <a:lstStyle/>
          <a:p>
            <a:pPr algn="ctr" defTabSz="658999">
              <a:spcBef>
                <a:spcPts val="432"/>
              </a:spcBef>
              <a:buClr>
                <a:srgbClr val="505050"/>
              </a:buClr>
              <a:buSzPct val="90000"/>
              <a:defRPr/>
            </a:pPr>
            <a:r>
              <a:rPr lang="pl-PL" sz="1600" b="1" kern="0" dirty="0">
                <a:solidFill>
                  <a:srgbClr val="2C292A"/>
                </a:solidFill>
                <a:latin typeface="+mn-lt"/>
              </a:rPr>
              <a:t>Możliwość </a:t>
            </a:r>
            <a:br>
              <a:rPr lang="pl-PL" sz="1600" b="1" kern="0" dirty="0">
                <a:solidFill>
                  <a:srgbClr val="2C292A"/>
                </a:solidFill>
                <a:latin typeface="+mn-lt"/>
              </a:rPr>
            </a:br>
            <a:r>
              <a:rPr lang="pl-PL" sz="1600" b="1" kern="0" dirty="0">
                <a:solidFill>
                  <a:srgbClr val="2C292A"/>
                </a:solidFill>
                <a:latin typeface="+mn-lt"/>
              </a:rPr>
              <a:t>rozbudowy</a:t>
            </a:r>
          </a:p>
        </p:txBody>
      </p:sp>
      <p:sp>
        <p:nvSpPr>
          <p:cNvPr id="46" name="Rectangle 45"/>
          <p:cNvSpPr/>
          <p:nvPr/>
        </p:nvSpPr>
        <p:spPr>
          <a:xfrm>
            <a:off x="2887840" y="5267795"/>
            <a:ext cx="1834867" cy="584775"/>
          </a:xfrm>
          <a:prstGeom prst="rect">
            <a:avLst/>
          </a:prstGeom>
        </p:spPr>
        <p:txBody>
          <a:bodyPr wrap="square">
            <a:spAutoFit/>
          </a:bodyPr>
          <a:lstStyle/>
          <a:p>
            <a:pPr algn="ctr" defTabSz="658999">
              <a:spcBef>
                <a:spcPts val="432"/>
              </a:spcBef>
              <a:buClr>
                <a:srgbClr val="505050"/>
              </a:buClr>
              <a:buSzPct val="90000"/>
              <a:defRPr/>
            </a:pPr>
            <a:r>
              <a:rPr lang="pl-PL" sz="1600" b="1" kern="0" dirty="0">
                <a:solidFill>
                  <a:srgbClr val="2C292A"/>
                </a:solidFill>
                <a:latin typeface="+mn-lt"/>
              </a:rPr>
              <a:t>Proste </a:t>
            </a:r>
            <a:br>
              <a:rPr lang="pl-PL" sz="1600" b="1" kern="0" dirty="0">
                <a:solidFill>
                  <a:srgbClr val="2C292A"/>
                </a:solidFill>
                <a:latin typeface="+mn-lt"/>
              </a:rPr>
            </a:br>
            <a:r>
              <a:rPr lang="pl-PL" sz="1600" b="1" kern="0" dirty="0">
                <a:solidFill>
                  <a:srgbClr val="2C292A"/>
                </a:solidFill>
                <a:latin typeface="+mn-lt"/>
              </a:rPr>
              <a:t>zarządzanie</a:t>
            </a:r>
          </a:p>
        </p:txBody>
      </p:sp>
      <p:sp>
        <p:nvSpPr>
          <p:cNvPr id="47" name="Rectangle 46"/>
          <p:cNvSpPr/>
          <p:nvPr/>
        </p:nvSpPr>
        <p:spPr>
          <a:xfrm>
            <a:off x="6609606" y="5267795"/>
            <a:ext cx="2410669" cy="584775"/>
          </a:xfrm>
          <a:prstGeom prst="rect">
            <a:avLst/>
          </a:prstGeom>
        </p:spPr>
        <p:txBody>
          <a:bodyPr wrap="square">
            <a:spAutoFit/>
          </a:bodyPr>
          <a:lstStyle/>
          <a:p>
            <a:pPr algn="ctr" defTabSz="658999">
              <a:spcBef>
                <a:spcPts val="432"/>
              </a:spcBef>
              <a:buClr>
                <a:srgbClr val="505050"/>
              </a:buClr>
              <a:buSzPct val="90000"/>
              <a:defRPr/>
            </a:pPr>
            <a:r>
              <a:rPr lang="pl-PL" sz="1600" b="1" kern="0" dirty="0">
                <a:solidFill>
                  <a:srgbClr val="2C292A"/>
                </a:solidFill>
                <a:latin typeface="+mn-lt"/>
              </a:rPr>
              <a:t>Zawsze </a:t>
            </a:r>
            <a:br>
              <a:rPr lang="pl-PL" sz="1600" b="1" kern="0" dirty="0">
                <a:solidFill>
                  <a:srgbClr val="2C292A"/>
                </a:solidFill>
                <a:latin typeface="+mn-lt"/>
              </a:rPr>
            </a:br>
            <a:r>
              <a:rPr lang="pl-PL" sz="1600" b="1" kern="0" dirty="0">
                <a:solidFill>
                  <a:srgbClr val="2C292A"/>
                </a:solidFill>
                <a:latin typeface="+mn-lt"/>
              </a:rPr>
              <a:t>najnowsza wersja</a:t>
            </a:r>
          </a:p>
        </p:txBody>
      </p:sp>
      <p:cxnSp>
        <p:nvCxnSpPr>
          <p:cNvPr id="50" name="Straight Connector 11"/>
          <p:cNvCxnSpPr/>
          <p:nvPr/>
        </p:nvCxnSpPr>
        <p:spPr>
          <a:xfrm>
            <a:off x="1996365" y="2255615"/>
            <a:ext cx="0" cy="2281317"/>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12"/>
          <p:cNvCxnSpPr/>
          <p:nvPr/>
        </p:nvCxnSpPr>
        <p:spPr>
          <a:xfrm>
            <a:off x="3715835" y="2255615"/>
            <a:ext cx="0" cy="2281317"/>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13"/>
          <p:cNvCxnSpPr/>
          <p:nvPr/>
        </p:nvCxnSpPr>
        <p:spPr>
          <a:xfrm>
            <a:off x="5435304" y="2255615"/>
            <a:ext cx="0" cy="2281317"/>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14"/>
          <p:cNvCxnSpPr/>
          <p:nvPr/>
        </p:nvCxnSpPr>
        <p:spPr>
          <a:xfrm>
            <a:off x="7154775" y="2255615"/>
            <a:ext cx="0" cy="2281317"/>
          </a:xfrm>
          <a:prstGeom prst="line">
            <a:avLst/>
          </a:prstGeom>
          <a:ln w="1270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89179" y="2292578"/>
            <a:ext cx="1630447" cy="2384119"/>
            <a:chOff x="393302" y="1951650"/>
            <a:chExt cx="2217521" cy="3242567"/>
          </a:xfrm>
        </p:grpSpPr>
        <p:sp>
          <p:nvSpPr>
            <p:cNvPr id="59" name="Rectangle 58"/>
            <p:cNvSpPr/>
            <p:nvPr/>
          </p:nvSpPr>
          <p:spPr bwMode="auto">
            <a:xfrm>
              <a:off x="393302" y="2719191"/>
              <a:ext cx="221752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67232" rIns="67232" bIns="67232" numCol="1" spcCol="0" rtlCol="0" fromWordArt="0" anchor="t" anchorCtr="0" forceAA="0" compatLnSpc="1">
              <a:prstTxWarp prst="textNoShape">
                <a:avLst/>
              </a:prstTxWarp>
              <a:noAutofit/>
            </a:bodyPr>
            <a:lstStyle/>
            <a:p>
              <a:pPr algn="ctr" defTabSz="685515">
                <a:spcAft>
                  <a:spcPts val="441"/>
                </a:spcAft>
                <a:defRPr/>
              </a:pPr>
              <a:r>
                <a:rPr lang="pl-PL" sz="1400" b="1" kern="0" dirty="0">
                  <a:solidFill>
                    <a:schemeClr val="bg2">
                      <a:lumMod val="10000"/>
                    </a:schemeClr>
                  </a:solidFill>
                  <a:latin typeface="Segoe UI Semibold" charset="0"/>
                </a:rPr>
                <a:t>Tworzenie dokumentów</a:t>
              </a:r>
            </a:p>
          </p:txBody>
        </p:sp>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387" y="1951650"/>
              <a:ext cx="694503" cy="654275"/>
            </a:xfrm>
            <a:prstGeom prst="rect">
              <a:avLst/>
            </a:prstGeom>
          </p:spPr>
        </p:pic>
        <p:sp>
          <p:nvSpPr>
            <p:cNvPr id="7" name="Rectangle 6"/>
            <p:cNvSpPr/>
            <p:nvPr/>
          </p:nvSpPr>
          <p:spPr>
            <a:xfrm>
              <a:off x="558413" y="3854705"/>
              <a:ext cx="1906170" cy="1339512"/>
            </a:xfrm>
            <a:prstGeom prst="rect">
              <a:avLst/>
            </a:prstGeom>
          </p:spPr>
          <p:txBody>
            <a:bodyPr wrap="square">
              <a:spAutoFit/>
            </a:bodyPr>
            <a:lstStyle/>
            <a:p>
              <a:pPr algn="ctr" defTabSz="659127">
                <a:spcAft>
                  <a:spcPts val="441"/>
                </a:spcAft>
              </a:pPr>
              <a:r>
                <a:rPr lang="pl-PL" sz="1200" kern="0" dirty="0">
                  <a:solidFill>
                    <a:srgbClr val="646464"/>
                  </a:solidFill>
                </a:rPr>
                <a:t>Word</a:t>
              </a:r>
            </a:p>
            <a:p>
              <a:pPr algn="ctr" defTabSz="659127">
                <a:spcAft>
                  <a:spcPts val="441"/>
                </a:spcAft>
              </a:pPr>
              <a:r>
                <a:rPr lang="pl-PL" sz="1200" kern="0" dirty="0">
                  <a:solidFill>
                    <a:srgbClr val="646464"/>
                  </a:solidFill>
                </a:rPr>
                <a:t>Excel</a:t>
              </a:r>
            </a:p>
            <a:p>
              <a:pPr algn="ctr" defTabSz="659127">
                <a:spcAft>
                  <a:spcPts val="441"/>
                </a:spcAft>
              </a:pPr>
              <a:r>
                <a:rPr lang="pl-PL" sz="1200" kern="0" dirty="0">
                  <a:solidFill>
                    <a:srgbClr val="646464"/>
                  </a:solidFill>
                </a:rPr>
                <a:t>PowerPoint</a:t>
              </a:r>
            </a:p>
            <a:p>
              <a:pPr algn="ctr" defTabSz="659127">
                <a:spcAft>
                  <a:spcPts val="441"/>
                </a:spcAft>
              </a:pPr>
              <a:r>
                <a:rPr lang="pl-PL" sz="1200" kern="0" dirty="0">
                  <a:solidFill>
                    <a:srgbClr val="646464"/>
                  </a:solidFill>
                </a:rPr>
                <a:t>OneNote</a:t>
              </a:r>
            </a:p>
          </p:txBody>
        </p:sp>
      </p:grpSp>
      <p:grpSp>
        <p:nvGrpSpPr>
          <p:cNvPr id="9" name="Group 8"/>
          <p:cNvGrpSpPr/>
          <p:nvPr/>
        </p:nvGrpSpPr>
        <p:grpSpPr>
          <a:xfrm>
            <a:off x="2043348" y="2351441"/>
            <a:ext cx="1684955" cy="2342949"/>
            <a:chOff x="2779095" y="2031707"/>
            <a:chExt cx="2291656" cy="3186573"/>
          </a:xfrm>
        </p:grpSpPr>
        <p:sp>
          <p:nvSpPr>
            <p:cNvPr id="54" name="Rectangle 53"/>
            <p:cNvSpPr/>
            <p:nvPr/>
          </p:nvSpPr>
          <p:spPr bwMode="auto">
            <a:xfrm>
              <a:off x="2779095" y="2675649"/>
              <a:ext cx="2291656"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5">
                <a:spcAft>
                  <a:spcPts val="441"/>
                </a:spcAft>
                <a:defRPr/>
              </a:pPr>
              <a:r>
                <a:rPr lang="pl-PL" sz="1400" b="1" kern="0" dirty="0">
                  <a:solidFill>
                    <a:schemeClr val="bg2">
                      <a:lumMod val="10000"/>
                    </a:schemeClr>
                  </a:solidFill>
                  <a:latin typeface="Segoe UI Semibold" charset="0"/>
                </a:rPr>
                <a:t>Poczta i narzędzia społecznościowe</a:t>
              </a:r>
              <a:endParaRPr lang="pl-PL" sz="1050" kern="0" dirty="0">
                <a:solidFill>
                  <a:srgbClr val="646464"/>
                </a:solidFill>
              </a:endParaRPr>
            </a:p>
          </p:txBody>
        </p:sp>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5414" y="2031707"/>
              <a:ext cx="739019" cy="494161"/>
            </a:xfrm>
            <a:prstGeom prst="rect">
              <a:avLst/>
            </a:prstGeom>
          </p:spPr>
        </p:pic>
        <p:sp>
          <p:nvSpPr>
            <p:cNvPr id="32" name="Rectangle 31"/>
            <p:cNvSpPr/>
            <p:nvPr/>
          </p:nvSpPr>
          <p:spPr>
            <a:xfrm>
              <a:off x="2905190" y="3878768"/>
              <a:ext cx="1906170" cy="1339512"/>
            </a:xfrm>
            <a:prstGeom prst="rect">
              <a:avLst/>
            </a:prstGeom>
          </p:spPr>
          <p:txBody>
            <a:bodyPr wrap="square">
              <a:spAutoFit/>
            </a:bodyPr>
            <a:lstStyle/>
            <a:p>
              <a:pPr algn="ctr" defTabSz="659127">
                <a:spcAft>
                  <a:spcPts val="441"/>
                </a:spcAft>
              </a:pPr>
              <a:r>
                <a:rPr lang="pl-PL" sz="1200" kern="0" dirty="0">
                  <a:solidFill>
                    <a:srgbClr val="646464"/>
                  </a:solidFill>
                </a:rPr>
                <a:t>Outlook</a:t>
              </a:r>
            </a:p>
            <a:p>
              <a:pPr algn="ctr" defTabSz="659127">
                <a:spcAft>
                  <a:spcPts val="441"/>
                </a:spcAft>
              </a:pPr>
              <a:r>
                <a:rPr lang="pl-PL" sz="1200" kern="0" dirty="0">
                  <a:solidFill>
                    <a:srgbClr val="646464"/>
                  </a:solidFill>
                </a:rPr>
                <a:t>Exchange</a:t>
              </a:r>
            </a:p>
            <a:p>
              <a:pPr algn="ctr" defTabSz="659127">
                <a:spcAft>
                  <a:spcPts val="441"/>
                </a:spcAft>
              </a:pPr>
              <a:r>
                <a:rPr lang="pl-PL" sz="1200" kern="0" dirty="0" err="1">
                  <a:solidFill>
                    <a:srgbClr val="646464"/>
                  </a:solidFill>
                </a:rPr>
                <a:t>Teams</a:t>
              </a:r>
              <a:endParaRPr lang="pl-PL" sz="1200" kern="0" dirty="0">
                <a:solidFill>
                  <a:srgbClr val="646464"/>
                </a:solidFill>
              </a:endParaRPr>
            </a:p>
            <a:p>
              <a:pPr algn="ctr" defTabSz="659127">
                <a:spcAft>
                  <a:spcPts val="441"/>
                </a:spcAft>
              </a:pPr>
              <a:r>
                <a:rPr lang="pl-PL" sz="1200" kern="0" dirty="0">
                  <a:solidFill>
                    <a:srgbClr val="646464"/>
                  </a:solidFill>
                </a:rPr>
                <a:t>Yammer</a:t>
              </a:r>
            </a:p>
          </p:txBody>
        </p:sp>
      </p:grpSp>
      <p:grpSp>
        <p:nvGrpSpPr>
          <p:cNvPr id="8" name="Group 7"/>
          <p:cNvGrpSpPr/>
          <p:nvPr/>
        </p:nvGrpSpPr>
        <p:grpSpPr>
          <a:xfrm>
            <a:off x="3573905" y="2298529"/>
            <a:ext cx="2013122" cy="2507003"/>
            <a:chOff x="4860758" y="1959743"/>
            <a:chExt cx="2737986" cy="3409699"/>
          </a:xfrm>
        </p:grpSpPr>
        <p:sp>
          <p:nvSpPr>
            <p:cNvPr id="55" name="Rectangle 54"/>
            <p:cNvSpPr/>
            <p:nvPr/>
          </p:nvSpPr>
          <p:spPr bwMode="auto">
            <a:xfrm>
              <a:off x="4860758" y="2675649"/>
              <a:ext cx="2737986"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5">
                <a:spcAft>
                  <a:spcPts val="441"/>
                </a:spcAft>
                <a:defRPr/>
              </a:pPr>
              <a:r>
                <a:rPr lang="pl-PL" sz="1400" b="1" kern="0" dirty="0">
                  <a:solidFill>
                    <a:schemeClr val="bg2">
                      <a:lumMod val="10000"/>
                    </a:schemeClr>
                  </a:solidFill>
                  <a:latin typeface="Segoe UI Semibold" charset="0"/>
                </a:rPr>
                <a:t>Zarządzanie </a:t>
              </a:r>
              <a:br>
                <a:rPr lang="pl-PL" sz="1400" b="1" kern="0" dirty="0">
                  <a:solidFill>
                    <a:schemeClr val="bg2">
                      <a:lumMod val="10000"/>
                    </a:schemeClr>
                  </a:solidFill>
                  <a:latin typeface="Segoe UI Semibold" charset="0"/>
                </a:rPr>
              </a:br>
              <a:r>
                <a:rPr lang="pl-PL" sz="1400" b="1" kern="0" dirty="0">
                  <a:solidFill>
                    <a:schemeClr val="bg2">
                      <a:lumMod val="10000"/>
                    </a:schemeClr>
                  </a:solidFill>
                  <a:latin typeface="Segoe UI Semibold" charset="0"/>
                </a:rPr>
                <a:t>witrynami i treściami</a:t>
              </a:r>
              <a:endParaRPr lang="pl-PL" sz="1400" b="1" kern="0" dirty="0">
                <a:solidFill>
                  <a:schemeClr val="bg2">
                    <a:lumMod val="10000"/>
                  </a:schemeClr>
                </a:solidFill>
                <a:latin typeface="Segoe UI Semibold" charset="0"/>
                <a:ea typeface="Segoe UI Semibold" charset="0"/>
                <a:cs typeface="Segoe UI Semibold" charset="0"/>
              </a:endParaRPr>
            </a:p>
          </p:txBody>
        </p:sp>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8588" y="1959743"/>
              <a:ext cx="730362" cy="638089"/>
            </a:xfrm>
            <a:prstGeom prst="rect">
              <a:avLst/>
            </a:prstGeom>
          </p:spPr>
        </p:pic>
        <p:sp>
          <p:nvSpPr>
            <p:cNvPr id="33" name="Rectangle 32"/>
            <p:cNvSpPr/>
            <p:nvPr/>
          </p:nvSpPr>
          <p:spPr>
            <a:xfrm>
              <a:off x="5251967" y="3848537"/>
              <a:ext cx="1906170" cy="1520905"/>
            </a:xfrm>
            <a:prstGeom prst="rect">
              <a:avLst/>
            </a:prstGeom>
          </p:spPr>
          <p:txBody>
            <a:bodyPr wrap="square">
              <a:spAutoFit/>
            </a:bodyPr>
            <a:lstStyle/>
            <a:p>
              <a:pPr algn="ctr" defTabSz="659127">
                <a:spcAft>
                  <a:spcPts val="441"/>
                </a:spcAft>
              </a:pPr>
              <a:r>
                <a:rPr lang="pl-PL" sz="1200" kern="0" dirty="0">
                  <a:solidFill>
                    <a:srgbClr val="646464"/>
                  </a:solidFill>
                </a:rPr>
                <a:t>OneDrive</a:t>
              </a:r>
            </a:p>
            <a:p>
              <a:pPr algn="ctr" defTabSz="659127">
                <a:spcAft>
                  <a:spcPts val="441"/>
                </a:spcAft>
              </a:pPr>
              <a:r>
                <a:rPr lang="pl-PL" sz="1200" kern="0" dirty="0">
                  <a:solidFill>
                    <a:srgbClr val="646464"/>
                  </a:solidFill>
                </a:rPr>
                <a:t>SharePoint</a:t>
              </a:r>
            </a:p>
            <a:p>
              <a:pPr algn="ctr" defTabSz="659127">
                <a:spcAft>
                  <a:spcPts val="441"/>
                </a:spcAft>
              </a:pPr>
              <a:r>
                <a:rPr lang="pl-PL" sz="1200" kern="0" dirty="0">
                  <a:solidFill>
                    <a:srgbClr val="646464"/>
                  </a:solidFill>
                </a:rPr>
                <a:t>Delve</a:t>
              </a:r>
              <a:br>
                <a:rPr sz="1200" dirty="0"/>
              </a:br>
              <a:br>
                <a:rPr sz="1200" dirty="0"/>
              </a:br>
              <a:endParaRPr lang="pl-PL" sz="1200" kern="0" dirty="0">
                <a:solidFill>
                  <a:srgbClr val="646464"/>
                </a:solidFill>
              </a:endParaRPr>
            </a:p>
          </p:txBody>
        </p:sp>
      </p:grpSp>
      <p:grpSp>
        <p:nvGrpSpPr>
          <p:cNvPr id="6" name="Group 5"/>
          <p:cNvGrpSpPr/>
          <p:nvPr/>
        </p:nvGrpSpPr>
        <p:grpSpPr>
          <a:xfrm>
            <a:off x="5332296" y="2311067"/>
            <a:ext cx="1918173" cy="1893706"/>
            <a:chOff x="7257068" y="1976795"/>
            <a:chExt cx="2445361" cy="2575573"/>
          </a:xfrm>
        </p:grpSpPr>
        <p:sp>
          <p:nvSpPr>
            <p:cNvPr id="56" name="Rectangle 55"/>
            <p:cNvSpPr/>
            <p:nvPr/>
          </p:nvSpPr>
          <p:spPr bwMode="auto">
            <a:xfrm>
              <a:off x="7257068" y="2675649"/>
              <a:ext cx="2445361"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5">
                <a:spcAft>
                  <a:spcPts val="441"/>
                </a:spcAft>
                <a:defRPr/>
              </a:pPr>
              <a:r>
                <a:rPr lang="pl-PL" sz="1400" b="1" kern="0" dirty="0">
                  <a:solidFill>
                    <a:schemeClr val="bg2">
                      <a:lumMod val="10000"/>
                    </a:schemeClr>
                  </a:solidFill>
                  <a:latin typeface="Segoe UI Semibold" charset="0"/>
                </a:rPr>
                <a:t>Czat, spotkania</a:t>
              </a:r>
              <a:br>
                <a:rPr sz="1400" dirty="0"/>
              </a:br>
              <a:r>
                <a:rPr lang="pl-PL" sz="1400" b="1" kern="0" dirty="0">
                  <a:solidFill>
                    <a:schemeClr val="bg2">
                      <a:lumMod val="10000"/>
                    </a:schemeClr>
                  </a:solidFill>
                  <a:latin typeface="Segoe UI Semibold" charset="0"/>
                </a:rPr>
                <a:t>i połączenia głosowe</a:t>
              </a:r>
              <a:endParaRPr lang="pl-PL" sz="1050" kern="0" dirty="0">
                <a:solidFill>
                  <a:srgbClr val="646464"/>
                </a:solidFill>
              </a:endParaRPr>
            </a:p>
          </p:txBody>
        </p:sp>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9931" y="1976795"/>
              <a:ext cx="657687" cy="603984"/>
            </a:xfrm>
            <a:prstGeom prst="rect">
              <a:avLst/>
            </a:prstGeom>
          </p:spPr>
        </p:pic>
        <p:sp>
          <p:nvSpPr>
            <p:cNvPr id="34" name="Rectangle 33"/>
            <p:cNvSpPr/>
            <p:nvPr/>
          </p:nvSpPr>
          <p:spPr>
            <a:xfrm>
              <a:off x="7598744" y="3854705"/>
              <a:ext cx="1906171" cy="697663"/>
            </a:xfrm>
            <a:prstGeom prst="rect">
              <a:avLst/>
            </a:prstGeom>
          </p:spPr>
          <p:txBody>
            <a:bodyPr wrap="square">
              <a:spAutoFit/>
            </a:bodyPr>
            <a:lstStyle/>
            <a:p>
              <a:pPr algn="ctr" defTabSz="659127">
                <a:spcAft>
                  <a:spcPts val="441"/>
                </a:spcAft>
              </a:pPr>
              <a:r>
                <a:rPr lang="pl-PL" sz="1200" kern="0" dirty="0">
                  <a:solidFill>
                    <a:srgbClr val="646464"/>
                  </a:solidFill>
                </a:rPr>
                <a:t>Skype</a:t>
              </a:r>
            </a:p>
            <a:p>
              <a:pPr algn="ctr" defTabSz="659127">
                <a:spcAft>
                  <a:spcPts val="441"/>
                </a:spcAft>
              </a:pPr>
              <a:r>
                <a:rPr lang="pl-PL" sz="1200" kern="0" dirty="0" err="1">
                  <a:solidFill>
                    <a:srgbClr val="646464"/>
                  </a:solidFill>
                </a:rPr>
                <a:t>Teams</a:t>
              </a:r>
              <a:endParaRPr lang="pl-PL" sz="1200" kern="0" dirty="0">
                <a:solidFill>
                  <a:srgbClr val="646464"/>
                </a:solidFill>
              </a:endParaRPr>
            </a:p>
          </p:txBody>
        </p:sp>
      </p:grpSp>
      <p:grpSp>
        <p:nvGrpSpPr>
          <p:cNvPr id="3" name="Group 2"/>
          <p:cNvGrpSpPr/>
          <p:nvPr/>
        </p:nvGrpSpPr>
        <p:grpSpPr>
          <a:xfrm>
            <a:off x="7186291" y="2281615"/>
            <a:ext cx="1684955" cy="1923158"/>
            <a:chOff x="9773854" y="1936739"/>
            <a:chExt cx="2291656" cy="2615629"/>
          </a:xfrm>
        </p:grpSpPr>
        <p:sp>
          <p:nvSpPr>
            <p:cNvPr id="57" name="Rectangle 56"/>
            <p:cNvSpPr/>
            <p:nvPr/>
          </p:nvSpPr>
          <p:spPr bwMode="auto">
            <a:xfrm>
              <a:off x="9773854" y="2675649"/>
              <a:ext cx="2291656" cy="821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15">
                <a:spcAft>
                  <a:spcPts val="441"/>
                </a:spcAft>
                <a:defRPr/>
              </a:pPr>
              <a:r>
                <a:rPr lang="pl-PL" sz="1400" b="1" kern="0" dirty="0">
                  <a:solidFill>
                    <a:schemeClr val="bg2">
                      <a:lumMod val="10000"/>
                    </a:schemeClr>
                  </a:solidFill>
                  <a:latin typeface="Segoe UI Semibold" charset="0"/>
                </a:rPr>
                <a:t>Narzędzia analityczne</a:t>
              </a:r>
            </a:p>
            <a:p>
              <a:pPr algn="ctr" defTabSz="659127">
                <a:spcAft>
                  <a:spcPts val="441"/>
                </a:spcAft>
              </a:pPr>
              <a:endParaRPr lang="pl-PL" sz="1400" b="1" kern="0" dirty="0">
                <a:solidFill>
                  <a:schemeClr val="bg2">
                    <a:lumMod val="10000"/>
                  </a:schemeClr>
                </a:solidFill>
                <a:latin typeface="Segoe UI Semibold" charset="0"/>
                <a:ea typeface="Segoe UI Semibold" charset="0"/>
                <a:cs typeface="Segoe UI Semibold" charset="0"/>
              </a:endParaRPr>
            </a:p>
          </p:txBody>
        </p:sp>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57941" y="1936739"/>
              <a:ext cx="681333" cy="684096"/>
            </a:xfrm>
            <a:prstGeom prst="rect">
              <a:avLst/>
            </a:prstGeom>
          </p:spPr>
        </p:pic>
        <p:sp>
          <p:nvSpPr>
            <p:cNvPr id="35" name="Rectangle 34"/>
            <p:cNvSpPr/>
            <p:nvPr/>
          </p:nvSpPr>
          <p:spPr>
            <a:xfrm>
              <a:off x="9945522" y="3854705"/>
              <a:ext cx="1906170" cy="697663"/>
            </a:xfrm>
            <a:prstGeom prst="rect">
              <a:avLst/>
            </a:prstGeom>
          </p:spPr>
          <p:txBody>
            <a:bodyPr wrap="square">
              <a:spAutoFit/>
            </a:bodyPr>
            <a:lstStyle/>
            <a:p>
              <a:pPr algn="ctr" defTabSz="659127">
                <a:spcAft>
                  <a:spcPts val="441"/>
                </a:spcAft>
              </a:pPr>
              <a:r>
                <a:rPr lang="pl-PL" sz="1200" kern="0" dirty="0">
                  <a:solidFill>
                    <a:srgbClr val="646464"/>
                  </a:solidFill>
                </a:rPr>
                <a:t>Power BI </a:t>
              </a:r>
            </a:p>
            <a:p>
              <a:pPr algn="ctr" defTabSz="659127">
                <a:spcAft>
                  <a:spcPts val="441"/>
                </a:spcAft>
              </a:pPr>
              <a:r>
                <a:rPr lang="pl-PL" sz="1200" kern="0" dirty="0">
                  <a:solidFill>
                    <a:srgbClr val="646464"/>
                  </a:solidFill>
                </a:rPr>
                <a:t>Delve Analytics</a:t>
              </a:r>
            </a:p>
          </p:txBody>
        </p:sp>
      </p:grpSp>
      <p:grpSp>
        <p:nvGrpSpPr>
          <p:cNvPr id="36" name="Group 35"/>
          <p:cNvGrpSpPr/>
          <p:nvPr/>
        </p:nvGrpSpPr>
        <p:grpSpPr>
          <a:xfrm>
            <a:off x="414658" y="5930102"/>
            <a:ext cx="8307975" cy="0"/>
            <a:chOff x="563963" y="6140797"/>
            <a:chExt cx="11299423" cy="0"/>
          </a:xfrm>
        </p:grpSpPr>
        <p:cxnSp>
          <p:nvCxnSpPr>
            <p:cNvPr id="37" name="Straight Arrow Connector 36"/>
            <p:cNvCxnSpPr/>
            <p:nvPr/>
          </p:nvCxnSpPr>
          <p:spPr>
            <a:xfrm>
              <a:off x="11399551" y="6140797"/>
              <a:ext cx="463835" cy="0"/>
            </a:xfrm>
            <a:prstGeom prst="straightConnector1">
              <a:avLst/>
            </a:prstGeom>
            <a:ln w="28575">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563963" y="6140797"/>
              <a:ext cx="10921106" cy="0"/>
            </a:xfrm>
            <a:prstGeom prst="straightConnector1">
              <a:avLst/>
            </a:prstGeom>
            <a:ln w="28575">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25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2" presetClass="entr" presetSubtype="8" decel="10000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750" fill="hold"/>
                                        <p:tgtEl>
                                          <p:spTgt spid="8"/>
                                        </p:tgtEl>
                                        <p:attrNameLst>
                                          <p:attrName>ppt_x</p:attrName>
                                        </p:attrNameLst>
                                      </p:cBhvr>
                                      <p:tavLst>
                                        <p:tav tm="0">
                                          <p:val>
                                            <p:strVal val="0-#ppt_w/2"/>
                                          </p:val>
                                        </p:tav>
                                        <p:tav tm="100000">
                                          <p:val>
                                            <p:strVal val="#ppt_x"/>
                                          </p:val>
                                        </p:tav>
                                      </p:tavLst>
                                    </p:anim>
                                    <p:anim calcmode="lin" valueType="num">
                                      <p:cBhvr additive="base">
                                        <p:cTn id="19" dur="750" fill="hold"/>
                                        <p:tgtEl>
                                          <p:spTgt spid="8"/>
                                        </p:tgtEl>
                                        <p:attrNameLst>
                                          <p:attrName>ppt_y</p:attrName>
                                        </p:attrNameLst>
                                      </p:cBhvr>
                                      <p:tavLst>
                                        <p:tav tm="0">
                                          <p:val>
                                            <p:strVal val="#ppt_y"/>
                                          </p:val>
                                        </p:tav>
                                        <p:tav tm="100000">
                                          <p:val>
                                            <p:strVal val="#ppt_y"/>
                                          </p:val>
                                        </p:tav>
                                      </p:tavLst>
                                    </p:anim>
                                  </p:childTnLst>
                                </p:cTn>
                              </p:par>
                              <p:par>
                                <p:cTn id="20" presetID="10" presetClass="entr" presetSubtype="0" fill="hold" nodeType="withEffect">
                                  <p:stCondLst>
                                    <p:cond delay="8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 presetClass="entr" presetSubtype="8" decel="100000" fill="hold" nodeType="withEffect">
                                  <p:stCondLst>
                                    <p:cond delay="10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0-#ppt_w/2"/>
                                          </p:val>
                                        </p:tav>
                                        <p:tav tm="100000">
                                          <p:val>
                                            <p:strVal val="#ppt_x"/>
                                          </p:val>
                                        </p:tav>
                                      </p:tavLst>
                                    </p:anim>
                                    <p:anim calcmode="lin" valueType="num">
                                      <p:cBhvr additive="base">
                                        <p:cTn id="26" dur="750" fill="hold"/>
                                        <p:tgtEl>
                                          <p:spTgt spid="9"/>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110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2" presetClass="entr" presetSubtype="8" decel="100000" fill="hold" nodeType="withEffect">
                                  <p:stCondLst>
                                    <p:cond delay="100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750" fill="hold"/>
                                        <p:tgtEl>
                                          <p:spTgt spid="10"/>
                                        </p:tgtEl>
                                        <p:attrNameLst>
                                          <p:attrName>ppt_x</p:attrName>
                                        </p:attrNameLst>
                                      </p:cBhvr>
                                      <p:tavLst>
                                        <p:tav tm="0">
                                          <p:val>
                                            <p:strVal val="0-#ppt_w/2"/>
                                          </p:val>
                                        </p:tav>
                                        <p:tav tm="100000">
                                          <p:val>
                                            <p:strVal val="#ppt_x"/>
                                          </p:val>
                                        </p:tav>
                                      </p:tavLst>
                                    </p:anim>
                                    <p:anim calcmode="lin" valueType="num">
                                      <p:cBhvr additive="base">
                                        <p:cTn id="33" dur="750" fill="hold"/>
                                        <p:tgtEl>
                                          <p:spTgt spid="10"/>
                                        </p:tgtEl>
                                        <p:attrNameLst>
                                          <p:attrName>ppt_y</p:attrName>
                                        </p:attrNameLst>
                                      </p:cBhvr>
                                      <p:tavLst>
                                        <p:tav tm="0">
                                          <p:val>
                                            <p:strVal val="#ppt_y"/>
                                          </p:val>
                                        </p:tav>
                                        <p:tav tm="100000">
                                          <p:val>
                                            <p:strVal val="#ppt_y"/>
                                          </p:val>
                                        </p:tav>
                                      </p:tavLst>
                                    </p:anim>
                                  </p:childTnLst>
                                </p:cTn>
                              </p:par>
                              <p:par>
                                <p:cTn id="34" presetID="10" presetClass="entr" presetSubtype="0" fill="hold" nodeType="withEffect">
                                  <p:stCondLst>
                                    <p:cond delay="140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childTnLst>
                          </p:cTn>
                        </p:par>
                        <p:par>
                          <p:cTn id="37" fill="hold">
                            <p:stCondLst>
                              <p:cond delay="1900"/>
                            </p:stCondLst>
                            <p:childTnLst>
                              <p:par>
                                <p:cTn id="38" presetID="2" presetClass="entr" presetSubtype="4" decel="10000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750" fill="hold"/>
                                        <p:tgtEl>
                                          <p:spTgt spid="30"/>
                                        </p:tgtEl>
                                        <p:attrNameLst>
                                          <p:attrName>ppt_x</p:attrName>
                                        </p:attrNameLst>
                                      </p:cBhvr>
                                      <p:tavLst>
                                        <p:tav tm="0">
                                          <p:val>
                                            <p:strVal val="#ppt_x"/>
                                          </p:val>
                                        </p:tav>
                                        <p:tav tm="100000">
                                          <p:val>
                                            <p:strVal val="#ppt_x"/>
                                          </p:val>
                                        </p:tav>
                                      </p:tavLst>
                                    </p:anim>
                                    <p:anim calcmode="lin" valueType="num">
                                      <p:cBhvr additive="base">
                                        <p:cTn id="41" dur="750" fill="hold"/>
                                        <p:tgtEl>
                                          <p:spTgt spid="30"/>
                                        </p:tgtEl>
                                        <p:attrNameLst>
                                          <p:attrName>ppt_y</p:attrName>
                                        </p:attrNameLst>
                                      </p:cBhvr>
                                      <p:tavLst>
                                        <p:tav tm="0">
                                          <p:val>
                                            <p:strVal val="1+#ppt_h/2"/>
                                          </p:val>
                                        </p:tav>
                                        <p:tav tm="100000">
                                          <p:val>
                                            <p:strVal val="#ppt_y"/>
                                          </p:val>
                                        </p:tav>
                                      </p:tavLst>
                                    </p:anim>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2" presetClass="entr" presetSubtype="4" decel="100000" fill="hold" grpId="0" nodeType="withEffect">
                                  <p:stCondLst>
                                    <p:cond delay="25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750" fill="hold"/>
                                        <p:tgtEl>
                                          <p:spTgt spid="46"/>
                                        </p:tgtEl>
                                        <p:attrNameLst>
                                          <p:attrName>ppt_x</p:attrName>
                                        </p:attrNameLst>
                                      </p:cBhvr>
                                      <p:tavLst>
                                        <p:tav tm="0">
                                          <p:val>
                                            <p:strVal val="#ppt_x"/>
                                          </p:val>
                                        </p:tav>
                                        <p:tav tm="100000">
                                          <p:val>
                                            <p:strVal val="#ppt_x"/>
                                          </p:val>
                                        </p:tav>
                                      </p:tavLst>
                                    </p:anim>
                                    <p:anim calcmode="lin" valueType="num">
                                      <p:cBhvr additive="base">
                                        <p:cTn id="48" dur="750" fill="hold"/>
                                        <p:tgtEl>
                                          <p:spTgt spid="46"/>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50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75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750" fill="hold"/>
                                        <p:tgtEl>
                                          <p:spTgt spid="47"/>
                                        </p:tgtEl>
                                        <p:attrNameLst>
                                          <p:attrName>ppt_x</p:attrName>
                                        </p:attrNameLst>
                                      </p:cBhvr>
                                      <p:tavLst>
                                        <p:tav tm="0">
                                          <p:val>
                                            <p:strVal val="#ppt_x"/>
                                          </p:val>
                                        </p:tav>
                                        <p:tav tm="100000">
                                          <p:val>
                                            <p:strVal val="#ppt_x"/>
                                          </p:val>
                                        </p:tav>
                                      </p:tavLst>
                                    </p:anim>
                                    <p:anim calcmode="lin" valueType="num">
                                      <p:cBhvr additive="base">
                                        <p:cTn id="56" dur="750" fill="hold"/>
                                        <p:tgtEl>
                                          <p:spTgt spid="47"/>
                                        </p:tgtEl>
                                        <p:attrNameLst>
                                          <p:attrName>ppt_y</p:attrName>
                                        </p:attrNameLst>
                                      </p:cBhvr>
                                      <p:tavLst>
                                        <p:tav tm="0">
                                          <p:val>
                                            <p:strVal val="1+#ppt_h/2"/>
                                          </p:val>
                                        </p:tav>
                                        <p:tav tm="100000">
                                          <p:val>
                                            <p:strVal val="#ppt_y"/>
                                          </p:val>
                                        </p:tav>
                                      </p:tavLst>
                                    </p:anim>
                                  </p:childTnLst>
                                </p:cTn>
                              </p:par>
                            </p:childTnLst>
                          </p:cTn>
                        </p:par>
                        <p:par>
                          <p:cTn id="57" fill="hold">
                            <p:stCondLst>
                              <p:cond delay="3400"/>
                            </p:stCondLst>
                            <p:childTnLst>
                              <p:par>
                                <p:cTn id="58" presetID="10" presetClass="entr" presetSubtype="0" fill="hold"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p:bldP spid="41" grpId="0"/>
      <p:bldP spid="46" grpId="0"/>
      <p:bldP spid="4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221">
            <a:extLst>
              <a:ext uri="{FF2B5EF4-FFF2-40B4-BE49-F238E27FC236}">
                <a16:creationId xmlns:a16="http://schemas.microsoft.com/office/drawing/2014/main" id="{D6882A4B-B835-49F6-9277-1ADBCDE3E9F0}"/>
              </a:ext>
            </a:extLst>
          </p:cNvPr>
          <p:cNvSpPr/>
          <p:nvPr/>
        </p:nvSpPr>
        <p:spPr>
          <a:xfrm>
            <a:off x="1547664" y="1124744"/>
            <a:ext cx="4991390" cy="5026847"/>
          </a:xfrm>
          <a:prstGeom prst="ellipse">
            <a:avLst/>
          </a:prstGeom>
          <a:solidFill>
            <a:srgbClr val="DC3C0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fontAlgn="auto">
              <a:spcBef>
                <a:spcPts val="0"/>
              </a:spcBef>
              <a:spcAft>
                <a:spcPts val="0"/>
              </a:spcAft>
              <a:defRPr/>
            </a:pPr>
            <a:r>
              <a:rPr lang="en-US" sz="1350" dirty="0">
                <a:solidFill>
                  <a:srgbClr val="F1EFED"/>
                </a:solidFill>
                <a:latin typeface="Segoe UI"/>
              </a:rPr>
              <a:t>`</a:t>
            </a:r>
            <a:endParaRPr lang="en-GB" sz="1350" dirty="0">
              <a:solidFill>
                <a:srgbClr val="F1EFED"/>
              </a:solidFill>
              <a:latin typeface="Segoe UI"/>
            </a:endParaRPr>
          </a:p>
        </p:txBody>
      </p:sp>
      <p:cxnSp>
        <p:nvCxnSpPr>
          <p:cNvPr id="60" name="Straight Connector 222">
            <a:extLst>
              <a:ext uri="{FF2B5EF4-FFF2-40B4-BE49-F238E27FC236}">
                <a16:creationId xmlns:a16="http://schemas.microsoft.com/office/drawing/2014/main" id="{85547F74-B112-48CF-9D33-B5F3D4DA5A1B}"/>
              </a:ext>
            </a:extLst>
          </p:cNvPr>
          <p:cNvCxnSpPr>
            <a:cxnSpLocks/>
            <a:stCxn id="59" idx="0"/>
            <a:endCxn id="59" idx="4"/>
          </p:cNvCxnSpPr>
          <p:nvPr/>
        </p:nvCxnSpPr>
        <p:spPr>
          <a:xfrm>
            <a:off x="4043359" y="1124744"/>
            <a:ext cx="0" cy="5026847"/>
          </a:xfrm>
          <a:prstGeom prst="line">
            <a:avLst/>
          </a:prstGeom>
        </p:spPr>
        <p:style>
          <a:lnRef idx="2">
            <a:schemeClr val="accent6"/>
          </a:lnRef>
          <a:fillRef idx="0">
            <a:schemeClr val="accent6"/>
          </a:fillRef>
          <a:effectRef idx="1">
            <a:schemeClr val="accent6"/>
          </a:effectRef>
          <a:fontRef idx="minor">
            <a:schemeClr val="tx1"/>
          </a:fontRef>
        </p:style>
      </p:cxnSp>
      <p:cxnSp>
        <p:nvCxnSpPr>
          <p:cNvPr id="61" name="Straight Connector 223">
            <a:extLst>
              <a:ext uri="{FF2B5EF4-FFF2-40B4-BE49-F238E27FC236}">
                <a16:creationId xmlns:a16="http://schemas.microsoft.com/office/drawing/2014/main" id="{A8460496-36ED-4D17-BBFB-E7E6B303543F}"/>
              </a:ext>
            </a:extLst>
          </p:cNvPr>
          <p:cNvCxnSpPr>
            <a:cxnSpLocks/>
            <a:stCxn id="59" idx="1"/>
            <a:endCxn id="59" idx="5"/>
          </p:cNvCxnSpPr>
          <p:nvPr/>
        </p:nvCxnSpPr>
        <p:spPr>
          <a:xfrm>
            <a:off x="2278636" y="1860908"/>
            <a:ext cx="3529447" cy="3554519"/>
          </a:xfrm>
          <a:prstGeom prst="line">
            <a:avLst/>
          </a:prstGeom>
        </p:spPr>
        <p:style>
          <a:lnRef idx="2">
            <a:schemeClr val="accent6"/>
          </a:lnRef>
          <a:fillRef idx="0">
            <a:schemeClr val="accent6"/>
          </a:fillRef>
          <a:effectRef idx="1">
            <a:schemeClr val="accent6"/>
          </a:effectRef>
          <a:fontRef idx="minor">
            <a:schemeClr val="tx1"/>
          </a:fontRef>
        </p:style>
      </p:cxnSp>
      <p:cxnSp>
        <p:nvCxnSpPr>
          <p:cNvPr id="62" name="Straight Connector 224">
            <a:extLst>
              <a:ext uri="{FF2B5EF4-FFF2-40B4-BE49-F238E27FC236}">
                <a16:creationId xmlns:a16="http://schemas.microsoft.com/office/drawing/2014/main" id="{ED7BF9E5-C978-4DCE-8EC0-7412A51727E7}"/>
              </a:ext>
            </a:extLst>
          </p:cNvPr>
          <p:cNvCxnSpPr>
            <a:cxnSpLocks/>
            <a:stCxn id="59" idx="7"/>
            <a:endCxn id="59" idx="3"/>
          </p:cNvCxnSpPr>
          <p:nvPr/>
        </p:nvCxnSpPr>
        <p:spPr>
          <a:xfrm flipH="1">
            <a:off x="2278636" y="1860908"/>
            <a:ext cx="3529447" cy="3554519"/>
          </a:xfrm>
          <a:prstGeom prst="line">
            <a:avLst/>
          </a:prstGeom>
        </p:spPr>
        <p:style>
          <a:lnRef idx="2">
            <a:schemeClr val="accent6"/>
          </a:lnRef>
          <a:fillRef idx="0">
            <a:schemeClr val="accent6"/>
          </a:fillRef>
          <a:effectRef idx="1">
            <a:schemeClr val="accent6"/>
          </a:effectRef>
          <a:fontRef idx="minor">
            <a:schemeClr val="tx1"/>
          </a:fontRef>
        </p:style>
      </p:cxnSp>
      <p:cxnSp>
        <p:nvCxnSpPr>
          <p:cNvPr id="63" name="Straight Connector 225">
            <a:extLst>
              <a:ext uri="{FF2B5EF4-FFF2-40B4-BE49-F238E27FC236}">
                <a16:creationId xmlns:a16="http://schemas.microsoft.com/office/drawing/2014/main" id="{398BB456-D015-414B-882B-F26FDF5F74C3}"/>
              </a:ext>
            </a:extLst>
          </p:cNvPr>
          <p:cNvCxnSpPr>
            <a:cxnSpLocks/>
            <a:stCxn id="59" idx="2"/>
            <a:endCxn id="59" idx="6"/>
          </p:cNvCxnSpPr>
          <p:nvPr/>
        </p:nvCxnSpPr>
        <p:spPr>
          <a:xfrm>
            <a:off x="1547664" y="3638167"/>
            <a:ext cx="499139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4" name="Straight Connector 226">
            <a:extLst>
              <a:ext uri="{FF2B5EF4-FFF2-40B4-BE49-F238E27FC236}">
                <a16:creationId xmlns:a16="http://schemas.microsoft.com/office/drawing/2014/main" id="{ECC8493E-BED5-4FF4-A7F3-FC832A29F92D}"/>
              </a:ext>
            </a:extLst>
          </p:cNvPr>
          <p:cNvCxnSpPr>
            <a:cxnSpLocks/>
          </p:cNvCxnSpPr>
          <p:nvPr/>
        </p:nvCxnSpPr>
        <p:spPr>
          <a:xfrm rot="1320000" flipH="1">
            <a:off x="2274712" y="1851538"/>
            <a:ext cx="3529447" cy="3554519"/>
          </a:xfrm>
          <a:prstGeom prst="line">
            <a:avLst/>
          </a:prstGeom>
        </p:spPr>
        <p:style>
          <a:lnRef idx="2">
            <a:schemeClr val="accent6"/>
          </a:lnRef>
          <a:fillRef idx="0">
            <a:schemeClr val="accent6"/>
          </a:fillRef>
          <a:effectRef idx="1">
            <a:schemeClr val="accent6"/>
          </a:effectRef>
          <a:fontRef idx="minor">
            <a:schemeClr val="tx1"/>
          </a:fontRef>
        </p:style>
      </p:cxnSp>
      <p:cxnSp>
        <p:nvCxnSpPr>
          <p:cNvPr id="65" name="Straight Connector 227">
            <a:extLst>
              <a:ext uri="{FF2B5EF4-FFF2-40B4-BE49-F238E27FC236}">
                <a16:creationId xmlns:a16="http://schemas.microsoft.com/office/drawing/2014/main" id="{89AD77AF-CF8A-4450-80BA-C92361E01130}"/>
              </a:ext>
            </a:extLst>
          </p:cNvPr>
          <p:cNvCxnSpPr>
            <a:cxnSpLocks/>
          </p:cNvCxnSpPr>
          <p:nvPr/>
        </p:nvCxnSpPr>
        <p:spPr>
          <a:xfrm rot="1320000">
            <a:off x="4043358" y="1111616"/>
            <a:ext cx="0" cy="5026847"/>
          </a:xfrm>
          <a:prstGeom prst="line">
            <a:avLst/>
          </a:prstGeom>
        </p:spPr>
        <p:style>
          <a:lnRef idx="2">
            <a:schemeClr val="accent6"/>
          </a:lnRef>
          <a:fillRef idx="0">
            <a:schemeClr val="accent6"/>
          </a:fillRef>
          <a:effectRef idx="1">
            <a:schemeClr val="accent6"/>
          </a:effectRef>
          <a:fontRef idx="minor">
            <a:schemeClr val="tx1"/>
          </a:fontRef>
        </p:style>
      </p:cxnSp>
      <p:cxnSp>
        <p:nvCxnSpPr>
          <p:cNvPr id="66" name="Straight Connector 228">
            <a:extLst>
              <a:ext uri="{FF2B5EF4-FFF2-40B4-BE49-F238E27FC236}">
                <a16:creationId xmlns:a16="http://schemas.microsoft.com/office/drawing/2014/main" id="{29B89344-BF3F-46EB-8CF7-95F03F9883EB}"/>
              </a:ext>
            </a:extLst>
          </p:cNvPr>
          <p:cNvCxnSpPr>
            <a:cxnSpLocks/>
          </p:cNvCxnSpPr>
          <p:nvPr/>
        </p:nvCxnSpPr>
        <p:spPr>
          <a:xfrm rot="1320000">
            <a:off x="1547663" y="3625039"/>
            <a:ext cx="499139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67" name="Straight Connector 229">
            <a:extLst>
              <a:ext uri="{FF2B5EF4-FFF2-40B4-BE49-F238E27FC236}">
                <a16:creationId xmlns:a16="http://schemas.microsoft.com/office/drawing/2014/main" id="{075A5E0C-EF9D-4337-BB8C-7F4B5F257C35}"/>
              </a:ext>
            </a:extLst>
          </p:cNvPr>
          <p:cNvCxnSpPr>
            <a:cxnSpLocks/>
          </p:cNvCxnSpPr>
          <p:nvPr/>
        </p:nvCxnSpPr>
        <p:spPr>
          <a:xfrm rot="1320000">
            <a:off x="2278635" y="1830539"/>
            <a:ext cx="3529447" cy="3554519"/>
          </a:xfrm>
          <a:prstGeom prst="line">
            <a:avLst/>
          </a:prstGeom>
        </p:spPr>
        <p:style>
          <a:lnRef idx="2">
            <a:schemeClr val="accent6"/>
          </a:lnRef>
          <a:fillRef idx="0">
            <a:schemeClr val="accent6"/>
          </a:fillRef>
          <a:effectRef idx="1">
            <a:schemeClr val="accent6"/>
          </a:effectRef>
          <a:fontRef idx="minor">
            <a:schemeClr val="tx1"/>
          </a:fontRef>
        </p:style>
      </p:cxnSp>
      <p:sp>
        <p:nvSpPr>
          <p:cNvPr id="8" name="Oval 91">
            <a:extLst>
              <a:ext uri="{FF2B5EF4-FFF2-40B4-BE49-F238E27FC236}">
                <a16:creationId xmlns:a16="http://schemas.microsoft.com/office/drawing/2014/main" id="{EDDDFE62-9B48-4C1A-8467-5781B3DF2A95}"/>
              </a:ext>
            </a:extLst>
          </p:cNvPr>
          <p:cNvSpPr/>
          <p:nvPr/>
        </p:nvSpPr>
        <p:spPr>
          <a:xfrm>
            <a:off x="2770711" y="2360291"/>
            <a:ext cx="2535782" cy="2553796"/>
          </a:xfrm>
          <a:prstGeom prst="ellipse">
            <a:avLst/>
          </a:prstGeom>
          <a:solidFill>
            <a:srgbClr val="FFFFFF">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GB" sz="1350">
              <a:solidFill>
                <a:srgbClr val="F1EFED"/>
              </a:solidFill>
              <a:latin typeface="Segoe UI"/>
            </a:endParaRPr>
          </a:p>
        </p:txBody>
      </p:sp>
      <p:sp>
        <p:nvSpPr>
          <p:cNvPr id="9" name="Oval 92">
            <a:extLst>
              <a:ext uri="{FF2B5EF4-FFF2-40B4-BE49-F238E27FC236}">
                <a16:creationId xmlns:a16="http://schemas.microsoft.com/office/drawing/2014/main" id="{342932A5-DF00-4124-BF2E-D7E5C57BA7D5}"/>
              </a:ext>
            </a:extLst>
          </p:cNvPr>
          <p:cNvSpPr/>
          <p:nvPr/>
        </p:nvSpPr>
        <p:spPr>
          <a:xfrm>
            <a:off x="3483560" y="3074393"/>
            <a:ext cx="1119596" cy="1127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GB" sz="1350">
              <a:solidFill>
                <a:srgbClr val="F1EFED"/>
              </a:solidFill>
              <a:latin typeface="Segoe UI"/>
            </a:endParaRPr>
          </a:p>
        </p:txBody>
      </p:sp>
      <p:pic>
        <p:nvPicPr>
          <p:cNvPr id="10" name="Picture 93">
            <a:extLst>
              <a:ext uri="{FF2B5EF4-FFF2-40B4-BE49-F238E27FC236}">
                <a16:creationId xmlns:a16="http://schemas.microsoft.com/office/drawing/2014/main" id="{EA8EC1A4-97B6-482F-9C5A-F2E4F483C660}"/>
              </a:ext>
            </a:extLst>
          </p:cNvPr>
          <p:cNvPicPr>
            <a:picLocks noChangeAspect="1"/>
          </p:cNvPicPr>
          <p:nvPr/>
        </p:nvPicPr>
        <p:blipFill>
          <a:blip r:embed="rId3"/>
          <a:stretch>
            <a:fillRect/>
          </a:stretch>
        </p:blipFill>
        <p:spPr>
          <a:xfrm>
            <a:off x="3497096" y="3447897"/>
            <a:ext cx="1092526" cy="380542"/>
          </a:xfrm>
          <a:prstGeom prst="rect">
            <a:avLst/>
          </a:prstGeom>
        </p:spPr>
      </p:pic>
      <p:grpSp>
        <p:nvGrpSpPr>
          <p:cNvPr id="87" name="Group 86">
            <a:extLst>
              <a:ext uri="{FF2B5EF4-FFF2-40B4-BE49-F238E27FC236}">
                <a16:creationId xmlns:a16="http://schemas.microsoft.com/office/drawing/2014/main" id="{67DCF5A6-A760-4854-9D3B-92FE72A129C4}"/>
              </a:ext>
            </a:extLst>
          </p:cNvPr>
          <p:cNvGrpSpPr/>
          <p:nvPr/>
        </p:nvGrpSpPr>
        <p:grpSpPr>
          <a:xfrm>
            <a:off x="3932592" y="1295298"/>
            <a:ext cx="1053432" cy="1465969"/>
            <a:chOff x="6107086" y="313926"/>
            <a:chExt cx="1404576" cy="1954625"/>
          </a:xfrm>
        </p:grpSpPr>
        <p:sp>
          <p:nvSpPr>
            <p:cNvPr id="43" name="TextBox 184">
              <a:extLst>
                <a:ext uri="{FF2B5EF4-FFF2-40B4-BE49-F238E27FC236}">
                  <a16:creationId xmlns:a16="http://schemas.microsoft.com/office/drawing/2014/main" id="{B9517942-C1FA-4C24-9461-1CF422D95DE9}"/>
                </a:ext>
              </a:extLst>
            </p:cNvPr>
            <p:cNvSpPr txBox="1"/>
            <p:nvPr/>
          </p:nvSpPr>
          <p:spPr>
            <a:xfrm>
              <a:off x="6107086" y="313926"/>
              <a:ext cx="1404576" cy="677108"/>
            </a:xfrm>
            <a:prstGeom prst="rect">
              <a:avLst/>
            </a:prstGeom>
            <a:noFill/>
          </p:spPr>
          <p:txBody>
            <a:bodyPr wrap="square" rtlCol="0">
              <a:spAutoFit/>
            </a:bodyPr>
            <a:lstStyle/>
            <a:p>
              <a:pPr algn="ctr" defTabSz="685800" fontAlgn="auto">
                <a:spcBef>
                  <a:spcPts val="0"/>
                </a:spcBef>
                <a:spcAft>
                  <a:spcPts val="0"/>
                </a:spcAft>
                <a:defRPr/>
              </a:pPr>
              <a:r>
                <a:rPr lang="en-US" sz="1350" b="1" dirty="0">
                  <a:solidFill>
                    <a:srgbClr val="F1EFED"/>
                  </a:solidFill>
                  <a:latin typeface="Segoe UI Light"/>
                </a:rPr>
                <a:t>Skype for Business</a:t>
              </a:r>
              <a:endParaRPr lang="en-GB" sz="1350" b="1" dirty="0">
                <a:solidFill>
                  <a:srgbClr val="F1EFED"/>
                </a:solidFill>
                <a:latin typeface="Segoe UI Light"/>
              </a:endParaRPr>
            </a:p>
          </p:txBody>
        </p:sp>
        <p:pic>
          <p:nvPicPr>
            <p:cNvPr id="12" name="Picture 96">
              <a:extLst>
                <a:ext uri="{FF2B5EF4-FFF2-40B4-BE49-F238E27FC236}">
                  <a16:creationId xmlns:a16="http://schemas.microsoft.com/office/drawing/2014/main" id="{7DD07B60-4CF8-4BDD-A9F8-01B89140D527}"/>
                </a:ext>
              </a:extLst>
            </p:cNvPr>
            <p:cNvPicPr>
              <a:picLocks noChangeAspect="1"/>
            </p:cNvPicPr>
            <p:nvPr/>
          </p:nvPicPr>
          <p:blipFill rotWithShape="1">
            <a:blip r:embed="rId4"/>
            <a:srcRect l="4377" t="18917" r="81856" b="19796"/>
            <a:stretch/>
          </p:blipFill>
          <p:spPr>
            <a:xfrm>
              <a:off x="6327532" y="1924838"/>
              <a:ext cx="344883" cy="343713"/>
            </a:xfrm>
            <a:prstGeom prst="rect">
              <a:avLst/>
            </a:prstGeom>
          </p:spPr>
        </p:pic>
        <p:sp>
          <p:nvSpPr>
            <p:cNvPr id="26" name="TextBox 110">
              <a:extLst>
                <a:ext uri="{FF2B5EF4-FFF2-40B4-BE49-F238E27FC236}">
                  <a16:creationId xmlns:a16="http://schemas.microsoft.com/office/drawing/2014/main" id="{817174A9-7685-4EE8-BEF0-C86952CA23D9}"/>
                </a:ext>
              </a:extLst>
            </p:cNvPr>
            <p:cNvSpPr txBox="1"/>
            <p:nvPr/>
          </p:nvSpPr>
          <p:spPr>
            <a:xfrm>
              <a:off x="6131869" y="1144633"/>
              <a:ext cx="1096455" cy="446447"/>
            </a:xfrm>
            <a:prstGeom prst="rect">
              <a:avLst/>
            </a:prstGeom>
            <a:noFill/>
          </p:spPr>
          <p:txBody>
            <a:bodyPr wrap="square" rtlCol="0">
              <a:spAutoFit/>
            </a:bodyPr>
            <a:lstStyle/>
            <a:p>
              <a:pPr algn="ctr" defTabSz="685800" fontAlgn="auto">
                <a:spcBef>
                  <a:spcPts val="0"/>
                </a:spcBef>
                <a:spcAft>
                  <a:spcPts val="0"/>
                </a:spcAft>
                <a:defRPr/>
              </a:pPr>
              <a:r>
                <a:rPr lang="pl-PL" sz="788" dirty="0">
                  <a:solidFill>
                    <a:srgbClr val="F1EFED"/>
                  </a:solidFill>
                  <a:latin typeface="Segoe UI"/>
                </a:rPr>
                <a:t>Spotkania online</a:t>
              </a:r>
              <a:endParaRPr lang="en-GB" sz="788" dirty="0">
                <a:solidFill>
                  <a:srgbClr val="F1EFED"/>
                </a:solidFill>
                <a:latin typeface="Segoe UI"/>
              </a:endParaRPr>
            </a:p>
          </p:txBody>
        </p:sp>
      </p:grpSp>
      <p:grpSp>
        <p:nvGrpSpPr>
          <p:cNvPr id="72" name="Group 71">
            <a:extLst>
              <a:ext uri="{FF2B5EF4-FFF2-40B4-BE49-F238E27FC236}">
                <a16:creationId xmlns:a16="http://schemas.microsoft.com/office/drawing/2014/main" id="{35B046B5-1BAF-4947-8C45-616676D9997A}"/>
              </a:ext>
            </a:extLst>
          </p:cNvPr>
          <p:cNvGrpSpPr/>
          <p:nvPr/>
        </p:nvGrpSpPr>
        <p:grpSpPr>
          <a:xfrm>
            <a:off x="4469765" y="1647815"/>
            <a:ext cx="1318203" cy="1303079"/>
            <a:chOff x="6823317" y="783949"/>
            <a:chExt cx="1757604" cy="1737439"/>
          </a:xfrm>
        </p:grpSpPr>
        <p:sp>
          <p:nvSpPr>
            <p:cNvPr id="44" name="TextBox 186">
              <a:extLst>
                <a:ext uri="{FF2B5EF4-FFF2-40B4-BE49-F238E27FC236}">
                  <a16:creationId xmlns:a16="http://schemas.microsoft.com/office/drawing/2014/main" id="{3363E108-C466-4564-8305-1238E1A6E22F}"/>
                </a:ext>
              </a:extLst>
            </p:cNvPr>
            <p:cNvSpPr txBox="1"/>
            <p:nvPr/>
          </p:nvSpPr>
          <p:spPr>
            <a:xfrm>
              <a:off x="7176345" y="783949"/>
              <a:ext cx="1404576" cy="677108"/>
            </a:xfrm>
            <a:prstGeom prst="rect">
              <a:avLst/>
            </a:prstGeom>
            <a:noFill/>
          </p:spPr>
          <p:txBody>
            <a:bodyPr wrap="square" rtlCol="0">
              <a:spAutoFit/>
            </a:bodyPr>
            <a:lstStyle/>
            <a:p>
              <a:pPr algn="ctr" defTabSz="685800" fontAlgn="auto">
                <a:spcBef>
                  <a:spcPts val="0"/>
                </a:spcBef>
                <a:spcAft>
                  <a:spcPts val="0"/>
                </a:spcAft>
                <a:defRPr/>
              </a:pPr>
              <a:r>
                <a:rPr lang="en-US" sz="1350" b="1" dirty="0">
                  <a:solidFill>
                    <a:srgbClr val="F1EFED"/>
                  </a:solidFill>
                  <a:latin typeface="Segoe UI Light"/>
                </a:rPr>
                <a:t>SharePoint Online</a:t>
              </a:r>
              <a:endParaRPr lang="en-GB" sz="1350" b="1" dirty="0">
                <a:solidFill>
                  <a:srgbClr val="F1EFED"/>
                </a:solidFill>
                <a:latin typeface="Segoe UI Light"/>
              </a:endParaRPr>
            </a:p>
          </p:txBody>
        </p:sp>
        <p:pic>
          <p:nvPicPr>
            <p:cNvPr id="25" name="Picture 109">
              <a:extLst>
                <a:ext uri="{FF2B5EF4-FFF2-40B4-BE49-F238E27FC236}">
                  <a16:creationId xmlns:a16="http://schemas.microsoft.com/office/drawing/2014/main" id="{F7FFC63B-DC41-49D8-A8F7-8968127A67BC}"/>
                </a:ext>
              </a:extLst>
            </p:cNvPr>
            <p:cNvPicPr>
              <a:picLocks noChangeAspect="1"/>
            </p:cNvPicPr>
            <p:nvPr/>
          </p:nvPicPr>
          <p:blipFill rotWithShape="1">
            <a:blip r:embed="rId5"/>
            <a:srcRect r="69604"/>
            <a:stretch/>
          </p:blipFill>
          <p:spPr>
            <a:xfrm>
              <a:off x="6823317" y="2192338"/>
              <a:ext cx="345106" cy="329050"/>
            </a:xfrm>
            <a:prstGeom prst="rect">
              <a:avLst/>
            </a:prstGeom>
          </p:spPr>
        </p:pic>
        <p:sp>
          <p:nvSpPr>
            <p:cNvPr id="27" name="TextBox 111">
              <a:extLst>
                <a:ext uri="{FF2B5EF4-FFF2-40B4-BE49-F238E27FC236}">
                  <a16:creationId xmlns:a16="http://schemas.microsoft.com/office/drawing/2014/main" id="{4BD3D4EF-F40A-43E4-838E-784F404176E9}"/>
                </a:ext>
              </a:extLst>
            </p:cNvPr>
            <p:cNvSpPr txBox="1"/>
            <p:nvPr/>
          </p:nvSpPr>
          <p:spPr>
            <a:xfrm>
              <a:off x="6855188" y="1399462"/>
              <a:ext cx="1145220" cy="608116"/>
            </a:xfrm>
            <a:prstGeom prst="rect">
              <a:avLst/>
            </a:prstGeom>
            <a:noFill/>
          </p:spPr>
          <p:txBody>
            <a:bodyPr wrap="square" rtlCol="0">
              <a:spAutoFit/>
            </a:bodyPr>
            <a:lstStyle/>
            <a:p>
              <a:pPr algn="ctr" defTabSz="685800" fontAlgn="auto">
                <a:spcBef>
                  <a:spcPts val="0"/>
                </a:spcBef>
                <a:spcAft>
                  <a:spcPts val="0"/>
                </a:spcAft>
                <a:defRPr/>
              </a:pPr>
              <a:r>
                <a:rPr lang="pl-PL" altLang="zh-CN" sz="788" dirty="0">
                  <a:solidFill>
                    <a:srgbClr val="F1EFED"/>
                  </a:solidFill>
                  <a:latin typeface="Segoe UI"/>
                </a:rPr>
                <a:t>Publikowanie treści i repozytorium</a:t>
              </a:r>
              <a:endParaRPr lang="en-GB" sz="788" dirty="0">
                <a:solidFill>
                  <a:srgbClr val="F1EFED"/>
                </a:solidFill>
                <a:latin typeface="Segoe UI"/>
              </a:endParaRPr>
            </a:p>
          </p:txBody>
        </p:sp>
      </p:grpSp>
      <p:grpSp>
        <p:nvGrpSpPr>
          <p:cNvPr id="86" name="Group 85">
            <a:extLst>
              <a:ext uri="{FF2B5EF4-FFF2-40B4-BE49-F238E27FC236}">
                <a16:creationId xmlns:a16="http://schemas.microsoft.com/office/drawing/2014/main" id="{9F46775E-3EB6-495D-92B8-07AE481EB56C}"/>
              </a:ext>
            </a:extLst>
          </p:cNvPr>
          <p:cNvGrpSpPr/>
          <p:nvPr/>
        </p:nvGrpSpPr>
        <p:grpSpPr>
          <a:xfrm>
            <a:off x="3125457" y="1251209"/>
            <a:ext cx="1034286" cy="1536623"/>
            <a:chOff x="5030907" y="255141"/>
            <a:chExt cx="1379048" cy="2048831"/>
          </a:xfrm>
        </p:grpSpPr>
        <p:sp>
          <p:nvSpPr>
            <p:cNvPr id="58" name="TextBox 220">
              <a:extLst>
                <a:ext uri="{FF2B5EF4-FFF2-40B4-BE49-F238E27FC236}">
                  <a16:creationId xmlns:a16="http://schemas.microsoft.com/office/drawing/2014/main" id="{A3CB636F-AF7C-4852-A44D-A42D8025E5DB}"/>
                </a:ext>
              </a:extLst>
            </p:cNvPr>
            <p:cNvSpPr txBox="1"/>
            <p:nvPr/>
          </p:nvSpPr>
          <p:spPr>
            <a:xfrm>
              <a:off x="5030907" y="255141"/>
              <a:ext cx="1293279" cy="615553"/>
            </a:xfrm>
            <a:prstGeom prst="rect">
              <a:avLst/>
            </a:prstGeom>
            <a:noFill/>
          </p:spPr>
          <p:txBody>
            <a:bodyPr wrap="square" rtlCol="0">
              <a:spAutoFit/>
            </a:bodyPr>
            <a:lstStyle/>
            <a:p>
              <a:pPr algn="ctr" defTabSz="685800" fontAlgn="auto">
                <a:spcBef>
                  <a:spcPts val="0"/>
                </a:spcBef>
                <a:spcAft>
                  <a:spcPts val="0"/>
                </a:spcAft>
                <a:defRPr/>
              </a:pPr>
              <a:r>
                <a:rPr lang="en-US" sz="1200" b="1" dirty="0">
                  <a:solidFill>
                    <a:srgbClr val="F1EFED"/>
                  </a:solidFill>
                  <a:latin typeface="Segoe UI Light"/>
                </a:rPr>
                <a:t>Office Online</a:t>
              </a:r>
              <a:endParaRPr lang="en-GB" sz="1200" b="1" dirty="0">
                <a:solidFill>
                  <a:srgbClr val="F1EFED"/>
                </a:solidFill>
                <a:latin typeface="Segoe UI Light"/>
              </a:endParaRPr>
            </a:p>
          </p:txBody>
        </p:sp>
        <p:pic>
          <p:nvPicPr>
            <p:cNvPr id="11" name="Picture 95">
              <a:extLst>
                <a:ext uri="{FF2B5EF4-FFF2-40B4-BE49-F238E27FC236}">
                  <a16:creationId xmlns:a16="http://schemas.microsoft.com/office/drawing/2014/main" id="{C8B48A10-78EE-4FD7-8705-894BCC2DCE54}"/>
                </a:ext>
              </a:extLst>
            </p:cNvPr>
            <p:cNvPicPr>
              <a:picLocks noChangeAspect="1"/>
            </p:cNvPicPr>
            <p:nvPr/>
          </p:nvPicPr>
          <p:blipFill rotWithShape="1">
            <a:blip r:embed="rId6"/>
            <a:srcRect l="6926" t="20593" r="74592" b="19899"/>
            <a:stretch/>
          </p:blipFill>
          <p:spPr>
            <a:xfrm>
              <a:off x="5872551" y="1965418"/>
              <a:ext cx="301411" cy="338554"/>
            </a:xfrm>
            <a:prstGeom prst="rect">
              <a:avLst/>
            </a:prstGeom>
          </p:spPr>
        </p:pic>
        <p:sp>
          <p:nvSpPr>
            <p:cNvPr id="28" name="TextBox 136">
              <a:extLst>
                <a:ext uri="{FF2B5EF4-FFF2-40B4-BE49-F238E27FC236}">
                  <a16:creationId xmlns:a16="http://schemas.microsoft.com/office/drawing/2014/main" id="{AA5A6F5C-DB35-4418-B464-73B9558AB192}"/>
                </a:ext>
              </a:extLst>
            </p:cNvPr>
            <p:cNvSpPr txBox="1"/>
            <p:nvPr/>
          </p:nvSpPr>
          <p:spPr>
            <a:xfrm>
              <a:off x="5332879" y="1205294"/>
              <a:ext cx="1077076" cy="400109"/>
            </a:xfrm>
            <a:prstGeom prst="rect">
              <a:avLst/>
            </a:prstGeom>
            <a:noFill/>
          </p:spPr>
          <p:txBody>
            <a:bodyPr wrap="square" rtlCol="0">
              <a:spAutoFit/>
            </a:bodyPr>
            <a:lstStyle/>
            <a:p>
              <a:pPr algn="ctr" defTabSz="685800" fontAlgn="auto">
                <a:spcBef>
                  <a:spcPts val="0"/>
                </a:spcBef>
                <a:spcAft>
                  <a:spcPts val="0"/>
                </a:spcAft>
                <a:defRPr/>
              </a:pPr>
              <a:r>
                <a:rPr lang="pl-PL" sz="675" dirty="0">
                  <a:solidFill>
                    <a:srgbClr val="F1EFED"/>
                  </a:solidFill>
                  <a:latin typeface="Segoe UI"/>
                </a:rPr>
                <a:t>Aplikacje w przeglądarce</a:t>
              </a:r>
              <a:endParaRPr lang="en-GB" sz="675" dirty="0">
                <a:solidFill>
                  <a:srgbClr val="F1EFED"/>
                </a:solidFill>
                <a:latin typeface="Segoe UI"/>
              </a:endParaRPr>
            </a:p>
          </p:txBody>
        </p:sp>
      </p:grpSp>
      <p:grpSp>
        <p:nvGrpSpPr>
          <p:cNvPr id="73" name="Group 72">
            <a:extLst>
              <a:ext uri="{FF2B5EF4-FFF2-40B4-BE49-F238E27FC236}">
                <a16:creationId xmlns:a16="http://schemas.microsoft.com/office/drawing/2014/main" id="{BA2E63E6-0670-4B72-8BB5-48AC3C96555C}"/>
              </a:ext>
            </a:extLst>
          </p:cNvPr>
          <p:cNvGrpSpPr/>
          <p:nvPr/>
        </p:nvGrpSpPr>
        <p:grpSpPr>
          <a:xfrm>
            <a:off x="4709406" y="2265671"/>
            <a:ext cx="1582831" cy="909325"/>
            <a:chOff x="7142838" y="1607757"/>
            <a:chExt cx="2110441" cy="1212433"/>
          </a:xfrm>
        </p:grpSpPr>
        <p:sp>
          <p:nvSpPr>
            <p:cNvPr id="45" name="TextBox 190">
              <a:extLst>
                <a:ext uri="{FF2B5EF4-FFF2-40B4-BE49-F238E27FC236}">
                  <a16:creationId xmlns:a16="http://schemas.microsoft.com/office/drawing/2014/main" id="{F92D5C46-B3D9-4CDE-9317-BD0EA571C42E}"/>
                </a:ext>
              </a:extLst>
            </p:cNvPr>
            <p:cNvSpPr txBox="1"/>
            <p:nvPr/>
          </p:nvSpPr>
          <p:spPr>
            <a:xfrm>
              <a:off x="7848703" y="1607757"/>
              <a:ext cx="1404576" cy="400109"/>
            </a:xfrm>
            <a:prstGeom prst="rect">
              <a:avLst/>
            </a:prstGeom>
            <a:noFill/>
          </p:spPr>
          <p:txBody>
            <a:bodyPr wrap="square" rtlCol="0">
              <a:spAutoFit/>
            </a:bodyPr>
            <a:lstStyle/>
            <a:p>
              <a:pPr algn="ctr" defTabSz="685800" fontAlgn="auto">
                <a:spcBef>
                  <a:spcPts val="0"/>
                </a:spcBef>
                <a:spcAft>
                  <a:spcPts val="0"/>
                </a:spcAft>
                <a:defRPr/>
              </a:pPr>
              <a:r>
                <a:rPr lang="en-US" sz="1350" b="1" dirty="0">
                  <a:solidFill>
                    <a:srgbClr val="F1EFED"/>
                  </a:solidFill>
                  <a:latin typeface="Segoe UI Light"/>
                </a:rPr>
                <a:t>OneDrive</a:t>
              </a:r>
              <a:endParaRPr lang="en-GB" sz="1350" b="1" dirty="0">
                <a:solidFill>
                  <a:srgbClr val="F1EFED"/>
                </a:solidFill>
                <a:latin typeface="Segoe UI Light"/>
              </a:endParaRPr>
            </a:p>
          </p:txBody>
        </p:sp>
        <p:pic>
          <p:nvPicPr>
            <p:cNvPr id="24" name="Picture 108">
              <a:extLst>
                <a:ext uri="{FF2B5EF4-FFF2-40B4-BE49-F238E27FC236}">
                  <a16:creationId xmlns:a16="http://schemas.microsoft.com/office/drawing/2014/main" id="{D8DC0C31-2BC2-4CB5-9BBE-D2F5B766EDF6}"/>
                </a:ext>
              </a:extLst>
            </p:cNvPr>
            <p:cNvPicPr>
              <a:picLocks noChangeAspect="1"/>
            </p:cNvPicPr>
            <p:nvPr/>
          </p:nvPicPr>
          <p:blipFill>
            <a:blip r:embed="rId7">
              <a:biLevel thresh="25000"/>
            </a:blip>
            <a:stretch>
              <a:fillRect/>
            </a:stretch>
          </p:blipFill>
          <p:spPr>
            <a:xfrm>
              <a:off x="7142838" y="2514029"/>
              <a:ext cx="418002" cy="306161"/>
            </a:xfrm>
            <a:prstGeom prst="rect">
              <a:avLst/>
            </a:prstGeom>
          </p:spPr>
        </p:pic>
        <p:sp>
          <p:nvSpPr>
            <p:cNvPr id="29" name="TextBox 140">
              <a:extLst>
                <a:ext uri="{FF2B5EF4-FFF2-40B4-BE49-F238E27FC236}">
                  <a16:creationId xmlns:a16="http://schemas.microsoft.com/office/drawing/2014/main" id="{0D2E941D-25BD-4B72-81F6-9AE7A0F0CFC2}"/>
                </a:ext>
              </a:extLst>
            </p:cNvPr>
            <p:cNvSpPr txBox="1"/>
            <p:nvPr/>
          </p:nvSpPr>
          <p:spPr>
            <a:xfrm>
              <a:off x="7375901" y="2080689"/>
              <a:ext cx="1489198" cy="430887"/>
            </a:xfrm>
            <a:prstGeom prst="rect">
              <a:avLst/>
            </a:prstGeom>
            <a:noFill/>
          </p:spPr>
          <p:txBody>
            <a:bodyPr wrap="square" rtlCol="0">
              <a:spAutoFit/>
            </a:bodyPr>
            <a:lstStyle/>
            <a:p>
              <a:pPr algn="ctr" defTabSz="685800" fontAlgn="auto">
                <a:spcBef>
                  <a:spcPts val="0"/>
                </a:spcBef>
                <a:spcAft>
                  <a:spcPts val="0"/>
                </a:spcAft>
                <a:defRPr/>
              </a:pPr>
              <a:r>
                <a:rPr lang="pl-PL" sz="750" dirty="0">
                  <a:solidFill>
                    <a:srgbClr val="F1EFED"/>
                  </a:solidFill>
                  <a:latin typeface="Segoe UI"/>
                </a:rPr>
                <a:t>Osobisty dysk chmurowy</a:t>
              </a:r>
              <a:endParaRPr lang="en-GB" sz="750" dirty="0">
                <a:solidFill>
                  <a:srgbClr val="F1EFED"/>
                </a:solidFill>
                <a:latin typeface="Segoe UI"/>
              </a:endParaRPr>
            </a:p>
          </p:txBody>
        </p:sp>
      </p:grpSp>
      <p:grpSp>
        <p:nvGrpSpPr>
          <p:cNvPr id="76" name="Group 75">
            <a:extLst>
              <a:ext uri="{FF2B5EF4-FFF2-40B4-BE49-F238E27FC236}">
                <a16:creationId xmlns:a16="http://schemas.microsoft.com/office/drawing/2014/main" id="{10411576-D8D9-454C-9D51-E61AC0ECCA24}"/>
              </a:ext>
            </a:extLst>
          </p:cNvPr>
          <p:cNvGrpSpPr/>
          <p:nvPr/>
        </p:nvGrpSpPr>
        <p:grpSpPr>
          <a:xfrm>
            <a:off x="4698670" y="4047728"/>
            <a:ext cx="1552234" cy="1024037"/>
            <a:chOff x="7134843" y="3983831"/>
            <a:chExt cx="2069645" cy="1365381"/>
          </a:xfrm>
        </p:grpSpPr>
        <p:sp>
          <p:nvSpPr>
            <p:cNvPr id="48" name="TextBox 204">
              <a:extLst>
                <a:ext uri="{FF2B5EF4-FFF2-40B4-BE49-F238E27FC236}">
                  <a16:creationId xmlns:a16="http://schemas.microsoft.com/office/drawing/2014/main" id="{42EE42C8-469B-4C32-9B47-9783E784BFDF}"/>
                </a:ext>
              </a:extLst>
            </p:cNvPr>
            <p:cNvSpPr txBox="1"/>
            <p:nvPr/>
          </p:nvSpPr>
          <p:spPr>
            <a:xfrm>
              <a:off x="8214552" y="4979880"/>
              <a:ext cx="989936" cy="369332"/>
            </a:xfrm>
            <a:prstGeom prst="rect">
              <a:avLst/>
            </a:prstGeom>
            <a:noFill/>
          </p:spPr>
          <p:txBody>
            <a:bodyPr wrap="square" rtlCol="0">
              <a:spAutoFit/>
            </a:bodyPr>
            <a:lstStyle/>
            <a:p>
              <a:pPr algn="ctr" defTabSz="685800" fontAlgn="auto">
                <a:spcBef>
                  <a:spcPts val="0"/>
                </a:spcBef>
                <a:spcAft>
                  <a:spcPts val="0"/>
                </a:spcAft>
                <a:defRPr/>
              </a:pPr>
              <a:r>
                <a:rPr lang="en-US" sz="1200" b="1" dirty="0">
                  <a:solidFill>
                    <a:srgbClr val="F1EFED"/>
                  </a:solidFill>
                  <a:latin typeface="Segoe UI Light"/>
                </a:rPr>
                <a:t>Team</a:t>
              </a:r>
              <a:r>
                <a:rPr lang="pl-PL" sz="1200" b="1" dirty="0">
                  <a:solidFill>
                    <a:srgbClr val="F1EFED"/>
                  </a:solidFill>
                  <a:latin typeface="Segoe UI Light"/>
                </a:rPr>
                <a:t>s</a:t>
              </a:r>
              <a:endParaRPr lang="en-GB" sz="1200" b="1" dirty="0">
                <a:solidFill>
                  <a:srgbClr val="F1EFED"/>
                </a:solidFill>
                <a:latin typeface="Segoe UI Light"/>
              </a:endParaRPr>
            </a:p>
          </p:txBody>
        </p:sp>
        <p:pic>
          <p:nvPicPr>
            <p:cNvPr id="20" name="Picture 104">
              <a:extLst>
                <a:ext uri="{FF2B5EF4-FFF2-40B4-BE49-F238E27FC236}">
                  <a16:creationId xmlns:a16="http://schemas.microsoft.com/office/drawing/2014/main" id="{C4310966-5B26-4C4E-84D5-CF29E37720E6}"/>
                </a:ext>
              </a:extLst>
            </p:cNvPr>
            <p:cNvPicPr>
              <a:picLocks noChangeAspect="1"/>
            </p:cNvPicPr>
            <p:nvPr/>
          </p:nvPicPr>
          <p:blipFill>
            <a:blip r:embed="rId8">
              <a:biLevel thresh="25000"/>
            </a:blip>
            <a:stretch>
              <a:fillRect/>
            </a:stretch>
          </p:blipFill>
          <p:spPr>
            <a:xfrm>
              <a:off x="7134843" y="3983831"/>
              <a:ext cx="460426" cy="337234"/>
            </a:xfrm>
            <a:prstGeom prst="rect">
              <a:avLst/>
            </a:prstGeom>
          </p:spPr>
        </p:pic>
        <p:sp>
          <p:nvSpPr>
            <p:cNvPr id="32" name="TextBox 143">
              <a:extLst>
                <a:ext uri="{FF2B5EF4-FFF2-40B4-BE49-F238E27FC236}">
                  <a16:creationId xmlns:a16="http://schemas.microsoft.com/office/drawing/2014/main" id="{A10295B6-2AAA-471D-A433-6A5762116E53}"/>
                </a:ext>
              </a:extLst>
            </p:cNvPr>
            <p:cNvSpPr txBox="1"/>
            <p:nvPr/>
          </p:nvSpPr>
          <p:spPr>
            <a:xfrm>
              <a:off x="7518950" y="4362717"/>
              <a:ext cx="1110938" cy="538609"/>
            </a:xfrm>
            <a:prstGeom prst="rect">
              <a:avLst/>
            </a:prstGeom>
            <a:noFill/>
          </p:spPr>
          <p:txBody>
            <a:bodyPr wrap="square" rtlCol="0">
              <a:spAutoFit/>
            </a:bodyPr>
            <a:lstStyle/>
            <a:p>
              <a:pPr algn="ctr" defTabSz="685800" fontAlgn="auto">
                <a:spcBef>
                  <a:spcPts val="0"/>
                </a:spcBef>
                <a:spcAft>
                  <a:spcPts val="0"/>
                </a:spcAft>
                <a:defRPr/>
              </a:pPr>
              <a:r>
                <a:rPr lang="pl-PL" sz="675" dirty="0">
                  <a:solidFill>
                    <a:srgbClr val="F1EFED"/>
                  </a:solidFill>
                  <a:latin typeface="Segoe UI"/>
                </a:rPr>
                <a:t>Kompletne Obszary robocze dla zespołów</a:t>
              </a:r>
              <a:endParaRPr lang="en-GB" sz="675" dirty="0">
                <a:solidFill>
                  <a:srgbClr val="F1EFED"/>
                </a:solidFill>
                <a:latin typeface="Segoe UI"/>
              </a:endParaRPr>
            </a:p>
          </p:txBody>
        </p:sp>
      </p:grpSp>
      <p:grpSp>
        <p:nvGrpSpPr>
          <p:cNvPr id="77" name="Group 76">
            <a:extLst>
              <a:ext uri="{FF2B5EF4-FFF2-40B4-BE49-F238E27FC236}">
                <a16:creationId xmlns:a16="http://schemas.microsoft.com/office/drawing/2014/main" id="{B2248E21-4FE6-4451-B31A-9D2382D71E45}"/>
              </a:ext>
            </a:extLst>
          </p:cNvPr>
          <p:cNvGrpSpPr/>
          <p:nvPr/>
        </p:nvGrpSpPr>
        <p:grpSpPr>
          <a:xfrm>
            <a:off x="4469935" y="4336431"/>
            <a:ext cx="1193232" cy="1417524"/>
            <a:chOff x="6823544" y="4368770"/>
            <a:chExt cx="1590976" cy="1890032"/>
          </a:xfrm>
        </p:grpSpPr>
        <p:sp>
          <p:nvSpPr>
            <p:cNvPr id="49" name="TextBox 208">
              <a:extLst>
                <a:ext uri="{FF2B5EF4-FFF2-40B4-BE49-F238E27FC236}">
                  <a16:creationId xmlns:a16="http://schemas.microsoft.com/office/drawing/2014/main" id="{880B8CAB-3F3A-4301-97D5-36347408BB06}"/>
                </a:ext>
              </a:extLst>
            </p:cNvPr>
            <p:cNvSpPr txBox="1"/>
            <p:nvPr/>
          </p:nvSpPr>
          <p:spPr>
            <a:xfrm>
              <a:off x="7319636" y="5643249"/>
              <a:ext cx="1094884" cy="615553"/>
            </a:xfrm>
            <a:prstGeom prst="rect">
              <a:avLst/>
            </a:prstGeom>
            <a:noFill/>
          </p:spPr>
          <p:txBody>
            <a:bodyPr wrap="square" rtlCol="0">
              <a:spAutoFit/>
            </a:bodyPr>
            <a:lstStyle/>
            <a:p>
              <a:pPr algn="ctr" defTabSz="685800" fontAlgn="auto">
                <a:spcBef>
                  <a:spcPts val="0"/>
                </a:spcBef>
                <a:spcAft>
                  <a:spcPts val="0"/>
                </a:spcAft>
                <a:defRPr/>
              </a:pPr>
              <a:r>
                <a:rPr lang="pl-PL" sz="1200" b="1" dirty="0">
                  <a:solidFill>
                    <a:srgbClr val="F1EFED"/>
                  </a:solidFill>
                  <a:latin typeface="Segoe UI Light"/>
                </a:rPr>
                <a:t>Exchange Online</a:t>
              </a:r>
              <a:endParaRPr lang="en-GB" sz="1200" b="1" dirty="0">
                <a:solidFill>
                  <a:srgbClr val="F1EFED"/>
                </a:solidFill>
                <a:latin typeface="Segoe UI Light"/>
              </a:endParaRPr>
            </a:p>
          </p:txBody>
        </p:sp>
        <p:pic>
          <p:nvPicPr>
            <p:cNvPr id="21" name="Picture 105">
              <a:extLst>
                <a:ext uri="{FF2B5EF4-FFF2-40B4-BE49-F238E27FC236}">
                  <a16:creationId xmlns:a16="http://schemas.microsoft.com/office/drawing/2014/main" id="{D25359DC-DD4B-4D5A-BB52-FDDAFA64E3CE}"/>
                </a:ext>
              </a:extLst>
            </p:cNvPr>
            <p:cNvPicPr>
              <a:picLocks noChangeAspect="1"/>
            </p:cNvPicPr>
            <p:nvPr/>
          </p:nvPicPr>
          <p:blipFill>
            <a:blip r:embed="rId9">
              <a:biLevel thresh="25000"/>
            </a:blip>
            <a:stretch>
              <a:fillRect/>
            </a:stretch>
          </p:blipFill>
          <p:spPr>
            <a:xfrm>
              <a:off x="6823544" y="4368770"/>
              <a:ext cx="424513" cy="310929"/>
            </a:xfrm>
            <a:prstGeom prst="rect">
              <a:avLst/>
            </a:prstGeom>
          </p:spPr>
        </p:pic>
        <p:sp>
          <p:nvSpPr>
            <p:cNvPr id="33" name="TextBox 148">
              <a:extLst>
                <a:ext uri="{FF2B5EF4-FFF2-40B4-BE49-F238E27FC236}">
                  <a16:creationId xmlns:a16="http://schemas.microsoft.com/office/drawing/2014/main" id="{F32AF805-01FE-4251-B574-485A1C68E5D8}"/>
                </a:ext>
              </a:extLst>
            </p:cNvPr>
            <p:cNvSpPr txBox="1"/>
            <p:nvPr/>
          </p:nvSpPr>
          <p:spPr>
            <a:xfrm>
              <a:off x="7058567" y="4985389"/>
              <a:ext cx="951925" cy="738664"/>
            </a:xfrm>
            <a:prstGeom prst="rect">
              <a:avLst/>
            </a:prstGeom>
            <a:noFill/>
          </p:spPr>
          <p:txBody>
            <a:bodyPr wrap="square" rtlCol="0">
              <a:spAutoFit/>
            </a:bodyPr>
            <a:lstStyle/>
            <a:p>
              <a:pPr algn="ctr" defTabSz="685800" fontAlgn="auto">
                <a:spcBef>
                  <a:spcPts val="0"/>
                </a:spcBef>
                <a:spcAft>
                  <a:spcPts val="0"/>
                </a:spcAft>
                <a:defRPr/>
              </a:pPr>
              <a:r>
                <a:rPr lang="pl-PL" sz="750" dirty="0">
                  <a:solidFill>
                    <a:srgbClr val="F1EFED"/>
                  </a:solidFill>
                  <a:latin typeface="Segoe UI"/>
                  <a:ea typeface="Calibri"/>
                  <a:cs typeface="Times New Roman"/>
                </a:rPr>
                <a:t>Poczta </a:t>
              </a:r>
            </a:p>
            <a:p>
              <a:pPr algn="ctr" defTabSz="685800" fontAlgn="auto">
                <a:spcBef>
                  <a:spcPts val="0"/>
                </a:spcBef>
                <a:spcAft>
                  <a:spcPts val="0"/>
                </a:spcAft>
                <a:defRPr/>
              </a:pPr>
              <a:r>
                <a:rPr lang="pl-PL" sz="750" dirty="0">
                  <a:solidFill>
                    <a:srgbClr val="F1EFED"/>
                  </a:solidFill>
                  <a:latin typeface="Segoe UI"/>
                  <a:ea typeface="Calibri"/>
                  <a:cs typeface="Times New Roman"/>
                </a:rPr>
                <a:t>Kalendarze kontakty</a:t>
              </a:r>
              <a:endParaRPr lang="pl-PL" sz="750" dirty="0">
                <a:solidFill>
                  <a:srgbClr val="F1EFED"/>
                </a:solidFill>
                <a:latin typeface="Calibri"/>
                <a:ea typeface="Calibri"/>
                <a:cs typeface="Times New Roman"/>
              </a:endParaRPr>
            </a:p>
            <a:p>
              <a:pPr algn="ctr" defTabSz="685800" fontAlgn="auto">
                <a:spcBef>
                  <a:spcPts val="0"/>
                </a:spcBef>
                <a:spcAft>
                  <a:spcPts val="0"/>
                </a:spcAft>
                <a:defRPr/>
              </a:pPr>
              <a:endParaRPr lang="en-GB" sz="750" dirty="0">
                <a:solidFill>
                  <a:srgbClr val="F1EFED"/>
                </a:solidFill>
                <a:latin typeface="Segoe UI"/>
              </a:endParaRPr>
            </a:p>
          </p:txBody>
        </p:sp>
      </p:grpSp>
      <p:grpSp>
        <p:nvGrpSpPr>
          <p:cNvPr id="78" name="Group 77">
            <a:extLst>
              <a:ext uri="{FF2B5EF4-FFF2-40B4-BE49-F238E27FC236}">
                <a16:creationId xmlns:a16="http://schemas.microsoft.com/office/drawing/2014/main" id="{18DEF321-D431-4626-8A3D-31F97E17807D}"/>
              </a:ext>
            </a:extLst>
          </p:cNvPr>
          <p:cNvGrpSpPr/>
          <p:nvPr/>
        </p:nvGrpSpPr>
        <p:grpSpPr>
          <a:xfrm>
            <a:off x="3959769" y="4487056"/>
            <a:ext cx="995145" cy="1607412"/>
            <a:chOff x="6143323" y="4569602"/>
            <a:chExt cx="1326860" cy="2143215"/>
          </a:xfrm>
        </p:grpSpPr>
        <p:sp>
          <p:nvSpPr>
            <p:cNvPr id="50" name="TextBox 210">
              <a:extLst>
                <a:ext uri="{FF2B5EF4-FFF2-40B4-BE49-F238E27FC236}">
                  <a16:creationId xmlns:a16="http://schemas.microsoft.com/office/drawing/2014/main" id="{E7ABD5C9-E21B-4D63-B995-7B13E755CE48}"/>
                </a:ext>
              </a:extLst>
            </p:cNvPr>
            <p:cNvSpPr txBox="1"/>
            <p:nvPr/>
          </p:nvSpPr>
          <p:spPr>
            <a:xfrm>
              <a:off x="6176904" y="5943376"/>
              <a:ext cx="1293279" cy="769441"/>
            </a:xfrm>
            <a:prstGeom prst="rect">
              <a:avLst/>
            </a:prstGeom>
            <a:noFill/>
          </p:spPr>
          <p:txBody>
            <a:bodyPr wrap="square" rtlCol="0">
              <a:spAutoFit/>
            </a:bodyPr>
            <a:lstStyle/>
            <a:p>
              <a:pPr algn="ctr" defTabSz="685800" fontAlgn="auto">
                <a:spcBef>
                  <a:spcPts val="0"/>
                </a:spcBef>
                <a:spcAft>
                  <a:spcPts val="0"/>
                </a:spcAft>
                <a:defRPr/>
              </a:pPr>
              <a:r>
                <a:rPr lang="pl-PL" sz="1050" b="1" dirty="0">
                  <a:solidFill>
                    <a:srgbClr val="F1EFED"/>
                  </a:solidFill>
                  <a:latin typeface="Segoe UI Light"/>
                </a:rPr>
                <a:t>Exchange Online Protection</a:t>
              </a:r>
              <a:endParaRPr lang="en-GB" sz="1050" b="1" dirty="0">
                <a:solidFill>
                  <a:srgbClr val="F1EFED"/>
                </a:solidFill>
                <a:latin typeface="Segoe UI Light"/>
              </a:endParaRPr>
            </a:p>
          </p:txBody>
        </p:sp>
        <p:pic>
          <p:nvPicPr>
            <p:cNvPr id="18" name="Picture 102">
              <a:extLst>
                <a:ext uri="{FF2B5EF4-FFF2-40B4-BE49-F238E27FC236}">
                  <a16:creationId xmlns:a16="http://schemas.microsoft.com/office/drawing/2014/main" id="{54F37AEE-56B1-4239-9ED0-FB50B3360EA4}"/>
                </a:ext>
              </a:extLst>
            </p:cNvPr>
            <p:cNvPicPr>
              <a:picLocks noChangeAspect="1"/>
            </p:cNvPicPr>
            <p:nvPr/>
          </p:nvPicPr>
          <p:blipFill>
            <a:blip r:embed="rId10">
              <a:biLevel thresh="25000"/>
            </a:blip>
            <a:stretch>
              <a:fillRect/>
            </a:stretch>
          </p:blipFill>
          <p:spPr>
            <a:xfrm>
              <a:off x="6291595" y="4569602"/>
              <a:ext cx="434257" cy="318068"/>
            </a:xfrm>
            <a:prstGeom prst="rect">
              <a:avLst/>
            </a:prstGeom>
          </p:spPr>
        </p:pic>
        <p:sp>
          <p:nvSpPr>
            <p:cNvPr id="34" name="TextBox 149">
              <a:extLst>
                <a:ext uri="{FF2B5EF4-FFF2-40B4-BE49-F238E27FC236}">
                  <a16:creationId xmlns:a16="http://schemas.microsoft.com/office/drawing/2014/main" id="{67899C4A-FD72-4014-9390-9B091A80A600}"/>
                </a:ext>
              </a:extLst>
            </p:cNvPr>
            <p:cNvSpPr txBox="1"/>
            <p:nvPr/>
          </p:nvSpPr>
          <p:spPr>
            <a:xfrm>
              <a:off x="6143323" y="5322982"/>
              <a:ext cx="1130683" cy="400109"/>
            </a:xfrm>
            <a:prstGeom prst="rect">
              <a:avLst/>
            </a:prstGeom>
            <a:noFill/>
          </p:spPr>
          <p:txBody>
            <a:bodyPr wrap="square" rtlCol="0">
              <a:spAutoFit/>
            </a:bodyPr>
            <a:lstStyle/>
            <a:p>
              <a:pPr algn="ctr" defTabSz="685800" fontAlgn="auto">
                <a:spcBef>
                  <a:spcPts val="0"/>
                </a:spcBef>
                <a:spcAft>
                  <a:spcPts val="0"/>
                </a:spcAft>
                <a:defRPr/>
              </a:pPr>
              <a:r>
                <a:rPr lang="pl-PL" sz="675" dirty="0">
                  <a:solidFill>
                    <a:srgbClr val="F1EFED"/>
                  </a:solidFill>
                  <a:latin typeface="Segoe UI"/>
                </a:rPr>
                <a:t>Ochrona antywirusowa</a:t>
              </a:r>
              <a:endParaRPr lang="en-GB" sz="675" dirty="0">
                <a:solidFill>
                  <a:srgbClr val="F1EFED"/>
                </a:solidFill>
                <a:latin typeface="Segoe UI"/>
              </a:endParaRPr>
            </a:p>
          </p:txBody>
        </p:sp>
      </p:grpSp>
      <p:grpSp>
        <p:nvGrpSpPr>
          <p:cNvPr id="85" name="Group 84">
            <a:extLst>
              <a:ext uri="{FF2B5EF4-FFF2-40B4-BE49-F238E27FC236}">
                <a16:creationId xmlns:a16="http://schemas.microsoft.com/office/drawing/2014/main" id="{F10A743F-3AAC-4C00-A72E-399771B69750}"/>
              </a:ext>
            </a:extLst>
          </p:cNvPr>
          <p:cNvGrpSpPr/>
          <p:nvPr/>
        </p:nvGrpSpPr>
        <p:grpSpPr>
          <a:xfrm>
            <a:off x="2358572" y="1722877"/>
            <a:ext cx="1275631" cy="1204040"/>
            <a:chOff x="4008393" y="884031"/>
            <a:chExt cx="1700841" cy="1605387"/>
          </a:xfrm>
        </p:grpSpPr>
        <p:sp>
          <p:nvSpPr>
            <p:cNvPr id="57" name="TextBox 219">
              <a:extLst>
                <a:ext uri="{FF2B5EF4-FFF2-40B4-BE49-F238E27FC236}">
                  <a16:creationId xmlns:a16="http://schemas.microsoft.com/office/drawing/2014/main" id="{4C020EFD-455D-43A9-AB96-006AF2D4F468}"/>
                </a:ext>
              </a:extLst>
            </p:cNvPr>
            <p:cNvSpPr txBox="1"/>
            <p:nvPr/>
          </p:nvSpPr>
          <p:spPr>
            <a:xfrm>
              <a:off x="4008393" y="884031"/>
              <a:ext cx="1293278" cy="369332"/>
            </a:xfrm>
            <a:prstGeom prst="rect">
              <a:avLst/>
            </a:prstGeom>
            <a:noFill/>
          </p:spPr>
          <p:txBody>
            <a:bodyPr wrap="square" rtlCol="0">
              <a:spAutoFit/>
            </a:bodyPr>
            <a:lstStyle/>
            <a:p>
              <a:pPr algn="ctr" defTabSz="685800" fontAlgn="auto">
                <a:spcBef>
                  <a:spcPts val="0"/>
                </a:spcBef>
                <a:spcAft>
                  <a:spcPts val="0"/>
                </a:spcAft>
                <a:defRPr/>
              </a:pPr>
              <a:r>
                <a:rPr lang="pl-PL" sz="1200" b="1" dirty="0" err="1">
                  <a:solidFill>
                    <a:srgbClr val="F1EFED"/>
                  </a:solidFill>
                  <a:latin typeface="Segoe UI Light"/>
                </a:rPr>
                <a:t>Compliance</a:t>
              </a:r>
              <a:endParaRPr lang="en-GB" sz="1200" b="1" dirty="0">
                <a:solidFill>
                  <a:srgbClr val="F1EFED"/>
                </a:solidFill>
                <a:latin typeface="Segoe UI Light"/>
              </a:endParaRPr>
            </a:p>
          </p:txBody>
        </p:sp>
        <p:pic>
          <p:nvPicPr>
            <p:cNvPr id="23" name="Picture 107">
              <a:extLst>
                <a:ext uri="{FF2B5EF4-FFF2-40B4-BE49-F238E27FC236}">
                  <a16:creationId xmlns:a16="http://schemas.microsoft.com/office/drawing/2014/main" id="{1D7DC4EC-93D9-4D3A-841A-6C85F69DDC0B}"/>
                </a:ext>
              </a:extLst>
            </p:cNvPr>
            <p:cNvPicPr>
              <a:picLocks noChangeAspect="1"/>
            </p:cNvPicPr>
            <p:nvPr/>
          </p:nvPicPr>
          <p:blipFill>
            <a:blip r:embed="rId11">
              <a:biLevel thresh="25000"/>
            </a:blip>
            <a:stretch>
              <a:fillRect/>
            </a:stretch>
          </p:blipFill>
          <p:spPr>
            <a:xfrm>
              <a:off x="5363777" y="2236391"/>
              <a:ext cx="345457" cy="253027"/>
            </a:xfrm>
            <a:prstGeom prst="rect">
              <a:avLst/>
            </a:prstGeom>
          </p:spPr>
        </p:pic>
        <p:sp>
          <p:nvSpPr>
            <p:cNvPr id="35" name="TextBox 169">
              <a:extLst>
                <a:ext uri="{FF2B5EF4-FFF2-40B4-BE49-F238E27FC236}">
                  <a16:creationId xmlns:a16="http://schemas.microsoft.com/office/drawing/2014/main" id="{A05C65D8-2936-4945-AD50-0C8EED593AE3}"/>
                </a:ext>
              </a:extLst>
            </p:cNvPr>
            <p:cNvSpPr txBox="1"/>
            <p:nvPr/>
          </p:nvSpPr>
          <p:spPr>
            <a:xfrm>
              <a:off x="4498388" y="1434576"/>
              <a:ext cx="1045470" cy="584776"/>
            </a:xfrm>
            <a:prstGeom prst="rect">
              <a:avLst/>
            </a:prstGeom>
            <a:noFill/>
          </p:spPr>
          <p:txBody>
            <a:bodyPr wrap="square" rtlCol="0">
              <a:spAutoFit/>
            </a:bodyPr>
            <a:lstStyle/>
            <a:p>
              <a:pPr algn="ctr" defTabSz="685800" fontAlgn="auto">
                <a:spcBef>
                  <a:spcPts val="0"/>
                </a:spcBef>
                <a:spcAft>
                  <a:spcPts val="0"/>
                </a:spcAft>
                <a:defRPr/>
              </a:pPr>
              <a:r>
                <a:rPr lang="en-US" sz="750" dirty="0">
                  <a:solidFill>
                    <a:srgbClr val="F1EFED"/>
                  </a:solidFill>
                  <a:latin typeface="Segoe UI"/>
                </a:rPr>
                <a:t>DLP</a:t>
              </a:r>
              <a:r>
                <a:rPr lang="pl-PL" sz="750" dirty="0">
                  <a:solidFill>
                    <a:srgbClr val="F1EFED"/>
                  </a:solidFill>
                  <a:latin typeface="Segoe UI"/>
                </a:rPr>
                <a:t>, retencja i archiwizacja danych, ISO</a:t>
              </a:r>
              <a:endParaRPr lang="en-GB" sz="750" dirty="0">
                <a:solidFill>
                  <a:srgbClr val="F1EFED"/>
                </a:solidFill>
                <a:latin typeface="Segoe UI"/>
              </a:endParaRPr>
            </a:p>
          </p:txBody>
        </p:sp>
      </p:grpSp>
      <p:grpSp>
        <p:nvGrpSpPr>
          <p:cNvPr id="80" name="Group 79">
            <a:extLst>
              <a:ext uri="{FF2B5EF4-FFF2-40B4-BE49-F238E27FC236}">
                <a16:creationId xmlns:a16="http://schemas.microsoft.com/office/drawing/2014/main" id="{2C57F1E6-AFD6-470E-B127-242E68769693}"/>
              </a:ext>
            </a:extLst>
          </p:cNvPr>
          <p:cNvGrpSpPr/>
          <p:nvPr/>
        </p:nvGrpSpPr>
        <p:grpSpPr>
          <a:xfrm>
            <a:off x="2362326" y="4346504"/>
            <a:ext cx="1282113" cy="1366303"/>
            <a:chOff x="4013399" y="4382201"/>
            <a:chExt cx="1709484" cy="1821737"/>
          </a:xfrm>
        </p:grpSpPr>
        <p:sp>
          <p:nvSpPr>
            <p:cNvPr id="52" name="TextBox 212">
              <a:extLst>
                <a:ext uri="{FF2B5EF4-FFF2-40B4-BE49-F238E27FC236}">
                  <a16:creationId xmlns:a16="http://schemas.microsoft.com/office/drawing/2014/main" id="{E999723A-282B-469F-AC1F-9F3B40C40041}"/>
                </a:ext>
              </a:extLst>
            </p:cNvPr>
            <p:cNvSpPr txBox="1"/>
            <p:nvPr/>
          </p:nvSpPr>
          <p:spPr>
            <a:xfrm>
              <a:off x="4013399" y="5588385"/>
              <a:ext cx="1293279" cy="615553"/>
            </a:xfrm>
            <a:prstGeom prst="rect">
              <a:avLst/>
            </a:prstGeom>
            <a:noFill/>
          </p:spPr>
          <p:txBody>
            <a:bodyPr wrap="square" rtlCol="0">
              <a:spAutoFit/>
            </a:bodyPr>
            <a:lstStyle/>
            <a:p>
              <a:pPr algn="ctr" defTabSz="685800" fontAlgn="auto">
                <a:spcBef>
                  <a:spcPts val="0"/>
                </a:spcBef>
                <a:spcAft>
                  <a:spcPts val="0"/>
                </a:spcAft>
                <a:defRPr/>
              </a:pPr>
              <a:r>
                <a:rPr lang="pl-PL" sz="1200" b="1" dirty="0" err="1">
                  <a:solidFill>
                    <a:srgbClr val="F1EFED"/>
                  </a:solidFill>
                  <a:latin typeface="Segoe UI Light"/>
                </a:rPr>
                <a:t>PowerApps</a:t>
              </a:r>
              <a:endParaRPr lang="pl-PL" sz="1200" b="1" dirty="0">
                <a:solidFill>
                  <a:srgbClr val="F1EFED"/>
                </a:solidFill>
                <a:latin typeface="Segoe UI Light"/>
              </a:endParaRPr>
            </a:p>
            <a:p>
              <a:pPr algn="ctr" defTabSz="685800" fontAlgn="auto">
                <a:spcBef>
                  <a:spcPts val="0"/>
                </a:spcBef>
                <a:spcAft>
                  <a:spcPts val="0"/>
                </a:spcAft>
                <a:defRPr/>
              </a:pPr>
              <a:r>
                <a:rPr lang="pl-PL" sz="1200" b="1" dirty="0">
                  <a:solidFill>
                    <a:srgbClr val="F1EFED"/>
                  </a:solidFill>
                  <a:latin typeface="Segoe UI Light"/>
                </a:rPr>
                <a:t>Flow</a:t>
              </a:r>
              <a:endParaRPr lang="en-GB" sz="1200" b="1" dirty="0">
                <a:solidFill>
                  <a:srgbClr val="F1EFED"/>
                </a:solidFill>
                <a:latin typeface="Segoe UI Light"/>
              </a:endParaRPr>
            </a:p>
          </p:txBody>
        </p:sp>
        <p:pic>
          <p:nvPicPr>
            <p:cNvPr id="17" name="Picture 101">
              <a:extLst>
                <a:ext uri="{FF2B5EF4-FFF2-40B4-BE49-F238E27FC236}">
                  <a16:creationId xmlns:a16="http://schemas.microsoft.com/office/drawing/2014/main" id="{D4802190-2059-4FD4-A664-FA2700A8E6AE}"/>
                </a:ext>
              </a:extLst>
            </p:cNvPr>
            <p:cNvPicPr>
              <a:picLocks noChangeAspect="1"/>
            </p:cNvPicPr>
            <p:nvPr/>
          </p:nvPicPr>
          <p:blipFill>
            <a:blip r:embed="rId12">
              <a:biLevel thresh="25000"/>
            </a:blip>
            <a:stretch>
              <a:fillRect/>
            </a:stretch>
          </p:blipFill>
          <p:spPr>
            <a:xfrm>
              <a:off x="5377426" y="4382201"/>
              <a:ext cx="345457" cy="253027"/>
            </a:xfrm>
            <a:prstGeom prst="rect">
              <a:avLst/>
            </a:prstGeom>
          </p:spPr>
        </p:pic>
        <p:sp>
          <p:nvSpPr>
            <p:cNvPr id="37" name="TextBox 175">
              <a:extLst>
                <a:ext uri="{FF2B5EF4-FFF2-40B4-BE49-F238E27FC236}">
                  <a16:creationId xmlns:a16="http://schemas.microsoft.com/office/drawing/2014/main" id="{4F0ABFA8-9977-4743-A5ED-2A66A77BF65C}"/>
                </a:ext>
              </a:extLst>
            </p:cNvPr>
            <p:cNvSpPr txBox="1"/>
            <p:nvPr/>
          </p:nvSpPr>
          <p:spPr>
            <a:xfrm>
              <a:off x="4529748" y="4935497"/>
              <a:ext cx="1142636" cy="430887"/>
            </a:xfrm>
            <a:prstGeom prst="rect">
              <a:avLst/>
            </a:prstGeom>
            <a:noFill/>
          </p:spPr>
          <p:txBody>
            <a:bodyPr wrap="square" rtlCol="0">
              <a:spAutoFit/>
            </a:bodyPr>
            <a:lstStyle/>
            <a:p>
              <a:pPr algn="ctr" defTabSz="685800" fontAlgn="auto">
                <a:spcBef>
                  <a:spcPts val="0"/>
                </a:spcBef>
                <a:spcAft>
                  <a:spcPts val="0"/>
                </a:spcAft>
                <a:defRPr/>
              </a:pPr>
              <a:r>
                <a:rPr lang="pl-PL" sz="750" dirty="0">
                  <a:solidFill>
                    <a:srgbClr val="F1EFED"/>
                  </a:solidFill>
                  <a:latin typeface="Segoe UI"/>
                </a:rPr>
                <a:t>Aplikacje i procesy</a:t>
              </a:r>
              <a:endParaRPr lang="de-DE" sz="750" dirty="0">
                <a:solidFill>
                  <a:srgbClr val="F1EFED"/>
                </a:solidFill>
                <a:latin typeface="Segoe UI"/>
              </a:endParaRPr>
            </a:p>
          </p:txBody>
        </p:sp>
      </p:grpSp>
      <p:grpSp>
        <p:nvGrpSpPr>
          <p:cNvPr id="81" name="Group 80">
            <a:extLst>
              <a:ext uri="{FF2B5EF4-FFF2-40B4-BE49-F238E27FC236}">
                <a16:creationId xmlns:a16="http://schemas.microsoft.com/office/drawing/2014/main" id="{623C4149-74C4-4C50-828A-5967B25CB482}"/>
              </a:ext>
            </a:extLst>
          </p:cNvPr>
          <p:cNvGrpSpPr/>
          <p:nvPr/>
        </p:nvGrpSpPr>
        <p:grpSpPr>
          <a:xfrm>
            <a:off x="1792616" y="4097951"/>
            <a:ext cx="1587758" cy="944604"/>
            <a:chOff x="3253785" y="4050794"/>
            <a:chExt cx="2117011" cy="1259471"/>
          </a:xfrm>
        </p:grpSpPr>
        <p:sp>
          <p:nvSpPr>
            <p:cNvPr id="53" name="TextBox 215">
              <a:extLst>
                <a:ext uri="{FF2B5EF4-FFF2-40B4-BE49-F238E27FC236}">
                  <a16:creationId xmlns:a16="http://schemas.microsoft.com/office/drawing/2014/main" id="{C90DF056-8BD3-4121-87FE-983B1675DE35}"/>
                </a:ext>
              </a:extLst>
            </p:cNvPr>
            <p:cNvSpPr txBox="1"/>
            <p:nvPr/>
          </p:nvSpPr>
          <p:spPr>
            <a:xfrm>
              <a:off x="3253785" y="4910156"/>
              <a:ext cx="1293279" cy="400109"/>
            </a:xfrm>
            <a:prstGeom prst="rect">
              <a:avLst/>
            </a:prstGeom>
            <a:noFill/>
          </p:spPr>
          <p:txBody>
            <a:bodyPr wrap="square" rtlCol="0">
              <a:spAutoFit/>
            </a:bodyPr>
            <a:lstStyle/>
            <a:p>
              <a:pPr algn="ctr" defTabSz="685800" fontAlgn="auto">
                <a:spcBef>
                  <a:spcPts val="0"/>
                </a:spcBef>
                <a:spcAft>
                  <a:spcPts val="0"/>
                </a:spcAft>
                <a:defRPr/>
              </a:pPr>
              <a:r>
                <a:rPr lang="en-US" sz="1350" b="1" dirty="0">
                  <a:solidFill>
                    <a:srgbClr val="F1EFED"/>
                  </a:solidFill>
                  <a:latin typeface="Segoe UI Light"/>
                </a:rPr>
                <a:t>Yammer</a:t>
              </a:r>
              <a:endParaRPr lang="en-GB" sz="1350" b="1" dirty="0">
                <a:solidFill>
                  <a:srgbClr val="F1EFED"/>
                </a:solidFill>
                <a:latin typeface="Segoe UI Light"/>
              </a:endParaRPr>
            </a:p>
          </p:txBody>
        </p:sp>
        <p:pic>
          <p:nvPicPr>
            <p:cNvPr id="13" name="Picture 97">
              <a:extLst>
                <a:ext uri="{FF2B5EF4-FFF2-40B4-BE49-F238E27FC236}">
                  <a16:creationId xmlns:a16="http://schemas.microsoft.com/office/drawing/2014/main" id="{5A5F23B1-290F-4494-8416-D8AB823B12C7}"/>
                </a:ext>
              </a:extLst>
            </p:cNvPr>
            <p:cNvPicPr>
              <a:picLocks noChangeAspect="1"/>
            </p:cNvPicPr>
            <p:nvPr/>
          </p:nvPicPr>
          <p:blipFill>
            <a:blip r:embed="rId13">
              <a:biLevel thresh="25000"/>
            </a:blip>
            <a:stretch>
              <a:fillRect/>
            </a:stretch>
          </p:blipFill>
          <p:spPr>
            <a:xfrm>
              <a:off x="5028449" y="4050794"/>
              <a:ext cx="342347" cy="250747"/>
            </a:xfrm>
            <a:prstGeom prst="rect">
              <a:avLst/>
            </a:prstGeom>
          </p:spPr>
        </p:pic>
        <p:sp>
          <p:nvSpPr>
            <p:cNvPr id="38" name="TextBox 176">
              <a:extLst>
                <a:ext uri="{FF2B5EF4-FFF2-40B4-BE49-F238E27FC236}">
                  <a16:creationId xmlns:a16="http://schemas.microsoft.com/office/drawing/2014/main" id="{65F40B7F-9ADB-4724-B275-0F9266ED9D47}"/>
                </a:ext>
              </a:extLst>
            </p:cNvPr>
            <p:cNvSpPr txBox="1"/>
            <p:nvPr/>
          </p:nvSpPr>
          <p:spPr>
            <a:xfrm>
              <a:off x="3570932" y="4498406"/>
              <a:ext cx="1573903" cy="430886"/>
            </a:xfrm>
            <a:prstGeom prst="rect">
              <a:avLst/>
            </a:prstGeom>
            <a:noFill/>
          </p:spPr>
          <p:txBody>
            <a:bodyPr wrap="square" rtlCol="0">
              <a:spAutoFit/>
            </a:bodyPr>
            <a:lstStyle/>
            <a:p>
              <a:pPr algn="ctr" defTabSz="685800" fontAlgn="auto">
                <a:spcBef>
                  <a:spcPts val="0"/>
                </a:spcBef>
                <a:spcAft>
                  <a:spcPts val="0"/>
                </a:spcAft>
                <a:defRPr/>
              </a:pPr>
              <a:r>
                <a:rPr lang="pl-PL" sz="750" dirty="0">
                  <a:solidFill>
                    <a:srgbClr val="F1EFED"/>
                  </a:solidFill>
                  <a:latin typeface="Segoe UI"/>
                </a:rPr>
                <a:t>Firmowa sieć społecznościowa</a:t>
              </a:r>
              <a:endParaRPr lang="en-GB" sz="750" dirty="0">
                <a:solidFill>
                  <a:srgbClr val="F1EFED"/>
                </a:solidFill>
                <a:latin typeface="Segoe UI"/>
              </a:endParaRPr>
            </a:p>
          </p:txBody>
        </p:sp>
      </p:grpSp>
      <p:grpSp>
        <p:nvGrpSpPr>
          <p:cNvPr id="82" name="Group 81">
            <a:extLst>
              <a:ext uri="{FF2B5EF4-FFF2-40B4-BE49-F238E27FC236}">
                <a16:creationId xmlns:a16="http://schemas.microsoft.com/office/drawing/2014/main" id="{C34A0F91-BC0E-4CD4-9936-9AF635B3DF12}"/>
              </a:ext>
            </a:extLst>
          </p:cNvPr>
          <p:cNvGrpSpPr/>
          <p:nvPr/>
        </p:nvGrpSpPr>
        <p:grpSpPr>
          <a:xfrm>
            <a:off x="1373742" y="3671254"/>
            <a:ext cx="1902555" cy="572377"/>
            <a:chOff x="2695286" y="3481867"/>
            <a:chExt cx="2536740" cy="763169"/>
          </a:xfrm>
        </p:grpSpPr>
        <p:sp>
          <p:nvSpPr>
            <p:cNvPr id="54" name="TextBox 216">
              <a:extLst>
                <a:ext uri="{FF2B5EF4-FFF2-40B4-BE49-F238E27FC236}">
                  <a16:creationId xmlns:a16="http://schemas.microsoft.com/office/drawing/2014/main" id="{47474C30-B681-4944-B22D-621AA50ED56D}"/>
                </a:ext>
              </a:extLst>
            </p:cNvPr>
            <p:cNvSpPr txBox="1"/>
            <p:nvPr/>
          </p:nvSpPr>
          <p:spPr>
            <a:xfrm>
              <a:off x="2695286" y="3875704"/>
              <a:ext cx="1293279" cy="369332"/>
            </a:xfrm>
            <a:prstGeom prst="rect">
              <a:avLst/>
            </a:prstGeom>
            <a:noFill/>
          </p:spPr>
          <p:txBody>
            <a:bodyPr wrap="square" rtlCol="0">
              <a:spAutoFit/>
            </a:bodyPr>
            <a:lstStyle/>
            <a:p>
              <a:pPr algn="ctr" defTabSz="685800" fontAlgn="auto">
                <a:spcBef>
                  <a:spcPts val="0"/>
                </a:spcBef>
                <a:spcAft>
                  <a:spcPts val="0"/>
                </a:spcAft>
                <a:defRPr/>
              </a:pPr>
              <a:r>
                <a:rPr lang="en-US" sz="1200" b="1" dirty="0">
                  <a:solidFill>
                    <a:srgbClr val="F1EFED"/>
                  </a:solidFill>
                  <a:latin typeface="Segoe UI Light"/>
                </a:rPr>
                <a:t>Planner</a:t>
              </a:r>
              <a:endParaRPr lang="en-GB" sz="1200" b="1" dirty="0">
                <a:solidFill>
                  <a:srgbClr val="F1EFED"/>
                </a:solidFill>
                <a:latin typeface="Segoe UI Light"/>
              </a:endParaRPr>
            </a:p>
          </p:txBody>
        </p:sp>
        <p:pic>
          <p:nvPicPr>
            <p:cNvPr id="16" name="Picture 100">
              <a:extLst>
                <a:ext uri="{FF2B5EF4-FFF2-40B4-BE49-F238E27FC236}">
                  <a16:creationId xmlns:a16="http://schemas.microsoft.com/office/drawing/2014/main" id="{F0B74011-7B20-44CA-8324-648D0449636F}"/>
                </a:ext>
              </a:extLst>
            </p:cNvPr>
            <p:cNvPicPr>
              <a:picLocks noChangeAspect="1"/>
            </p:cNvPicPr>
            <p:nvPr/>
          </p:nvPicPr>
          <p:blipFill>
            <a:blip r:embed="rId14">
              <a:biLevel thresh="25000"/>
            </a:blip>
            <a:stretch>
              <a:fillRect/>
            </a:stretch>
          </p:blipFill>
          <p:spPr>
            <a:xfrm>
              <a:off x="4769051" y="3481867"/>
              <a:ext cx="462975" cy="339101"/>
            </a:xfrm>
            <a:prstGeom prst="rect">
              <a:avLst/>
            </a:prstGeom>
          </p:spPr>
        </p:pic>
        <p:sp>
          <p:nvSpPr>
            <p:cNvPr id="39" name="TextBox 177">
              <a:extLst>
                <a:ext uri="{FF2B5EF4-FFF2-40B4-BE49-F238E27FC236}">
                  <a16:creationId xmlns:a16="http://schemas.microsoft.com/office/drawing/2014/main" id="{1D66DE6B-8155-4688-9DBC-0CE19B0B5EAD}"/>
                </a:ext>
              </a:extLst>
            </p:cNvPr>
            <p:cNvSpPr txBox="1"/>
            <p:nvPr/>
          </p:nvSpPr>
          <p:spPr>
            <a:xfrm>
              <a:off x="3609997" y="3504758"/>
              <a:ext cx="1040647" cy="738664"/>
            </a:xfrm>
            <a:prstGeom prst="rect">
              <a:avLst/>
            </a:prstGeom>
            <a:noFill/>
          </p:spPr>
          <p:txBody>
            <a:bodyPr wrap="square" rtlCol="0">
              <a:spAutoFit/>
            </a:bodyPr>
            <a:lstStyle/>
            <a:p>
              <a:pPr algn="ctr" defTabSz="685800" fontAlgn="auto">
                <a:spcBef>
                  <a:spcPts val="0"/>
                </a:spcBef>
                <a:spcAft>
                  <a:spcPts val="0"/>
                </a:spcAft>
                <a:defRPr/>
              </a:pPr>
              <a:r>
                <a:rPr lang="pl-PL" sz="750" dirty="0">
                  <a:solidFill>
                    <a:srgbClr val="F1EFED"/>
                  </a:solidFill>
                  <a:latin typeface="Segoe UI"/>
                </a:rPr>
                <a:t>Lekkie o</a:t>
              </a:r>
              <a:r>
                <a:rPr lang="en-US" sz="750" dirty="0" err="1">
                  <a:solidFill>
                    <a:srgbClr val="F1EFED"/>
                  </a:solidFill>
                  <a:latin typeface="Segoe UI"/>
                </a:rPr>
                <a:t>rganizowan</a:t>
              </a:r>
              <a:r>
                <a:rPr lang="pl-PL" sz="750" dirty="0">
                  <a:solidFill>
                    <a:srgbClr val="F1EFED"/>
                  </a:solidFill>
                  <a:latin typeface="Segoe UI"/>
                </a:rPr>
                <a:t>i</a:t>
              </a:r>
              <a:r>
                <a:rPr lang="en-US" sz="750" dirty="0">
                  <a:solidFill>
                    <a:srgbClr val="F1EFED"/>
                  </a:solidFill>
                  <a:latin typeface="Segoe UI"/>
                </a:rPr>
                <a:t>e </a:t>
              </a:r>
              <a:r>
                <a:rPr lang="en-US" sz="750" dirty="0" err="1">
                  <a:solidFill>
                    <a:srgbClr val="F1EFED"/>
                  </a:solidFill>
                  <a:latin typeface="Segoe UI"/>
                </a:rPr>
                <a:t>pracy</a:t>
              </a:r>
              <a:r>
                <a:rPr lang="en-US" sz="750" dirty="0">
                  <a:solidFill>
                    <a:srgbClr val="F1EFED"/>
                  </a:solidFill>
                  <a:latin typeface="Segoe UI"/>
                </a:rPr>
                <a:t> </a:t>
              </a:r>
              <a:r>
                <a:rPr lang="en-US" sz="750" dirty="0" err="1">
                  <a:solidFill>
                    <a:srgbClr val="F1EFED"/>
                  </a:solidFill>
                  <a:latin typeface="Segoe UI"/>
                </a:rPr>
                <a:t>zespołowej</a:t>
              </a:r>
              <a:r>
                <a:rPr lang="en-US" sz="750" dirty="0">
                  <a:solidFill>
                    <a:srgbClr val="F1EFED"/>
                  </a:solidFill>
                  <a:latin typeface="Segoe UI"/>
                </a:rPr>
                <a:t> </a:t>
              </a:r>
              <a:endParaRPr lang="en-GB" sz="750" dirty="0">
                <a:solidFill>
                  <a:srgbClr val="F1EFED"/>
                </a:solidFill>
                <a:latin typeface="Segoe UI"/>
              </a:endParaRPr>
            </a:p>
          </p:txBody>
        </p:sp>
      </p:grpSp>
      <p:grpSp>
        <p:nvGrpSpPr>
          <p:cNvPr id="84" name="Group 83">
            <a:extLst>
              <a:ext uri="{FF2B5EF4-FFF2-40B4-BE49-F238E27FC236}">
                <a16:creationId xmlns:a16="http://schemas.microsoft.com/office/drawing/2014/main" id="{1BB28B7B-076B-4F65-89A5-7C7F92C77CEE}"/>
              </a:ext>
            </a:extLst>
          </p:cNvPr>
          <p:cNvGrpSpPr/>
          <p:nvPr/>
        </p:nvGrpSpPr>
        <p:grpSpPr>
          <a:xfrm>
            <a:off x="1717344" y="2261881"/>
            <a:ext cx="1686053" cy="975319"/>
            <a:chOff x="3153422" y="1602703"/>
            <a:chExt cx="2248071" cy="1300425"/>
          </a:xfrm>
        </p:grpSpPr>
        <p:sp>
          <p:nvSpPr>
            <p:cNvPr id="56" name="TextBox 218">
              <a:extLst>
                <a:ext uri="{FF2B5EF4-FFF2-40B4-BE49-F238E27FC236}">
                  <a16:creationId xmlns:a16="http://schemas.microsoft.com/office/drawing/2014/main" id="{5AB823FE-CBDE-4239-B40C-D1F159494701}"/>
                </a:ext>
              </a:extLst>
            </p:cNvPr>
            <p:cNvSpPr txBox="1"/>
            <p:nvPr/>
          </p:nvSpPr>
          <p:spPr>
            <a:xfrm>
              <a:off x="3153422" y="1602703"/>
              <a:ext cx="1293279" cy="369332"/>
            </a:xfrm>
            <a:prstGeom prst="rect">
              <a:avLst/>
            </a:prstGeom>
            <a:noFill/>
          </p:spPr>
          <p:txBody>
            <a:bodyPr wrap="square" rtlCol="0">
              <a:spAutoFit/>
            </a:bodyPr>
            <a:lstStyle/>
            <a:p>
              <a:pPr algn="ctr" defTabSz="685800" fontAlgn="auto">
                <a:spcBef>
                  <a:spcPts val="0"/>
                </a:spcBef>
                <a:spcAft>
                  <a:spcPts val="0"/>
                </a:spcAft>
                <a:defRPr/>
              </a:pPr>
              <a:r>
                <a:rPr lang="en-US" sz="1200" b="1" dirty="0">
                  <a:solidFill>
                    <a:srgbClr val="F1EFED"/>
                  </a:solidFill>
                  <a:latin typeface="Segoe UI Light"/>
                </a:rPr>
                <a:t>StaffHub</a:t>
              </a:r>
              <a:endParaRPr lang="en-GB" sz="1200" b="1" dirty="0">
                <a:solidFill>
                  <a:srgbClr val="F1EFED"/>
                </a:solidFill>
                <a:latin typeface="Segoe UI Light"/>
              </a:endParaRPr>
            </a:p>
          </p:txBody>
        </p:sp>
        <p:sp>
          <p:nvSpPr>
            <p:cNvPr id="41" name="TextBox 179">
              <a:extLst>
                <a:ext uri="{FF2B5EF4-FFF2-40B4-BE49-F238E27FC236}">
                  <a16:creationId xmlns:a16="http://schemas.microsoft.com/office/drawing/2014/main" id="{A45EAA5A-DB92-4ED3-9049-83B76AE2E542}"/>
                </a:ext>
              </a:extLst>
            </p:cNvPr>
            <p:cNvSpPr txBox="1"/>
            <p:nvPr/>
          </p:nvSpPr>
          <p:spPr>
            <a:xfrm>
              <a:off x="3833291" y="1894858"/>
              <a:ext cx="1149966" cy="738664"/>
            </a:xfrm>
            <a:prstGeom prst="rect">
              <a:avLst/>
            </a:prstGeom>
            <a:noFill/>
          </p:spPr>
          <p:txBody>
            <a:bodyPr wrap="square" rtlCol="0">
              <a:spAutoFit/>
            </a:bodyPr>
            <a:lstStyle/>
            <a:p>
              <a:pPr algn="ctr" defTabSz="685800" fontAlgn="auto">
                <a:spcBef>
                  <a:spcPts val="0"/>
                </a:spcBef>
                <a:spcAft>
                  <a:spcPts val="0"/>
                </a:spcAft>
                <a:defRPr/>
              </a:pPr>
              <a:r>
                <a:rPr lang="pl-PL" sz="750" dirty="0">
                  <a:solidFill>
                    <a:srgbClr val="F1EFED"/>
                  </a:solidFill>
                  <a:latin typeface="Segoe UI"/>
                </a:rPr>
                <a:t>Zarządzanie pracą pracowników liniowych</a:t>
              </a:r>
              <a:endParaRPr lang="en-GB" sz="750" dirty="0">
                <a:solidFill>
                  <a:srgbClr val="F1EFED"/>
                </a:solidFill>
                <a:latin typeface="Segoe UI"/>
              </a:endParaRPr>
            </a:p>
          </p:txBody>
        </p:sp>
        <p:sp>
          <p:nvSpPr>
            <p:cNvPr id="6" name="Freeform 12">
              <a:extLst>
                <a:ext uri="{FF2B5EF4-FFF2-40B4-BE49-F238E27FC236}">
                  <a16:creationId xmlns:a16="http://schemas.microsoft.com/office/drawing/2014/main" id="{A3004563-B81A-4A2B-825C-CAB93761FD62}"/>
                </a:ext>
              </a:extLst>
            </p:cNvPr>
            <p:cNvSpPr>
              <a:spLocks noChangeAspect="1" noEditPoints="1"/>
            </p:cNvSpPr>
            <p:nvPr/>
          </p:nvSpPr>
          <p:spPr bwMode="black">
            <a:xfrm>
              <a:off x="5013911" y="2565183"/>
              <a:ext cx="387582" cy="337945"/>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9767" tIns="55814" rIns="69767" bIns="55814"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355721">
                <a:lnSpc>
                  <a:spcPct val="90000"/>
                </a:lnSpc>
                <a:defRPr/>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F65869D6-CE3A-4FFC-B2B0-4D0CA5BD37B0}"/>
              </a:ext>
            </a:extLst>
          </p:cNvPr>
          <p:cNvGrpSpPr/>
          <p:nvPr/>
        </p:nvGrpSpPr>
        <p:grpSpPr>
          <a:xfrm>
            <a:off x="4873083" y="3010652"/>
            <a:ext cx="1758152" cy="628415"/>
            <a:chOff x="7361075" y="2601066"/>
            <a:chExt cx="2344202" cy="837887"/>
          </a:xfrm>
        </p:grpSpPr>
        <p:grpSp>
          <p:nvGrpSpPr>
            <p:cNvPr id="74" name="Group 73">
              <a:extLst>
                <a:ext uri="{FF2B5EF4-FFF2-40B4-BE49-F238E27FC236}">
                  <a16:creationId xmlns:a16="http://schemas.microsoft.com/office/drawing/2014/main" id="{D771676F-292C-4F64-8DAF-1E8BD2B902A4}"/>
                </a:ext>
              </a:extLst>
            </p:cNvPr>
            <p:cNvGrpSpPr/>
            <p:nvPr/>
          </p:nvGrpSpPr>
          <p:grpSpPr>
            <a:xfrm>
              <a:off x="7824265" y="2601066"/>
              <a:ext cx="1881012" cy="837887"/>
              <a:chOff x="7824265" y="2601066"/>
              <a:chExt cx="1881012" cy="837887"/>
            </a:xfrm>
          </p:grpSpPr>
          <p:sp>
            <p:nvSpPr>
              <p:cNvPr id="46" name="TextBox 195">
                <a:extLst>
                  <a:ext uri="{FF2B5EF4-FFF2-40B4-BE49-F238E27FC236}">
                    <a16:creationId xmlns:a16="http://schemas.microsoft.com/office/drawing/2014/main" id="{127D20D3-5C6B-4E09-9FD4-213BC861C292}"/>
                  </a:ext>
                </a:extLst>
              </p:cNvPr>
              <p:cNvSpPr txBox="1"/>
              <p:nvPr/>
            </p:nvSpPr>
            <p:spPr>
              <a:xfrm>
                <a:off x="8448882" y="2601066"/>
                <a:ext cx="1256395" cy="615553"/>
              </a:xfrm>
              <a:prstGeom prst="rect">
                <a:avLst/>
              </a:prstGeom>
              <a:noFill/>
            </p:spPr>
            <p:txBody>
              <a:bodyPr wrap="square" rtlCol="0">
                <a:spAutoFit/>
              </a:bodyPr>
              <a:lstStyle/>
              <a:p>
                <a:pPr algn="ctr" defTabSz="685800" fontAlgn="auto">
                  <a:spcBef>
                    <a:spcPts val="0"/>
                  </a:spcBef>
                  <a:spcAft>
                    <a:spcPts val="0"/>
                  </a:spcAft>
                  <a:defRPr/>
                </a:pPr>
                <a:r>
                  <a:rPr lang="pl-PL" sz="1200" b="1" dirty="0">
                    <a:solidFill>
                      <a:srgbClr val="F1EFED"/>
                    </a:solidFill>
                    <a:latin typeface="Segoe UI Light"/>
                  </a:rPr>
                  <a:t>Aplikacje Office </a:t>
                </a:r>
                <a:endParaRPr lang="en-GB" sz="1200" b="1" dirty="0">
                  <a:solidFill>
                    <a:srgbClr val="F1EFED"/>
                  </a:solidFill>
                  <a:latin typeface="Segoe UI Light"/>
                </a:endParaRPr>
              </a:p>
            </p:txBody>
          </p:sp>
          <p:sp>
            <p:nvSpPr>
              <p:cNvPr id="30" name="TextBox 141">
                <a:extLst>
                  <a:ext uri="{FF2B5EF4-FFF2-40B4-BE49-F238E27FC236}">
                    <a16:creationId xmlns:a16="http://schemas.microsoft.com/office/drawing/2014/main" id="{A9C0CC76-7338-4AF8-B266-7C859DBAC7CA}"/>
                  </a:ext>
                </a:extLst>
              </p:cNvPr>
              <p:cNvSpPr txBox="1"/>
              <p:nvPr/>
            </p:nvSpPr>
            <p:spPr>
              <a:xfrm>
                <a:off x="7824265" y="2623345"/>
                <a:ext cx="931165" cy="815608"/>
              </a:xfrm>
              <a:prstGeom prst="rect">
                <a:avLst/>
              </a:prstGeom>
              <a:noFill/>
            </p:spPr>
            <p:txBody>
              <a:bodyPr wrap="square" rtlCol="0">
                <a:spAutoFit/>
              </a:bodyPr>
              <a:lstStyle/>
              <a:p>
                <a:pPr algn="ctr" defTabSz="685800" fontAlgn="auto">
                  <a:spcBef>
                    <a:spcPts val="0"/>
                  </a:spcBef>
                  <a:spcAft>
                    <a:spcPts val="0"/>
                  </a:spcAft>
                  <a:defRPr/>
                </a:pPr>
                <a:r>
                  <a:rPr lang="pl-PL" sz="675" dirty="0">
                    <a:solidFill>
                      <a:srgbClr val="F1EFED"/>
                    </a:solidFill>
                    <a:latin typeface="Segoe UI"/>
                  </a:rPr>
                  <a:t>Zawsze najnowsze wersje na różne platformy</a:t>
                </a:r>
                <a:endParaRPr lang="en-GB" sz="675" dirty="0">
                  <a:solidFill>
                    <a:srgbClr val="F1EFED"/>
                  </a:solidFill>
                  <a:latin typeface="Segoe UI"/>
                </a:endParaRPr>
              </a:p>
            </p:txBody>
          </p:sp>
        </p:grpSp>
        <p:pic>
          <p:nvPicPr>
            <p:cNvPr id="88" name="Picture 95">
              <a:extLst>
                <a:ext uri="{FF2B5EF4-FFF2-40B4-BE49-F238E27FC236}">
                  <a16:creationId xmlns:a16="http://schemas.microsoft.com/office/drawing/2014/main" id="{C2619320-79B1-4F2A-962F-45A3557FC92D}"/>
                </a:ext>
              </a:extLst>
            </p:cNvPr>
            <p:cNvPicPr>
              <a:picLocks noChangeAspect="1"/>
            </p:cNvPicPr>
            <p:nvPr/>
          </p:nvPicPr>
          <p:blipFill rotWithShape="1">
            <a:blip r:embed="rId6"/>
            <a:srcRect l="6926" t="20593" r="74592" b="19899"/>
            <a:stretch/>
          </p:blipFill>
          <p:spPr>
            <a:xfrm>
              <a:off x="7361075" y="3023368"/>
              <a:ext cx="301411" cy="338554"/>
            </a:xfrm>
            <a:prstGeom prst="rect">
              <a:avLst/>
            </a:prstGeom>
          </p:spPr>
        </p:pic>
      </p:grpSp>
      <p:grpSp>
        <p:nvGrpSpPr>
          <p:cNvPr id="4" name="Grupa 3">
            <a:extLst>
              <a:ext uri="{FF2B5EF4-FFF2-40B4-BE49-F238E27FC236}">
                <a16:creationId xmlns:a16="http://schemas.microsoft.com/office/drawing/2014/main" id="{5E7AC2B1-E33D-4377-AFE6-CC322F8C0546}"/>
              </a:ext>
            </a:extLst>
          </p:cNvPr>
          <p:cNvGrpSpPr/>
          <p:nvPr/>
        </p:nvGrpSpPr>
        <p:grpSpPr>
          <a:xfrm>
            <a:off x="4829284" y="3637104"/>
            <a:ext cx="1816702" cy="569455"/>
            <a:chOff x="7302676" y="3436335"/>
            <a:chExt cx="2422269" cy="759274"/>
          </a:xfrm>
        </p:grpSpPr>
        <p:grpSp>
          <p:nvGrpSpPr>
            <p:cNvPr id="75" name="Group 74">
              <a:extLst>
                <a:ext uri="{FF2B5EF4-FFF2-40B4-BE49-F238E27FC236}">
                  <a16:creationId xmlns:a16="http://schemas.microsoft.com/office/drawing/2014/main" id="{0D978BAE-E403-4049-B2CC-5A2DB30AD981}"/>
                </a:ext>
              </a:extLst>
            </p:cNvPr>
            <p:cNvGrpSpPr/>
            <p:nvPr/>
          </p:nvGrpSpPr>
          <p:grpSpPr>
            <a:xfrm>
              <a:off x="7874181" y="3456944"/>
              <a:ext cx="1850764" cy="738665"/>
              <a:chOff x="7874181" y="3456944"/>
              <a:chExt cx="1850764" cy="738665"/>
            </a:xfrm>
          </p:grpSpPr>
          <p:sp>
            <p:nvSpPr>
              <p:cNvPr id="47" name="TextBox 203">
                <a:extLst>
                  <a:ext uri="{FF2B5EF4-FFF2-40B4-BE49-F238E27FC236}">
                    <a16:creationId xmlns:a16="http://schemas.microsoft.com/office/drawing/2014/main" id="{2EA574B7-0AF7-46F1-8197-FD0EF61D1227}"/>
                  </a:ext>
                </a:extLst>
              </p:cNvPr>
              <p:cNvSpPr txBox="1"/>
              <p:nvPr/>
            </p:nvSpPr>
            <p:spPr>
              <a:xfrm>
                <a:off x="8523541" y="3702610"/>
                <a:ext cx="1201404" cy="369332"/>
              </a:xfrm>
              <a:prstGeom prst="rect">
                <a:avLst/>
              </a:prstGeom>
              <a:noFill/>
            </p:spPr>
            <p:txBody>
              <a:bodyPr wrap="square" rtlCol="0">
                <a:spAutoFit/>
              </a:bodyPr>
              <a:lstStyle/>
              <a:p>
                <a:pPr algn="ctr" defTabSz="685800" fontAlgn="auto">
                  <a:spcBef>
                    <a:spcPts val="0"/>
                  </a:spcBef>
                  <a:spcAft>
                    <a:spcPts val="0"/>
                  </a:spcAft>
                  <a:defRPr/>
                </a:pPr>
                <a:r>
                  <a:rPr lang="pl-PL" sz="1200" b="1" dirty="0" err="1">
                    <a:solidFill>
                      <a:srgbClr val="F1EFED"/>
                    </a:solidFill>
                    <a:latin typeface="Segoe UI Light"/>
                  </a:rPr>
                  <a:t>Bookings</a:t>
                </a:r>
                <a:endParaRPr lang="en-GB" sz="1200" b="1" dirty="0">
                  <a:solidFill>
                    <a:srgbClr val="F1EFED"/>
                  </a:solidFill>
                  <a:latin typeface="Segoe UI Light"/>
                </a:endParaRPr>
              </a:p>
            </p:txBody>
          </p:sp>
          <p:sp>
            <p:nvSpPr>
              <p:cNvPr id="31" name="TextBox 142">
                <a:extLst>
                  <a:ext uri="{FF2B5EF4-FFF2-40B4-BE49-F238E27FC236}">
                    <a16:creationId xmlns:a16="http://schemas.microsoft.com/office/drawing/2014/main" id="{92BF3F8D-3D44-414F-95F1-3889348EAAF1}"/>
                  </a:ext>
                </a:extLst>
              </p:cNvPr>
              <p:cNvSpPr txBox="1"/>
              <p:nvPr/>
            </p:nvSpPr>
            <p:spPr>
              <a:xfrm>
                <a:off x="7874181" y="3456944"/>
                <a:ext cx="899029" cy="738665"/>
              </a:xfrm>
              <a:prstGeom prst="rect">
                <a:avLst/>
              </a:prstGeom>
              <a:noFill/>
            </p:spPr>
            <p:txBody>
              <a:bodyPr wrap="square" rtlCol="0">
                <a:spAutoFit/>
              </a:bodyPr>
              <a:lstStyle/>
              <a:p>
                <a:pPr algn="ctr" defTabSz="685800" fontAlgn="auto">
                  <a:spcBef>
                    <a:spcPts val="0"/>
                  </a:spcBef>
                  <a:spcAft>
                    <a:spcPts val="0"/>
                  </a:spcAft>
                  <a:defRPr/>
                </a:pPr>
                <a:r>
                  <a:rPr lang="pl-PL" sz="750" dirty="0">
                    <a:solidFill>
                      <a:srgbClr val="F1EFED"/>
                    </a:solidFill>
                    <a:latin typeface="Segoe UI"/>
                  </a:rPr>
                  <a:t>System umawiania spotkań dla klientów</a:t>
                </a:r>
                <a:endParaRPr lang="en-GB" sz="750" dirty="0">
                  <a:solidFill>
                    <a:srgbClr val="F1EFED"/>
                  </a:solidFill>
                  <a:latin typeface="Segoe UI"/>
                </a:endParaRPr>
              </a:p>
            </p:txBody>
          </p:sp>
        </p:grpSp>
        <p:pic>
          <p:nvPicPr>
            <p:cNvPr id="3" name="Grafika 2" descr="Kalendarz dzienny">
              <a:extLst>
                <a:ext uri="{FF2B5EF4-FFF2-40B4-BE49-F238E27FC236}">
                  <a16:creationId xmlns:a16="http://schemas.microsoft.com/office/drawing/2014/main" id="{AEF8CF63-5481-441E-A443-CE0751FAFA3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02676" y="3436335"/>
              <a:ext cx="437132" cy="437132"/>
            </a:xfrm>
            <a:prstGeom prst="rect">
              <a:avLst/>
            </a:prstGeom>
          </p:spPr>
        </p:pic>
      </p:grpSp>
      <p:grpSp>
        <p:nvGrpSpPr>
          <p:cNvPr id="14" name="Grupa 13">
            <a:extLst>
              <a:ext uri="{FF2B5EF4-FFF2-40B4-BE49-F238E27FC236}">
                <a16:creationId xmlns:a16="http://schemas.microsoft.com/office/drawing/2014/main" id="{FDA5E4F2-A3D6-433B-95BE-BFF41AA2B27A}"/>
              </a:ext>
            </a:extLst>
          </p:cNvPr>
          <p:cNvGrpSpPr/>
          <p:nvPr/>
        </p:nvGrpSpPr>
        <p:grpSpPr>
          <a:xfrm>
            <a:off x="3173642" y="4450674"/>
            <a:ext cx="969959" cy="1438083"/>
            <a:chOff x="5095152" y="4521094"/>
            <a:chExt cx="1293279" cy="1917443"/>
          </a:xfrm>
        </p:grpSpPr>
        <p:grpSp>
          <p:nvGrpSpPr>
            <p:cNvPr id="79" name="Group 78">
              <a:extLst>
                <a:ext uri="{FF2B5EF4-FFF2-40B4-BE49-F238E27FC236}">
                  <a16:creationId xmlns:a16="http://schemas.microsoft.com/office/drawing/2014/main" id="{8E0A5713-AB66-4438-A2C5-8160E54F5092}"/>
                </a:ext>
              </a:extLst>
            </p:cNvPr>
            <p:cNvGrpSpPr/>
            <p:nvPr/>
          </p:nvGrpSpPr>
          <p:grpSpPr>
            <a:xfrm>
              <a:off x="5095152" y="5185742"/>
              <a:ext cx="1293279" cy="1252795"/>
              <a:chOff x="5095152" y="5185742"/>
              <a:chExt cx="1293279" cy="1252795"/>
            </a:xfrm>
          </p:grpSpPr>
          <p:sp>
            <p:nvSpPr>
              <p:cNvPr id="51" name="TextBox 211">
                <a:extLst>
                  <a:ext uri="{FF2B5EF4-FFF2-40B4-BE49-F238E27FC236}">
                    <a16:creationId xmlns:a16="http://schemas.microsoft.com/office/drawing/2014/main" id="{CDFF3EF2-5DBA-47F0-A8F5-446DD29AF493}"/>
                  </a:ext>
                </a:extLst>
              </p:cNvPr>
              <p:cNvSpPr txBox="1"/>
              <p:nvPr/>
            </p:nvSpPr>
            <p:spPr>
              <a:xfrm>
                <a:off x="5095152" y="6007651"/>
                <a:ext cx="1293279" cy="430886"/>
              </a:xfrm>
              <a:prstGeom prst="rect">
                <a:avLst/>
              </a:prstGeom>
              <a:noFill/>
            </p:spPr>
            <p:txBody>
              <a:bodyPr wrap="square" rtlCol="0">
                <a:spAutoFit/>
              </a:bodyPr>
              <a:lstStyle/>
              <a:p>
                <a:pPr algn="ctr" defTabSz="685800" fontAlgn="auto">
                  <a:spcBef>
                    <a:spcPts val="0"/>
                  </a:spcBef>
                  <a:spcAft>
                    <a:spcPts val="0"/>
                  </a:spcAft>
                  <a:defRPr/>
                </a:pPr>
                <a:r>
                  <a:rPr lang="pl-PL" sz="1500" b="1" dirty="0">
                    <a:solidFill>
                      <a:srgbClr val="F1EFED"/>
                    </a:solidFill>
                    <a:latin typeface="Segoe UI Light"/>
                  </a:rPr>
                  <a:t>Stream</a:t>
                </a:r>
                <a:endParaRPr lang="en-GB" sz="1500" b="1" dirty="0">
                  <a:solidFill>
                    <a:srgbClr val="F1EFED"/>
                  </a:solidFill>
                  <a:latin typeface="Segoe UI Light"/>
                </a:endParaRPr>
              </a:p>
            </p:txBody>
          </p:sp>
          <p:sp>
            <p:nvSpPr>
              <p:cNvPr id="36" name="TextBox 174">
                <a:extLst>
                  <a:ext uri="{FF2B5EF4-FFF2-40B4-BE49-F238E27FC236}">
                    <a16:creationId xmlns:a16="http://schemas.microsoft.com/office/drawing/2014/main" id="{7F2E3930-67E5-46F5-92B9-F391926A3BC6}"/>
                  </a:ext>
                </a:extLst>
              </p:cNvPr>
              <p:cNvSpPr txBox="1"/>
              <p:nvPr/>
            </p:nvSpPr>
            <p:spPr>
              <a:xfrm>
                <a:off x="5410617" y="5185742"/>
                <a:ext cx="939143" cy="584776"/>
              </a:xfrm>
              <a:prstGeom prst="rect">
                <a:avLst/>
              </a:prstGeom>
              <a:noFill/>
            </p:spPr>
            <p:txBody>
              <a:bodyPr wrap="square" rtlCol="0">
                <a:spAutoFit/>
              </a:bodyPr>
              <a:lstStyle/>
              <a:p>
                <a:pPr algn="ctr" defTabSz="685800" fontAlgn="auto">
                  <a:spcBef>
                    <a:spcPts val="0"/>
                  </a:spcBef>
                  <a:spcAft>
                    <a:spcPts val="0"/>
                  </a:spcAft>
                  <a:defRPr/>
                </a:pPr>
                <a:r>
                  <a:rPr lang="pl-PL" sz="750" dirty="0">
                    <a:solidFill>
                      <a:srgbClr val="F1EFED"/>
                    </a:solidFill>
                    <a:latin typeface="Segoe UI"/>
                  </a:rPr>
                  <a:t>Firmowy portal</a:t>
                </a:r>
              </a:p>
              <a:p>
                <a:pPr algn="ctr" defTabSz="685800" fontAlgn="auto">
                  <a:spcBef>
                    <a:spcPts val="0"/>
                  </a:spcBef>
                  <a:spcAft>
                    <a:spcPts val="0"/>
                  </a:spcAft>
                  <a:defRPr/>
                </a:pPr>
                <a:r>
                  <a:rPr lang="pl-PL" sz="750" dirty="0">
                    <a:solidFill>
                      <a:srgbClr val="F1EFED"/>
                    </a:solidFill>
                    <a:latin typeface="Segoe UI"/>
                  </a:rPr>
                  <a:t>wideo</a:t>
                </a:r>
                <a:endParaRPr lang="en-US" sz="750" dirty="0">
                  <a:solidFill>
                    <a:srgbClr val="F1EFED"/>
                  </a:solidFill>
                  <a:latin typeface="Segoe UI"/>
                </a:endParaRPr>
              </a:p>
            </p:txBody>
          </p:sp>
        </p:grpSp>
        <p:pic>
          <p:nvPicPr>
            <p:cNvPr id="7" name="Grafika 6" descr="Ekran projekcyjny">
              <a:extLst>
                <a:ext uri="{FF2B5EF4-FFF2-40B4-BE49-F238E27FC236}">
                  <a16:creationId xmlns:a16="http://schemas.microsoft.com/office/drawing/2014/main" id="{AF51E27F-885E-4D43-8F5D-108C9EA5740F}"/>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817560" y="4521094"/>
              <a:ext cx="457200" cy="457200"/>
            </a:xfrm>
            <a:prstGeom prst="rect">
              <a:avLst/>
            </a:prstGeom>
          </p:spPr>
        </p:pic>
      </p:grpSp>
      <p:grpSp>
        <p:nvGrpSpPr>
          <p:cNvPr id="69" name="Grupa 68">
            <a:extLst>
              <a:ext uri="{FF2B5EF4-FFF2-40B4-BE49-F238E27FC236}">
                <a16:creationId xmlns:a16="http://schemas.microsoft.com/office/drawing/2014/main" id="{3ED2AF06-5B15-457A-BFA1-90FF8A1122EF}"/>
              </a:ext>
            </a:extLst>
          </p:cNvPr>
          <p:cNvGrpSpPr/>
          <p:nvPr/>
        </p:nvGrpSpPr>
        <p:grpSpPr>
          <a:xfrm>
            <a:off x="1322647" y="3082639"/>
            <a:ext cx="1883272" cy="495980"/>
            <a:chOff x="2627159" y="2697047"/>
            <a:chExt cx="2511029" cy="661307"/>
          </a:xfrm>
        </p:grpSpPr>
        <p:grpSp>
          <p:nvGrpSpPr>
            <p:cNvPr id="83" name="Group 82">
              <a:extLst>
                <a:ext uri="{FF2B5EF4-FFF2-40B4-BE49-F238E27FC236}">
                  <a16:creationId xmlns:a16="http://schemas.microsoft.com/office/drawing/2014/main" id="{3A82DD8F-D715-4F0F-B6E4-4F70B78C13E9}"/>
                </a:ext>
              </a:extLst>
            </p:cNvPr>
            <p:cNvGrpSpPr/>
            <p:nvPr/>
          </p:nvGrpSpPr>
          <p:grpSpPr>
            <a:xfrm>
              <a:off x="2627159" y="2697047"/>
              <a:ext cx="2117764" cy="584777"/>
              <a:chOff x="2627159" y="2697047"/>
              <a:chExt cx="2117764" cy="584777"/>
            </a:xfrm>
          </p:grpSpPr>
          <p:sp>
            <p:nvSpPr>
              <p:cNvPr id="55" name="TextBox 217">
                <a:extLst>
                  <a:ext uri="{FF2B5EF4-FFF2-40B4-BE49-F238E27FC236}">
                    <a16:creationId xmlns:a16="http://schemas.microsoft.com/office/drawing/2014/main" id="{06C6917B-7155-49BA-B6CE-AFBB24A8494A}"/>
                  </a:ext>
                </a:extLst>
              </p:cNvPr>
              <p:cNvSpPr txBox="1"/>
              <p:nvPr/>
            </p:nvSpPr>
            <p:spPr>
              <a:xfrm>
                <a:off x="2627159" y="2706506"/>
                <a:ext cx="1293279" cy="369333"/>
              </a:xfrm>
              <a:prstGeom prst="rect">
                <a:avLst/>
              </a:prstGeom>
              <a:noFill/>
            </p:spPr>
            <p:txBody>
              <a:bodyPr wrap="square" rtlCol="0">
                <a:spAutoFit/>
              </a:bodyPr>
              <a:lstStyle/>
              <a:p>
                <a:pPr algn="ctr" defTabSz="685800" fontAlgn="auto">
                  <a:spcBef>
                    <a:spcPts val="0"/>
                  </a:spcBef>
                  <a:spcAft>
                    <a:spcPts val="0"/>
                  </a:spcAft>
                  <a:defRPr/>
                </a:pPr>
                <a:r>
                  <a:rPr lang="pl-PL" sz="1200" b="1" dirty="0" err="1">
                    <a:solidFill>
                      <a:srgbClr val="F1EFED"/>
                    </a:solidFill>
                    <a:latin typeface="Segoe UI Light"/>
                  </a:rPr>
                  <a:t>Forms</a:t>
                </a:r>
                <a:endParaRPr lang="en-GB" sz="1200" b="1" dirty="0">
                  <a:solidFill>
                    <a:srgbClr val="F1EFED"/>
                  </a:solidFill>
                  <a:latin typeface="Segoe UI Light"/>
                </a:endParaRPr>
              </a:p>
            </p:txBody>
          </p:sp>
          <p:sp>
            <p:nvSpPr>
              <p:cNvPr id="40" name="TextBox 178">
                <a:extLst>
                  <a:ext uri="{FF2B5EF4-FFF2-40B4-BE49-F238E27FC236}">
                    <a16:creationId xmlns:a16="http://schemas.microsoft.com/office/drawing/2014/main" id="{C4A213C2-C851-43A2-9B18-C73A94D9A3B4}"/>
                  </a:ext>
                </a:extLst>
              </p:cNvPr>
              <p:cNvSpPr txBox="1"/>
              <p:nvPr/>
            </p:nvSpPr>
            <p:spPr>
              <a:xfrm>
                <a:off x="3489496" y="2697047"/>
                <a:ext cx="1255427" cy="584777"/>
              </a:xfrm>
              <a:prstGeom prst="rect">
                <a:avLst/>
              </a:prstGeom>
              <a:noFill/>
            </p:spPr>
            <p:txBody>
              <a:bodyPr wrap="square" rtlCol="0">
                <a:spAutoFit/>
              </a:bodyPr>
              <a:lstStyle/>
              <a:p>
                <a:pPr algn="ctr" defTabSz="685800" fontAlgn="auto">
                  <a:spcBef>
                    <a:spcPts val="0"/>
                  </a:spcBef>
                  <a:spcAft>
                    <a:spcPts val="0"/>
                  </a:spcAft>
                  <a:defRPr/>
                </a:pPr>
                <a:r>
                  <a:rPr lang="pl-PL" sz="750" dirty="0">
                    <a:solidFill>
                      <a:srgbClr val="F1EFED"/>
                    </a:solidFill>
                    <a:latin typeface="Segoe UI"/>
                  </a:rPr>
                  <a:t>Tworzenie i udostępnianie ankiet i testów</a:t>
                </a:r>
                <a:endParaRPr lang="en-GB" sz="750" dirty="0">
                  <a:solidFill>
                    <a:srgbClr val="F1EFED"/>
                  </a:solidFill>
                  <a:latin typeface="Segoe UI"/>
                </a:endParaRPr>
              </a:p>
            </p:txBody>
          </p:sp>
        </p:grpSp>
        <p:pic>
          <p:nvPicPr>
            <p:cNvPr id="68" name="Grafika 67" descr="Lista kontrolna">
              <a:extLst>
                <a:ext uri="{FF2B5EF4-FFF2-40B4-BE49-F238E27FC236}">
                  <a16:creationId xmlns:a16="http://schemas.microsoft.com/office/drawing/2014/main" id="{2395463D-9AD5-4B56-A022-104C9F86891C}"/>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775270" y="2995436"/>
              <a:ext cx="362918" cy="362918"/>
            </a:xfrm>
            <a:prstGeom prst="rect">
              <a:avLst/>
            </a:prstGeom>
          </p:spPr>
        </p:pic>
      </p:grpSp>
      <p:sp>
        <p:nvSpPr>
          <p:cNvPr id="90" name="Arrow: Down 89">
            <a:extLst>
              <a:ext uri="{FF2B5EF4-FFF2-40B4-BE49-F238E27FC236}">
                <a16:creationId xmlns:a16="http://schemas.microsoft.com/office/drawing/2014/main" id="{93DBC278-7DF1-420E-86CB-92FAB90BB082}"/>
              </a:ext>
            </a:extLst>
          </p:cNvPr>
          <p:cNvSpPr/>
          <p:nvPr/>
        </p:nvSpPr>
        <p:spPr>
          <a:xfrm rot="3264752">
            <a:off x="6705795" y="1712578"/>
            <a:ext cx="1058515" cy="17756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itle 90">
            <a:extLst>
              <a:ext uri="{FF2B5EF4-FFF2-40B4-BE49-F238E27FC236}">
                <a16:creationId xmlns:a16="http://schemas.microsoft.com/office/drawing/2014/main" id="{9544A1F7-7A10-4F11-85C8-E9AB95E4BDA8}"/>
              </a:ext>
            </a:extLst>
          </p:cNvPr>
          <p:cNvSpPr>
            <a:spLocks noGrp="1"/>
          </p:cNvSpPr>
          <p:nvPr>
            <p:ph type="title"/>
          </p:nvPr>
        </p:nvSpPr>
        <p:spPr/>
        <p:txBody>
          <a:bodyPr/>
          <a:lstStyle/>
          <a:p>
            <a:r>
              <a:rPr lang="pl-PL" dirty="0"/>
              <a:t>Wiele usług, czasem nieznanych</a:t>
            </a:r>
            <a:endParaRPr lang="en-US" dirty="0"/>
          </a:p>
        </p:txBody>
      </p:sp>
    </p:spTree>
    <p:extLst>
      <p:ext uri="{BB962C8B-B14F-4D97-AF65-F5344CB8AC3E}">
        <p14:creationId xmlns:p14="http://schemas.microsoft.com/office/powerpoint/2010/main" val="252047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
                                        <p:tgtEl>
                                          <p:spTgt spid="9"/>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100"/>
                                        <p:tgtEl>
                                          <p:spTgt spid="59"/>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
                                        <p:tgtEl>
                                          <p:spTgt spid="67"/>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100"/>
                                        <p:tgtEl>
                                          <p:spTgt spid="6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100"/>
                                        <p:tgtEl>
                                          <p:spTgt spid="65"/>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
                                        <p:tgtEl>
                                          <p:spTgt spid="64"/>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100"/>
                                        <p:tgtEl>
                                          <p:spTgt spid="62"/>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100"/>
                                        <p:tgtEl>
                                          <p:spTgt spid="63"/>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100"/>
                                        <p:tgtEl>
                                          <p:spTgt spid="61"/>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1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500"/>
                                        <p:tgtEl>
                                          <p:spTgt spid="78"/>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500"/>
                                        <p:tgtEl>
                                          <p:spTgt spid="72"/>
                                        </p:tgtEl>
                                      </p:cBhvr>
                                    </p:animEffect>
                                  </p:childTnLst>
                                </p:cTn>
                              </p:par>
                            </p:childTnLst>
                          </p:cTn>
                        </p:par>
                        <p:par>
                          <p:cTn id="65" fill="hold">
                            <p:stCondLst>
                              <p:cond delay="2000"/>
                            </p:stCondLst>
                            <p:childTnLst>
                              <p:par>
                                <p:cTn id="66" presetID="10" presetClass="entr" presetSubtype="0" fill="hold" nodeType="after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childTnLst>
                          </p:cTn>
                        </p:par>
                        <p:par>
                          <p:cTn id="69" fill="hold">
                            <p:stCondLst>
                              <p:cond delay="2500"/>
                            </p:stCondLst>
                            <p:childTnLst>
                              <p:par>
                                <p:cTn id="70" presetID="10" presetClass="entr" presetSubtype="0" fill="hold" nodeType="after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childTnLst>
                          </p:cTn>
                        </p:par>
                        <p:par>
                          <p:cTn id="73" fill="hold">
                            <p:stCondLst>
                              <p:cond delay="3000"/>
                            </p:stCondLst>
                            <p:childTnLst>
                              <p:par>
                                <p:cTn id="74" presetID="10" presetClass="entr" presetSubtype="0" fill="hold" nodeType="afterEffect">
                                  <p:stCondLst>
                                    <p:cond delay="0"/>
                                  </p:stCondLst>
                                  <p:childTnLst>
                                    <p:set>
                                      <p:cBhvr>
                                        <p:cTn id="75" dur="1" fill="hold">
                                          <p:stCondLst>
                                            <p:cond delay="0"/>
                                          </p:stCondLst>
                                        </p:cTn>
                                        <p:tgtEl>
                                          <p:spTgt spid="87"/>
                                        </p:tgtEl>
                                        <p:attrNameLst>
                                          <p:attrName>style.visibility</p:attrName>
                                        </p:attrNameLst>
                                      </p:cBhvr>
                                      <p:to>
                                        <p:strVal val="visible"/>
                                      </p:to>
                                    </p:set>
                                    <p:animEffect transition="in" filter="fade">
                                      <p:cBhvr>
                                        <p:cTn id="76" dur="500"/>
                                        <p:tgtEl>
                                          <p:spTgt spid="87"/>
                                        </p:tgtEl>
                                      </p:cBhvr>
                                    </p:animEffect>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500"/>
                                        <p:tgtEl>
                                          <p:spTgt spid="76"/>
                                        </p:tgtEl>
                                      </p:cBhvr>
                                    </p:animEffect>
                                  </p:childTnLst>
                                </p:cTn>
                              </p:par>
                            </p:childTnLst>
                          </p:cTn>
                        </p:par>
                        <p:par>
                          <p:cTn id="81" fill="hold">
                            <p:stCondLst>
                              <p:cond delay="4000"/>
                            </p:stCondLst>
                            <p:childTnLst>
                              <p:par>
                                <p:cTn id="82" presetID="10" presetClass="entr" presetSubtype="0" fill="hold" nodeType="after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fade">
                                      <p:cBhvr>
                                        <p:cTn id="84" dur="500"/>
                                        <p:tgtEl>
                                          <p:spTgt spid="82"/>
                                        </p:tgtEl>
                                      </p:cBhvr>
                                    </p:animEffect>
                                  </p:childTnLst>
                                </p:cTn>
                              </p:par>
                            </p:childTnLst>
                          </p:cTn>
                        </p:par>
                        <p:par>
                          <p:cTn id="85" fill="hold">
                            <p:stCondLst>
                              <p:cond delay="4500"/>
                            </p:stCondLst>
                            <p:childTnLst>
                              <p:par>
                                <p:cTn id="86" presetID="1" presetClass="entr" presetSubtype="0" fill="hold" nodeType="afterEffect">
                                  <p:stCondLst>
                                    <p:cond delay="0"/>
                                  </p:stCondLst>
                                  <p:childTnLst>
                                    <p:set>
                                      <p:cBhvr>
                                        <p:cTn id="87" dur="1" fill="hold">
                                          <p:stCondLst>
                                            <p:cond delay="0"/>
                                          </p:stCondLst>
                                        </p:cTn>
                                        <p:tgtEl>
                                          <p:spTgt spid="14"/>
                                        </p:tgtEl>
                                        <p:attrNameLst>
                                          <p:attrName>style.visibility</p:attrName>
                                        </p:attrNameLst>
                                      </p:cBhvr>
                                      <p:to>
                                        <p:strVal val="visible"/>
                                      </p:to>
                                    </p:set>
                                  </p:childTnLst>
                                </p:cTn>
                              </p:par>
                            </p:childTnLst>
                          </p:cTn>
                        </p:par>
                        <p:par>
                          <p:cTn id="88" fill="hold">
                            <p:stCondLst>
                              <p:cond delay="4500"/>
                            </p:stCondLst>
                            <p:childTnLst>
                              <p:par>
                                <p:cTn id="89" presetID="10" presetClass="entr" presetSubtype="0" fill="hold" nodeType="afterEffect">
                                  <p:stCondLst>
                                    <p:cond delay="0"/>
                                  </p:stCondLst>
                                  <p:childTnLst>
                                    <p:set>
                                      <p:cBhvr>
                                        <p:cTn id="90" dur="1" fill="hold">
                                          <p:stCondLst>
                                            <p:cond delay="0"/>
                                          </p:stCondLst>
                                        </p:cTn>
                                        <p:tgtEl>
                                          <p:spTgt spid="81"/>
                                        </p:tgtEl>
                                        <p:attrNameLst>
                                          <p:attrName>style.visibility</p:attrName>
                                        </p:attrNameLst>
                                      </p:cBhvr>
                                      <p:to>
                                        <p:strVal val="visible"/>
                                      </p:to>
                                    </p:set>
                                    <p:animEffect transition="in" filter="fade">
                                      <p:cBhvr>
                                        <p:cTn id="91" dur="500"/>
                                        <p:tgtEl>
                                          <p:spTgt spid="81"/>
                                        </p:tgtEl>
                                      </p:cBhvr>
                                    </p:animEffect>
                                  </p:childTnLst>
                                </p:cTn>
                              </p:par>
                            </p:childTnLst>
                          </p:cTn>
                        </p:par>
                        <p:par>
                          <p:cTn id="92" fill="hold">
                            <p:stCondLst>
                              <p:cond delay="5000"/>
                            </p:stCondLst>
                            <p:childTnLst>
                              <p:par>
                                <p:cTn id="93" presetID="10" presetClass="entr" presetSubtype="0" fill="hold" nodeType="afterEffect">
                                  <p:stCondLst>
                                    <p:cond delay="0"/>
                                  </p:stCondLst>
                                  <p:childTnLst>
                                    <p:set>
                                      <p:cBhvr>
                                        <p:cTn id="94" dur="1" fill="hold">
                                          <p:stCondLst>
                                            <p:cond delay="0"/>
                                          </p:stCondLst>
                                        </p:cTn>
                                        <p:tgtEl>
                                          <p:spTgt spid="80"/>
                                        </p:tgtEl>
                                        <p:attrNameLst>
                                          <p:attrName>style.visibility</p:attrName>
                                        </p:attrNameLst>
                                      </p:cBhvr>
                                      <p:to>
                                        <p:strVal val="visible"/>
                                      </p:to>
                                    </p:set>
                                    <p:animEffect transition="in" filter="fade">
                                      <p:cBhvr>
                                        <p:cTn id="95" dur="500"/>
                                        <p:tgtEl>
                                          <p:spTgt spid="80"/>
                                        </p:tgtEl>
                                      </p:cBhvr>
                                    </p:animEffect>
                                  </p:childTnLst>
                                </p:cTn>
                              </p:par>
                            </p:childTnLst>
                          </p:cTn>
                        </p:par>
                        <p:par>
                          <p:cTn id="96" fill="hold">
                            <p:stCondLst>
                              <p:cond delay="5500"/>
                            </p:stCondLst>
                            <p:childTnLst>
                              <p:par>
                                <p:cTn id="97" presetID="10" presetClass="entr" presetSubtype="0" fill="hold" nodeType="afterEffect">
                                  <p:stCondLst>
                                    <p:cond delay="0"/>
                                  </p:stCondLst>
                                  <p:childTnLst>
                                    <p:set>
                                      <p:cBhvr>
                                        <p:cTn id="98" dur="1" fill="hold">
                                          <p:stCondLst>
                                            <p:cond delay="0"/>
                                          </p:stCondLst>
                                        </p:cTn>
                                        <p:tgtEl>
                                          <p:spTgt spid="84"/>
                                        </p:tgtEl>
                                        <p:attrNameLst>
                                          <p:attrName>style.visibility</p:attrName>
                                        </p:attrNameLst>
                                      </p:cBhvr>
                                      <p:to>
                                        <p:strVal val="visible"/>
                                      </p:to>
                                    </p:set>
                                    <p:animEffect transition="in" filter="fade">
                                      <p:cBhvr>
                                        <p:cTn id="99" dur="500"/>
                                        <p:tgtEl>
                                          <p:spTgt spid="84"/>
                                        </p:tgtEl>
                                      </p:cBhvr>
                                    </p:animEffect>
                                  </p:childTnLst>
                                </p:cTn>
                              </p:par>
                            </p:childTnLst>
                          </p:cTn>
                        </p:par>
                        <p:par>
                          <p:cTn id="100" fill="hold">
                            <p:stCondLst>
                              <p:cond delay="6000"/>
                            </p:stCondLst>
                            <p:childTnLst>
                              <p:par>
                                <p:cTn id="101" presetID="1" presetClass="entr" presetSubtype="0" fill="hold" nodeType="afterEffect">
                                  <p:stCondLst>
                                    <p:cond delay="0"/>
                                  </p:stCondLst>
                                  <p:childTnLst>
                                    <p:set>
                                      <p:cBhvr>
                                        <p:cTn id="102" dur="1" fill="hold">
                                          <p:stCondLst>
                                            <p:cond delay="0"/>
                                          </p:stCondLst>
                                        </p:cTn>
                                        <p:tgtEl>
                                          <p:spTgt spid="4"/>
                                        </p:tgtEl>
                                        <p:attrNameLst>
                                          <p:attrName>style.visibility</p:attrName>
                                        </p:attrNameLst>
                                      </p:cBhvr>
                                      <p:to>
                                        <p:strVal val="visible"/>
                                      </p:to>
                                    </p:set>
                                  </p:childTnLst>
                                </p:cTn>
                              </p:par>
                            </p:childTnLst>
                          </p:cTn>
                        </p:par>
                        <p:par>
                          <p:cTn id="103" fill="hold">
                            <p:stCondLst>
                              <p:cond delay="6000"/>
                            </p:stCondLst>
                            <p:childTnLst>
                              <p:par>
                                <p:cTn id="104" presetID="1" presetClass="entr" presetSubtype="0" fill="hold" nodeType="after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childTnLst>
                          </p:cTn>
                        </p:par>
                        <p:par>
                          <p:cTn id="106" fill="hold">
                            <p:stCondLst>
                              <p:cond delay="6000"/>
                            </p:stCondLst>
                            <p:childTnLst>
                              <p:par>
                                <p:cTn id="107" presetID="10" presetClass="entr" presetSubtype="0" fill="hold" nodeType="after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fade">
                                      <p:cBhvr>
                                        <p:cTn id="109" dur="500"/>
                                        <p:tgtEl>
                                          <p:spTgt spid="85"/>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 grpId="0" animBg="1"/>
      <p:bldP spid="9" grpId="0" animBg="1"/>
      <p:bldP spid="9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931CA-7E6C-4E5E-8E7C-ED8B6E496A16}"/>
              </a:ext>
            </a:extLst>
          </p:cNvPr>
          <p:cNvSpPr>
            <a:spLocks noGrp="1"/>
          </p:cNvSpPr>
          <p:nvPr>
            <p:ph type="title"/>
          </p:nvPr>
        </p:nvSpPr>
        <p:spPr/>
        <p:txBody>
          <a:bodyPr/>
          <a:lstStyle/>
          <a:p>
            <a:r>
              <a:rPr lang="pl-PL" dirty="0"/>
              <a:t>Dostęp użytkownika</a:t>
            </a:r>
            <a:endParaRPr lang="en-US" dirty="0"/>
          </a:p>
        </p:txBody>
      </p:sp>
      <p:pic>
        <p:nvPicPr>
          <p:cNvPr id="5" name="Picture 4">
            <a:extLst>
              <a:ext uri="{FF2B5EF4-FFF2-40B4-BE49-F238E27FC236}">
                <a16:creationId xmlns:a16="http://schemas.microsoft.com/office/drawing/2014/main" id="{3F53FF0C-E4EB-4BE2-A24F-7F80E44838AE}"/>
              </a:ext>
            </a:extLst>
          </p:cNvPr>
          <p:cNvPicPr>
            <a:picLocks noChangeAspect="1"/>
          </p:cNvPicPr>
          <p:nvPr/>
        </p:nvPicPr>
        <p:blipFill>
          <a:blip r:embed="rId3"/>
          <a:stretch>
            <a:fillRect/>
          </a:stretch>
        </p:blipFill>
        <p:spPr>
          <a:xfrm>
            <a:off x="0" y="1362631"/>
            <a:ext cx="9144000" cy="4132738"/>
          </a:xfrm>
          <a:prstGeom prst="rect">
            <a:avLst/>
          </a:prstGeom>
        </p:spPr>
      </p:pic>
    </p:spTree>
    <p:extLst>
      <p:ext uri="{BB962C8B-B14F-4D97-AF65-F5344CB8AC3E}">
        <p14:creationId xmlns:p14="http://schemas.microsoft.com/office/powerpoint/2010/main" val="53999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F2613C-047D-452B-929E-1F5131CB9C32}"/>
              </a:ext>
            </a:extLst>
          </p:cNvPr>
          <p:cNvSpPr>
            <a:spLocks noGrp="1"/>
          </p:cNvSpPr>
          <p:nvPr>
            <p:ph type="body" idx="1"/>
          </p:nvPr>
        </p:nvSpPr>
        <p:spPr/>
        <p:txBody>
          <a:bodyPr/>
          <a:lstStyle/>
          <a:p>
            <a:r>
              <a:rPr lang="pl-PL" dirty="0"/>
              <a:t>Office 365 dla Was</a:t>
            </a:r>
            <a:endParaRPr lang="en-US" dirty="0"/>
          </a:p>
        </p:txBody>
      </p:sp>
    </p:spTree>
    <p:extLst>
      <p:ext uri="{BB962C8B-B14F-4D97-AF65-F5344CB8AC3E}">
        <p14:creationId xmlns:p14="http://schemas.microsoft.com/office/powerpoint/2010/main" val="14844122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F056E42-C77C-46AC-90C4-2AF14B70B0A2}"/>
              </a:ext>
            </a:extLst>
          </p:cNvPr>
          <p:cNvGrpSpPr/>
          <p:nvPr/>
        </p:nvGrpSpPr>
        <p:grpSpPr>
          <a:xfrm>
            <a:off x="4355976" y="2492896"/>
            <a:ext cx="7347209" cy="4012117"/>
            <a:chOff x="5217679" y="1493964"/>
            <a:chExt cx="7347209" cy="4012117"/>
          </a:xfrm>
        </p:grpSpPr>
        <p:grpSp>
          <p:nvGrpSpPr>
            <p:cNvPr id="5" name="Group 8">
              <a:extLst>
                <a:ext uri="{FF2B5EF4-FFF2-40B4-BE49-F238E27FC236}">
                  <a16:creationId xmlns:a16="http://schemas.microsoft.com/office/drawing/2014/main" id="{2490C93B-E798-4AEE-AAD8-56880693FDA1}"/>
                </a:ext>
              </a:extLst>
            </p:cNvPr>
            <p:cNvGrpSpPr/>
            <p:nvPr/>
          </p:nvGrpSpPr>
          <p:grpSpPr>
            <a:xfrm>
              <a:off x="5217679" y="1493964"/>
              <a:ext cx="6481158" cy="4012117"/>
              <a:chOff x="4617756" y="1458428"/>
              <a:chExt cx="9891467" cy="5300836"/>
            </a:xfrm>
          </p:grpSpPr>
          <p:grpSp>
            <p:nvGrpSpPr>
              <p:cNvPr id="6" name="Group 9">
                <a:extLst>
                  <a:ext uri="{FF2B5EF4-FFF2-40B4-BE49-F238E27FC236}">
                    <a16:creationId xmlns:a16="http://schemas.microsoft.com/office/drawing/2014/main" id="{55B33840-F27E-47DD-8137-6B32B9F0A56B}"/>
                  </a:ext>
                </a:extLst>
              </p:cNvPr>
              <p:cNvGrpSpPr/>
              <p:nvPr/>
            </p:nvGrpSpPr>
            <p:grpSpPr>
              <a:xfrm>
                <a:off x="5800939" y="1458428"/>
                <a:ext cx="8111074" cy="5122968"/>
                <a:chOff x="5374219" y="1458428"/>
                <a:chExt cx="8111074" cy="5122968"/>
              </a:xfrm>
            </p:grpSpPr>
            <p:grpSp>
              <p:nvGrpSpPr>
                <p:cNvPr id="8" name="Group 11">
                  <a:extLst>
                    <a:ext uri="{FF2B5EF4-FFF2-40B4-BE49-F238E27FC236}">
                      <a16:creationId xmlns:a16="http://schemas.microsoft.com/office/drawing/2014/main" id="{667BC1AB-BFA8-4626-9CED-270845A85A3A}"/>
                    </a:ext>
                  </a:extLst>
                </p:cNvPr>
                <p:cNvGrpSpPr>
                  <a:grpSpLocks noChangeAspect="1"/>
                </p:cNvGrpSpPr>
                <p:nvPr/>
              </p:nvGrpSpPr>
              <p:grpSpPr bwMode="auto">
                <a:xfrm>
                  <a:off x="5389680" y="1458428"/>
                  <a:ext cx="8095613" cy="5114259"/>
                  <a:chOff x="3125" y="919"/>
                  <a:chExt cx="2730" cy="1819"/>
                </a:xfrm>
                <a:noFill/>
              </p:grpSpPr>
              <p:sp>
                <p:nvSpPr>
                  <p:cNvPr id="10" name="Freeform 5">
                    <a:extLst>
                      <a:ext uri="{FF2B5EF4-FFF2-40B4-BE49-F238E27FC236}">
                        <a16:creationId xmlns:a16="http://schemas.microsoft.com/office/drawing/2014/main" id="{742000D8-1F18-4EE4-8AEB-3C27288836D2}"/>
                      </a:ext>
                    </a:extLst>
                  </p:cNvPr>
                  <p:cNvSpPr>
                    <a:spLocks/>
                  </p:cNvSpPr>
                  <p:nvPr/>
                </p:nvSpPr>
                <p:spPr bwMode="auto">
                  <a:xfrm>
                    <a:off x="3125" y="919"/>
                    <a:ext cx="2730" cy="1819"/>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rgbClr val="EAEAEA"/>
                  </a:solidFill>
                  <a:ln w="12700" cap="flat">
                    <a:solidFill>
                      <a:srgbClr val="A7A9AC"/>
                    </a:solidFill>
                    <a:prstDash val="solid"/>
                    <a:miter lim="800000"/>
                    <a:headEnd/>
                    <a:tailEnd/>
                  </a:ln>
                </p:spPr>
                <p:txBody>
                  <a:bodyPr vert="horz" wrap="square" lIns="68561" tIns="34280" rIns="68561" bIns="34280" numCol="1" anchor="t" anchorCtr="0" compatLnSpc="1">
                    <a:prstTxWarp prst="textNoShape">
                      <a:avLst/>
                    </a:prstTxWarp>
                  </a:bodyPr>
                  <a:lstStyle/>
                  <a:p>
                    <a:pPr defTabSz="685668" fontAlgn="auto">
                      <a:spcBef>
                        <a:spcPts val="0"/>
                      </a:spcBef>
                      <a:spcAft>
                        <a:spcPts val="0"/>
                      </a:spcAft>
                      <a:defRPr/>
                    </a:pPr>
                    <a:endParaRPr lang="en-US" sz="1350" kern="0">
                      <a:solidFill>
                        <a:sysClr val="windowText" lastClr="000000"/>
                      </a:solidFill>
                    </a:endParaRPr>
                  </a:p>
                </p:txBody>
              </p:sp>
              <p:sp>
                <p:nvSpPr>
                  <p:cNvPr id="11" name="Oval 12">
                    <a:extLst>
                      <a:ext uri="{FF2B5EF4-FFF2-40B4-BE49-F238E27FC236}">
                        <a16:creationId xmlns:a16="http://schemas.microsoft.com/office/drawing/2014/main" id="{E8929014-BF01-4A64-BD25-23FD3A002B6B}"/>
                      </a:ext>
                    </a:extLst>
                  </p:cNvPr>
                  <p:cNvSpPr>
                    <a:spLocks noChangeArrowheads="1"/>
                  </p:cNvSpPr>
                  <p:nvPr/>
                </p:nvSpPr>
                <p:spPr bwMode="auto">
                  <a:xfrm>
                    <a:off x="4486" y="950"/>
                    <a:ext cx="31" cy="33"/>
                  </a:xfrm>
                  <a:prstGeom prst="ellipse">
                    <a:avLst/>
                  </a:prstGeom>
                  <a:solidFill>
                    <a:srgbClr val="FFFFFF"/>
                  </a:solidFill>
                  <a:ln w="7938" cap="flat">
                    <a:solidFill>
                      <a:srgbClr val="BCBEC0"/>
                    </a:solidFill>
                    <a:prstDash val="solid"/>
                    <a:miter lim="800000"/>
                    <a:headEnd/>
                    <a:tailEnd/>
                  </a:ln>
                </p:spPr>
                <p:txBody>
                  <a:bodyPr vert="horz" wrap="square" lIns="68561" tIns="34280" rIns="68561" bIns="34280" numCol="1" anchor="t" anchorCtr="0" compatLnSpc="1">
                    <a:prstTxWarp prst="textNoShape">
                      <a:avLst/>
                    </a:prstTxWarp>
                  </a:bodyPr>
                  <a:lstStyle/>
                  <a:p>
                    <a:pPr defTabSz="685668" fontAlgn="auto">
                      <a:spcBef>
                        <a:spcPts val="0"/>
                      </a:spcBef>
                      <a:spcAft>
                        <a:spcPts val="0"/>
                      </a:spcAft>
                      <a:defRPr/>
                    </a:pPr>
                    <a:endParaRPr lang="en-US" sz="1350" kern="0">
                      <a:solidFill>
                        <a:sysClr val="windowText" lastClr="000000"/>
                      </a:solidFill>
                    </a:endParaRPr>
                  </a:p>
                </p:txBody>
              </p:sp>
            </p:grpSp>
            <p:sp>
              <p:nvSpPr>
                <p:cNvPr id="9" name="Rounded Rectangle 1">
                  <a:extLst>
                    <a:ext uri="{FF2B5EF4-FFF2-40B4-BE49-F238E27FC236}">
                      <a16:creationId xmlns:a16="http://schemas.microsoft.com/office/drawing/2014/main" id="{76A07CFD-0801-4B2F-9580-BD297A2E8A32}"/>
                    </a:ext>
                  </a:extLst>
                </p:cNvPr>
                <p:cNvSpPr/>
                <p:nvPr/>
              </p:nvSpPr>
              <p:spPr bwMode="auto">
                <a:xfrm>
                  <a:off x="5374219" y="1458428"/>
                  <a:ext cx="8102812" cy="5122968"/>
                </a:xfrm>
                <a:prstGeom prst="roundRect">
                  <a:avLst>
                    <a:gd name="adj" fmla="val 5741"/>
                  </a:avLst>
                </a:prstGeom>
                <a:solidFill>
                  <a:schemeClr val="bg1"/>
                </a:solidFill>
                <a:ln w="12700" cap="flat">
                  <a:solidFill>
                    <a:srgbClr val="A7A9A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defRPr/>
                  </a:pPr>
                  <a:endParaRPr lang="en-US" sz="1324" kern="0" err="1"/>
                </a:p>
              </p:txBody>
            </p:sp>
          </p:grpSp>
          <p:sp>
            <p:nvSpPr>
              <p:cNvPr id="7" name="Freeform 6">
                <a:extLst>
                  <a:ext uri="{FF2B5EF4-FFF2-40B4-BE49-F238E27FC236}">
                    <a16:creationId xmlns:a16="http://schemas.microsoft.com/office/drawing/2014/main" id="{8BAD60C1-038D-427C-BB58-14252988E2C1}"/>
                  </a:ext>
                </a:extLst>
              </p:cNvPr>
              <p:cNvSpPr>
                <a:spLocks/>
              </p:cNvSpPr>
              <p:nvPr/>
            </p:nvSpPr>
            <p:spPr bwMode="auto">
              <a:xfrm>
                <a:off x="4617756" y="6472567"/>
                <a:ext cx="9891467" cy="286697"/>
              </a:xfrm>
              <a:prstGeom prst="roundRect">
                <a:avLst/>
              </a:prstGeom>
              <a:solidFill>
                <a:schemeClr val="bg1"/>
              </a:solidFill>
              <a:ln w="12700" cap="flat">
                <a:solidFill>
                  <a:srgbClr val="A7A9A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defRPr/>
                </a:pPr>
                <a:endParaRPr lang="en-US" sz="1324" kern="0">
                  <a:solidFill>
                    <a:sysClr val="windowText" lastClr="000000"/>
                  </a:solidFill>
                </a:endParaRPr>
              </a:p>
            </p:txBody>
          </p:sp>
        </p:grpSp>
        <p:pic>
          <p:nvPicPr>
            <p:cNvPr id="4" name="Picture 26">
              <a:extLst>
                <a:ext uri="{FF2B5EF4-FFF2-40B4-BE49-F238E27FC236}">
                  <a16:creationId xmlns:a16="http://schemas.microsoft.com/office/drawing/2014/main" id="{96B6D287-F613-47FE-949C-6240EDDA06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121" y="1696128"/>
              <a:ext cx="6264767" cy="3369417"/>
            </a:xfrm>
            <a:prstGeom prst="rect">
              <a:avLst/>
            </a:prstGeom>
            <a:ln>
              <a:solidFill>
                <a:schemeClr val="bg1">
                  <a:lumMod val="20000"/>
                  <a:lumOff val="80000"/>
                </a:schemeClr>
              </a:solidFill>
            </a:ln>
            <a:effectLst/>
          </p:spPr>
        </p:pic>
      </p:grpSp>
      <p:sp>
        <p:nvSpPr>
          <p:cNvPr id="2" name="Title 1">
            <a:extLst>
              <a:ext uri="{FF2B5EF4-FFF2-40B4-BE49-F238E27FC236}">
                <a16:creationId xmlns:a16="http://schemas.microsoft.com/office/drawing/2014/main" id="{77819D5C-D2D2-481C-BBFB-F1693CE172CC}"/>
              </a:ext>
            </a:extLst>
          </p:cNvPr>
          <p:cNvSpPr>
            <a:spLocks noGrp="1"/>
          </p:cNvSpPr>
          <p:nvPr>
            <p:ph type="title"/>
          </p:nvPr>
        </p:nvSpPr>
        <p:spPr/>
        <p:txBody>
          <a:bodyPr/>
          <a:lstStyle/>
          <a:p>
            <a:r>
              <a:rPr lang="pl-PL" dirty="0"/>
              <a:t>Exchange Online</a:t>
            </a:r>
            <a:endParaRPr lang="en-US" dirty="0"/>
          </a:p>
        </p:txBody>
      </p:sp>
      <p:sp>
        <p:nvSpPr>
          <p:cNvPr id="13" name="Symbol zastępczy tekstu 12">
            <a:extLst>
              <a:ext uri="{FF2B5EF4-FFF2-40B4-BE49-F238E27FC236}">
                <a16:creationId xmlns:a16="http://schemas.microsoft.com/office/drawing/2014/main" id="{0827F991-0A34-425E-8A58-4FDD3C8FF2EC}"/>
              </a:ext>
            </a:extLst>
          </p:cNvPr>
          <p:cNvSpPr>
            <a:spLocks noGrp="1"/>
          </p:cNvSpPr>
          <p:nvPr>
            <p:ph idx="1"/>
          </p:nvPr>
        </p:nvSpPr>
        <p:spPr/>
        <p:txBody>
          <a:bodyPr/>
          <a:lstStyle/>
          <a:p>
            <a:r>
              <a:rPr lang="pl-PL" dirty="0">
                <a:solidFill>
                  <a:schemeClr val="accent2"/>
                </a:solidFill>
              </a:rPr>
              <a:t>Poczta elektroniczna</a:t>
            </a:r>
          </a:p>
          <a:p>
            <a:r>
              <a:rPr lang="pl-PL" dirty="0"/>
              <a:t>Exchange Enterprise</a:t>
            </a:r>
          </a:p>
          <a:p>
            <a:r>
              <a:rPr lang="pl-PL" dirty="0"/>
              <a:t>100 GB skrzynka główna</a:t>
            </a:r>
          </a:p>
          <a:p>
            <a:r>
              <a:rPr lang="pl-PL" dirty="0"/>
              <a:t>Nielimitowane archiwum</a:t>
            </a:r>
          </a:p>
          <a:p>
            <a:r>
              <a:rPr lang="pl-PL" dirty="0" err="1"/>
              <a:t>Antyspam</a:t>
            </a:r>
            <a:r>
              <a:rPr lang="pl-PL" dirty="0"/>
              <a:t> i antywirus</a:t>
            </a:r>
          </a:p>
        </p:txBody>
      </p:sp>
      <p:pic>
        <p:nvPicPr>
          <p:cNvPr id="17" name="Obraz 16">
            <a:extLst>
              <a:ext uri="{FF2B5EF4-FFF2-40B4-BE49-F238E27FC236}">
                <a16:creationId xmlns:a16="http://schemas.microsoft.com/office/drawing/2014/main" id="{FA105969-2084-49AE-8413-6B3285B0C7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201" b="8791"/>
          <a:stretch/>
        </p:blipFill>
        <p:spPr>
          <a:xfrm>
            <a:off x="6660232" y="45449"/>
            <a:ext cx="2198711" cy="799380"/>
          </a:xfrm>
          <a:prstGeom prst="rect">
            <a:avLst/>
          </a:prstGeom>
        </p:spPr>
      </p:pic>
    </p:spTree>
    <p:extLst>
      <p:ext uri="{BB962C8B-B14F-4D97-AF65-F5344CB8AC3E}">
        <p14:creationId xmlns:p14="http://schemas.microsoft.com/office/powerpoint/2010/main" val="33973462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B394F8A-0C5A-419B-85ED-DB30B2906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240" y="24531"/>
            <a:ext cx="2161408" cy="822808"/>
          </a:xfrm>
          <a:prstGeom prst="rect">
            <a:avLst/>
          </a:prstGeom>
        </p:spPr>
      </p:pic>
      <p:sp>
        <p:nvSpPr>
          <p:cNvPr id="4" name="Title 3">
            <a:extLst>
              <a:ext uri="{FF2B5EF4-FFF2-40B4-BE49-F238E27FC236}">
                <a16:creationId xmlns:a16="http://schemas.microsoft.com/office/drawing/2014/main" id="{23533A4A-D114-45FD-845A-656FCC4250F1}"/>
              </a:ext>
            </a:extLst>
          </p:cNvPr>
          <p:cNvSpPr>
            <a:spLocks noGrp="1"/>
          </p:cNvSpPr>
          <p:nvPr>
            <p:ph type="title"/>
          </p:nvPr>
        </p:nvSpPr>
        <p:spPr/>
        <p:txBody>
          <a:bodyPr/>
          <a:lstStyle/>
          <a:p>
            <a:r>
              <a:rPr lang="pl-PL" dirty="0"/>
              <a:t>SharePoint Online</a:t>
            </a:r>
            <a:endParaRPr lang="en-US" dirty="0"/>
          </a:p>
        </p:txBody>
      </p:sp>
      <p:sp>
        <p:nvSpPr>
          <p:cNvPr id="2" name="Symbol zastępczy tekstu 1">
            <a:extLst>
              <a:ext uri="{FF2B5EF4-FFF2-40B4-BE49-F238E27FC236}">
                <a16:creationId xmlns:a16="http://schemas.microsoft.com/office/drawing/2014/main" id="{6E03510F-6A20-4FC9-8133-F3CC391B8A59}"/>
              </a:ext>
            </a:extLst>
          </p:cNvPr>
          <p:cNvSpPr>
            <a:spLocks noGrp="1"/>
          </p:cNvSpPr>
          <p:nvPr>
            <p:ph idx="1"/>
          </p:nvPr>
        </p:nvSpPr>
        <p:spPr/>
        <p:txBody>
          <a:bodyPr/>
          <a:lstStyle/>
          <a:p>
            <a:r>
              <a:rPr lang="pl-PL" dirty="0">
                <a:solidFill>
                  <a:schemeClr val="accent2"/>
                </a:solidFill>
              </a:rPr>
              <a:t>Przechowywanie danych i plików</a:t>
            </a:r>
          </a:p>
          <a:p>
            <a:r>
              <a:rPr lang="pl-PL" dirty="0"/>
              <a:t>SharePoint Enterprise</a:t>
            </a:r>
          </a:p>
          <a:p>
            <a:r>
              <a:rPr lang="pl-PL" dirty="0"/>
              <a:t>Nowoczesny interfejs</a:t>
            </a:r>
          </a:p>
          <a:p>
            <a:r>
              <a:rPr lang="pl-PL" dirty="0"/>
              <a:t>Aplikacja mobilna</a:t>
            </a:r>
          </a:p>
          <a:p>
            <a:r>
              <a:rPr lang="pl-PL" dirty="0"/>
              <a:t>1TB + 10 GB per </a:t>
            </a:r>
            <a:r>
              <a:rPr lang="pl-PL" dirty="0" err="1"/>
              <a:t>użyt</a:t>
            </a:r>
            <a:r>
              <a:rPr lang="pl-PL" dirty="0"/>
              <a:t>.</a:t>
            </a:r>
          </a:p>
        </p:txBody>
      </p:sp>
      <p:grpSp>
        <p:nvGrpSpPr>
          <p:cNvPr id="9" name="Group 8">
            <a:extLst>
              <a:ext uri="{FF2B5EF4-FFF2-40B4-BE49-F238E27FC236}">
                <a16:creationId xmlns:a16="http://schemas.microsoft.com/office/drawing/2014/main" id="{23D812C9-1F11-4506-92FF-60A7D66B89D8}"/>
              </a:ext>
            </a:extLst>
          </p:cNvPr>
          <p:cNvGrpSpPr/>
          <p:nvPr/>
        </p:nvGrpSpPr>
        <p:grpSpPr>
          <a:xfrm>
            <a:off x="4788024" y="1916832"/>
            <a:ext cx="6216729" cy="4579091"/>
            <a:chOff x="4980007" y="1233516"/>
            <a:chExt cx="6216729" cy="4579091"/>
          </a:xfrm>
        </p:grpSpPr>
        <p:pic>
          <p:nvPicPr>
            <p:cNvPr id="5" name="One Drive Image">
              <a:extLst>
                <a:ext uri="{FF2B5EF4-FFF2-40B4-BE49-F238E27FC236}">
                  <a16:creationId xmlns:a16="http://schemas.microsoft.com/office/drawing/2014/main" id="{10B486CA-03FE-4E96-9EA8-3E8A098D423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80007" y="1233516"/>
              <a:ext cx="4926145" cy="4579091"/>
            </a:xfrm>
            <a:prstGeom prst="rect">
              <a:avLst/>
            </a:prstGeom>
          </p:spPr>
        </p:pic>
        <p:grpSp>
          <p:nvGrpSpPr>
            <p:cNvPr id="6" name="Group 16">
              <a:extLst>
                <a:ext uri="{FF2B5EF4-FFF2-40B4-BE49-F238E27FC236}">
                  <a16:creationId xmlns:a16="http://schemas.microsoft.com/office/drawing/2014/main" id="{D70788C6-F4BD-49C7-85AB-8E0345BB4556}"/>
                </a:ext>
              </a:extLst>
            </p:cNvPr>
            <p:cNvGrpSpPr/>
            <p:nvPr/>
          </p:nvGrpSpPr>
          <p:grpSpPr>
            <a:xfrm>
              <a:off x="5502074" y="1800017"/>
              <a:ext cx="5694662" cy="3961076"/>
              <a:chOff x="7317314" y="1877626"/>
              <a:chExt cx="4744459" cy="3159724"/>
            </a:xfrm>
          </p:grpSpPr>
          <p:pic>
            <p:nvPicPr>
              <p:cNvPr id="7" name="Picture 17">
                <a:extLst>
                  <a:ext uri="{FF2B5EF4-FFF2-40B4-BE49-F238E27FC236}">
                    <a16:creationId xmlns:a16="http://schemas.microsoft.com/office/drawing/2014/main" id="{CA0A3618-487F-4D05-B89D-5F007CC12AC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6324"/>
              <a:stretch/>
            </p:blipFill>
            <p:spPr>
              <a:xfrm>
                <a:off x="7317314" y="1877626"/>
                <a:ext cx="4744459" cy="1957774"/>
              </a:xfrm>
              <a:prstGeom prst="rect">
                <a:avLst/>
              </a:prstGeom>
            </p:spPr>
          </p:pic>
          <p:pic>
            <p:nvPicPr>
              <p:cNvPr id="8" name="Picture 18">
                <a:extLst>
                  <a:ext uri="{FF2B5EF4-FFF2-40B4-BE49-F238E27FC236}">
                    <a16:creationId xmlns:a16="http://schemas.microsoft.com/office/drawing/2014/main" id="{9E7F64DF-B550-420A-86EC-B2E7910C83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0742"/>
              <a:stretch/>
            </p:blipFill>
            <p:spPr>
              <a:xfrm>
                <a:off x="7317314" y="3830320"/>
                <a:ext cx="4744459" cy="1207030"/>
              </a:xfrm>
              <a:prstGeom prst="rect">
                <a:avLst/>
              </a:prstGeom>
            </p:spPr>
          </p:pic>
        </p:grpSp>
      </p:grpSp>
    </p:spTree>
    <p:extLst>
      <p:ext uri="{BB962C8B-B14F-4D97-AF65-F5344CB8AC3E}">
        <p14:creationId xmlns:p14="http://schemas.microsoft.com/office/powerpoint/2010/main" val="309453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0F7C0A-3602-4D76-9E70-A62775E065FD}"/>
              </a:ext>
            </a:extLst>
          </p:cNvPr>
          <p:cNvSpPr>
            <a:spLocks noGrp="1"/>
          </p:cNvSpPr>
          <p:nvPr>
            <p:ph type="title"/>
          </p:nvPr>
        </p:nvSpPr>
        <p:spPr/>
        <p:txBody>
          <a:bodyPr/>
          <a:lstStyle/>
          <a:p>
            <a:r>
              <a:rPr lang="pl-PL" dirty="0"/>
              <a:t>OneDrive for Business</a:t>
            </a:r>
            <a:endParaRPr lang="en-US" dirty="0"/>
          </a:p>
        </p:txBody>
      </p:sp>
      <p:sp>
        <p:nvSpPr>
          <p:cNvPr id="2" name="Symbol zastępczy tekstu 1">
            <a:extLst>
              <a:ext uri="{FF2B5EF4-FFF2-40B4-BE49-F238E27FC236}">
                <a16:creationId xmlns:a16="http://schemas.microsoft.com/office/drawing/2014/main" id="{208AA336-EEFB-4355-ABD7-8CE17CF4BEA9}"/>
              </a:ext>
            </a:extLst>
          </p:cNvPr>
          <p:cNvSpPr>
            <a:spLocks noGrp="1"/>
          </p:cNvSpPr>
          <p:nvPr>
            <p:ph idx="1"/>
          </p:nvPr>
        </p:nvSpPr>
        <p:spPr/>
        <p:txBody>
          <a:bodyPr/>
          <a:lstStyle/>
          <a:p>
            <a:r>
              <a:rPr lang="pl-PL" dirty="0">
                <a:solidFill>
                  <a:schemeClr val="accent2"/>
                </a:solidFill>
              </a:rPr>
              <a:t>Nielimitowany dysk chmurowy</a:t>
            </a:r>
          </a:p>
          <a:p>
            <a:r>
              <a:rPr lang="pl-PL" dirty="0"/>
              <a:t>Inteligentna synchronizacja</a:t>
            </a:r>
          </a:p>
          <a:p>
            <a:r>
              <a:rPr lang="pl-PL" dirty="0"/>
              <a:t>Pliki na każdym urządzeniu</a:t>
            </a:r>
          </a:p>
          <a:p>
            <a:r>
              <a:rPr lang="pl-PL" dirty="0"/>
              <a:t>Łatwe udostępnianie</a:t>
            </a:r>
          </a:p>
        </p:txBody>
      </p:sp>
      <p:grpSp>
        <p:nvGrpSpPr>
          <p:cNvPr id="9" name="Group 8">
            <a:extLst>
              <a:ext uri="{FF2B5EF4-FFF2-40B4-BE49-F238E27FC236}">
                <a16:creationId xmlns:a16="http://schemas.microsoft.com/office/drawing/2014/main" id="{1852F488-7C6C-48EE-B950-59282A17BF27}"/>
              </a:ext>
            </a:extLst>
          </p:cNvPr>
          <p:cNvGrpSpPr/>
          <p:nvPr/>
        </p:nvGrpSpPr>
        <p:grpSpPr>
          <a:xfrm>
            <a:off x="4139952" y="1772816"/>
            <a:ext cx="7285805" cy="5310716"/>
            <a:chOff x="4559003" y="1325308"/>
            <a:chExt cx="7285805" cy="5310716"/>
          </a:xfrm>
        </p:grpSpPr>
        <p:grpSp>
          <p:nvGrpSpPr>
            <p:cNvPr id="4" name="Group 3">
              <a:extLst>
                <a:ext uri="{FF2B5EF4-FFF2-40B4-BE49-F238E27FC236}">
                  <a16:creationId xmlns:a16="http://schemas.microsoft.com/office/drawing/2014/main" id="{01E60E62-862E-42A0-AEA0-6DB74CE682AA}"/>
                </a:ext>
              </a:extLst>
            </p:cNvPr>
            <p:cNvGrpSpPr/>
            <p:nvPr/>
          </p:nvGrpSpPr>
          <p:grpSpPr>
            <a:xfrm>
              <a:off x="4559003" y="1325308"/>
              <a:ext cx="6671782" cy="5310716"/>
              <a:chOff x="4559003" y="1325308"/>
              <a:chExt cx="6671782" cy="5310716"/>
            </a:xfrm>
          </p:grpSpPr>
          <p:pic>
            <p:nvPicPr>
              <p:cNvPr id="7" name="Picture 34">
                <a:extLst>
                  <a:ext uri="{FF2B5EF4-FFF2-40B4-BE49-F238E27FC236}">
                    <a16:creationId xmlns:a16="http://schemas.microsoft.com/office/drawing/2014/main" id="{A4B7EB4C-B02E-4A18-A333-D70B3EC56744}"/>
                  </a:ext>
                </a:extLst>
              </p:cNvPr>
              <p:cNvPicPr>
                <a:picLocks noChangeAspect="1"/>
              </p:cNvPicPr>
              <p:nvPr/>
            </p:nvPicPr>
            <p:blipFill>
              <a:blip r:embed="rId2"/>
              <a:stretch>
                <a:fillRect/>
              </a:stretch>
            </p:blipFill>
            <p:spPr>
              <a:xfrm>
                <a:off x="4559003" y="3212976"/>
                <a:ext cx="1752233" cy="3423048"/>
              </a:xfrm>
              <a:prstGeom prst="rect">
                <a:avLst/>
              </a:prstGeom>
            </p:spPr>
          </p:pic>
          <p:pic>
            <p:nvPicPr>
              <p:cNvPr id="5" name="One Drive Image">
                <a:extLst>
                  <a:ext uri="{FF2B5EF4-FFF2-40B4-BE49-F238E27FC236}">
                    <a16:creationId xmlns:a16="http://schemas.microsoft.com/office/drawing/2014/main" id="{2AE43830-FE99-426D-B6A6-0904610D330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04640" y="1325308"/>
                <a:ext cx="4926145" cy="4579091"/>
              </a:xfrm>
              <a:prstGeom prst="rect">
                <a:avLst/>
              </a:prstGeom>
            </p:spPr>
          </p:pic>
        </p:grpSp>
        <p:pic>
          <p:nvPicPr>
            <p:cNvPr id="6" name="Picture 33">
              <a:extLst>
                <a:ext uri="{FF2B5EF4-FFF2-40B4-BE49-F238E27FC236}">
                  <a16:creationId xmlns:a16="http://schemas.microsoft.com/office/drawing/2014/main" id="{0F41C146-32BE-4BB5-928F-ACECB3C721F4}"/>
                </a:ext>
              </a:extLst>
            </p:cNvPr>
            <p:cNvPicPr>
              <a:picLocks noChangeAspect="1"/>
            </p:cNvPicPr>
            <p:nvPr/>
          </p:nvPicPr>
          <p:blipFill rotWithShape="1">
            <a:blip r:embed="rId4"/>
            <a:srcRect b="9172"/>
            <a:stretch/>
          </p:blipFill>
          <p:spPr>
            <a:xfrm>
              <a:off x="6823927" y="1883657"/>
              <a:ext cx="5020881" cy="4020742"/>
            </a:xfrm>
            <a:prstGeom prst="rect">
              <a:avLst/>
            </a:prstGeom>
          </p:spPr>
        </p:pic>
      </p:grpSp>
      <p:pic>
        <p:nvPicPr>
          <p:cNvPr id="8" name="Obraz 7">
            <a:extLst>
              <a:ext uri="{FF2B5EF4-FFF2-40B4-BE49-F238E27FC236}">
                <a16:creationId xmlns:a16="http://schemas.microsoft.com/office/drawing/2014/main" id="{5A9CD13D-E7C8-4204-8619-CD0354A029F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8395" b="19129"/>
          <a:stretch/>
        </p:blipFill>
        <p:spPr>
          <a:xfrm>
            <a:off x="6588224" y="88460"/>
            <a:ext cx="2388524" cy="756571"/>
          </a:xfrm>
          <a:prstGeom prst="rect">
            <a:avLst/>
          </a:prstGeom>
        </p:spPr>
      </p:pic>
    </p:spTree>
    <p:extLst>
      <p:ext uri="{BB962C8B-B14F-4D97-AF65-F5344CB8AC3E}">
        <p14:creationId xmlns:p14="http://schemas.microsoft.com/office/powerpoint/2010/main" val="27457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ECBD8168-102A-4A73-955C-064F2537360C}"/>
              </a:ext>
            </a:extLst>
          </p:cNvPr>
          <p:cNvPicPr>
            <a:picLocks noChangeAspect="1"/>
          </p:cNvPicPr>
          <p:nvPr/>
        </p:nvPicPr>
        <p:blipFill>
          <a:blip r:embed="rId2"/>
          <a:stretch>
            <a:fillRect/>
          </a:stretch>
        </p:blipFill>
        <p:spPr>
          <a:xfrm>
            <a:off x="6804248" y="71307"/>
            <a:ext cx="2141728" cy="785506"/>
          </a:xfrm>
          <a:prstGeom prst="rect">
            <a:avLst/>
          </a:prstGeom>
        </p:spPr>
      </p:pic>
      <p:grpSp>
        <p:nvGrpSpPr>
          <p:cNvPr id="8" name="Group 7">
            <a:extLst>
              <a:ext uri="{FF2B5EF4-FFF2-40B4-BE49-F238E27FC236}">
                <a16:creationId xmlns:a16="http://schemas.microsoft.com/office/drawing/2014/main" id="{FB11F025-B6DE-40CC-A156-20F61B5D3C87}"/>
              </a:ext>
            </a:extLst>
          </p:cNvPr>
          <p:cNvGrpSpPr/>
          <p:nvPr/>
        </p:nvGrpSpPr>
        <p:grpSpPr>
          <a:xfrm>
            <a:off x="4139952" y="3645024"/>
            <a:ext cx="6193705" cy="3680816"/>
            <a:chOff x="5867127" y="1985660"/>
            <a:chExt cx="6193705" cy="3680816"/>
          </a:xfrm>
        </p:grpSpPr>
        <p:grpSp>
          <p:nvGrpSpPr>
            <p:cNvPr id="3" name="Group 5">
              <a:extLst>
                <a:ext uri="{FF2B5EF4-FFF2-40B4-BE49-F238E27FC236}">
                  <a16:creationId xmlns:a16="http://schemas.microsoft.com/office/drawing/2014/main" id="{58514154-23A1-4813-8018-759419DBA3E0}"/>
                </a:ext>
              </a:extLst>
            </p:cNvPr>
            <p:cNvGrpSpPr>
              <a:grpSpLocks noChangeAspect="1"/>
            </p:cNvGrpSpPr>
            <p:nvPr/>
          </p:nvGrpSpPr>
          <p:grpSpPr bwMode="auto">
            <a:xfrm>
              <a:off x="5867127" y="1985660"/>
              <a:ext cx="5785997" cy="3680816"/>
              <a:chOff x="3135" y="1299"/>
              <a:chExt cx="2730" cy="1742"/>
            </a:xfrm>
          </p:grpSpPr>
          <p:sp>
            <p:nvSpPr>
              <p:cNvPr id="4" name="Freeform 6">
                <a:extLst>
                  <a:ext uri="{FF2B5EF4-FFF2-40B4-BE49-F238E27FC236}">
                    <a16:creationId xmlns:a16="http://schemas.microsoft.com/office/drawing/2014/main" id="{E62D1D12-777C-43F4-96F6-87EF7997212C}"/>
                  </a:ext>
                </a:extLst>
              </p:cNvPr>
              <p:cNvSpPr>
                <a:spLocks/>
              </p:cNvSpPr>
              <p:nvPr/>
            </p:nvSpPr>
            <p:spPr bwMode="auto">
              <a:xfrm>
                <a:off x="3135" y="1299"/>
                <a:ext cx="2730" cy="1742"/>
              </a:xfrm>
              <a:custGeom>
                <a:avLst/>
                <a:gdLst>
                  <a:gd name="T0" fmla="*/ 1937 w 2018"/>
                  <a:gd name="T1" fmla="*/ 0 h 1347"/>
                  <a:gd name="T2" fmla="*/ 81 w 2018"/>
                  <a:gd name="T3" fmla="*/ 0 h 1347"/>
                  <a:gd name="T4" fmla="*/ 0 w 2018"/>
                  <a:gd name="T5" fmla="*/ 81 h 1347"/>
                  <a:gd name="T6" fmla="*/ 0 w 2018"/>
                  <a:gd name="T7" fmla="*/ 1265 h 1347"/>
                  <a:gd name="T8" fmla="*/ 81 w 2018"/>
                  <a:gd name="T9" fmla="*/ 1347 h 1347"/>
                  <a:gd name="T10" fmla="*/ 1937 w 2018"/>
                  <a:gd name="T11" fmla="*/ 1347 h 1347"/>
                  <a:gd name="T12" fmla="*/ 2018 w 2018"/>
                  <a:gd name="T13" fmla="*/ 1265 h 1347"/>
                  <a:gd name="T14" fmla="*/ 2018 w 2018"/>
                  <a:gd name="T15" fmla="*/ 81 h 1347"/>
                  <a:gd name="T16" fmla="*/ 1937 w 2018"/>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8" h="1347">
                    <a:moveTo>
                      <a:pt x="1937" y="0"/>
                    </a:moveTo>
                    <a:cubicBezTo>
                      <a:pt x="81" y="0"/>
                      <a:pt x="81" y="0"/>
                      <a:pt x="81" y="0"/>
                    </a:cubicBezTo>
                    <a:cubicBezTo>
                      <a:pt x="36" y="0"/>
                      <a:pt x="0" y="36"/>
                      <a:pt x="0" y="81"/>
                    </a:cubicBezTo>
                    <a:cubicBezTo>
                      <a:pt x="0" y="1265"/>
                      <a:pt x="0" y="1265"/>
                      <a:pt x="0" y="1265"/>
                    </a:cubicBezTo>
                    <a:cubicBezTo>
                      <a:pt x="0" y="1310"/>
                      <a:pt x="36" y="1347"/>
                      <a:pt x="81" y="1347"/>
                    </a:cubicBezTo>
                    <a:cubicBezTo>
                      <a:pt x="1937" y="1347"/>
                      <a:pt x="1937" y="1347"/>
                      <a:pt x="1937" y="1347"/>
                    </a:cubicBezTo>
                    <a:cubicBezTo>
                      <a:pt x="1982" y="1347"/>
                      <a:pt x="2018" y="1310"/>
                      <a:pt x="2018" y="1265"/>
                    </a:cubicBezTo>
                    <a:cubicBezTo>
                      <a:pt x="2018" y="81"/>
                      <a:pt x="2018" y="81"/>
                      <a:pt x="2018" y="81"/>
                    </a:cubicBezTo>
                    <a:cubicBezTo>
                      <a:pt x="2018" y="36"/>
                      <a:pt x="1982" y="0"/>
                      <a:pt x="1937" y="0"/>
                    </a:cubicBezTo>
                    <a:close/>
                  </a:path>
                </a:pathLst>
              </a:custGeom>
              <a:solidFill>
                <a:schemeClr val="bg1"/>
              </a:solidFill>
              <a:ln w="12700" cap="flat">
                <a:solidFill>
                  <a:srgbClr val="A7A9AC"/>
                </a:solidFill>
                <a:prstDash val="solid"/>
                <a:miter lim="800000"/>
                <a:headEnd/>
                <a:tailEnd/>
              </a:ln>
            </p:spPr>
            <p:txBody>
              <a:bodyPr vert="horz" wrap="square" lIns="67232" tIns="33616" rIns="67232" bIns="33616" numCol="1" anchor="t" anchorCtr="0" compatLnSpc="1">
                <a:prstTxWarp prst="textNoShape">
                  <a:avLst/>
                </a:prstTxWarp>
              </a:bodyPr>
              <a:lstStyle/>
              <a:p>
                <a:endParaRPr lang="en-US" sz="1324"/>
              </a:p>
            </p:txBody>
          </p:sp>
          <p:sp>
            <p:nvSpPr>
              <p:cNvPr id="5" name="Oval 12">
                <a:extLst>
                  <a:ext uri="{FF2B5EF4-FFF2-40B4-BE49-F238E27FC236}">
                    <a16:creationId xmlns:a16="http://schemas.microsoft.com/office/drawing/2014/main" id="{A7CAE33D-484E-4EDB-A020-9B137A919C35}"/>
                  </a:ext>
                </a:extLst>
              </p:cNvPr>
              <p:cNvSpPr>
                <a:spLocks noChangeArrowheads="1"/>
              </p:cNvSpPr>
              <p:nvPr/>
            </p:nvSpPr>
            <p:spPr bwMode="auto">
              <a:xfrm>
                <a:off x="3182" y="2116"/>
                <a:ext cx="50" cy="5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endParaRPr lang="en-US" sz="1324"/>
              </a:p>
            </p:txBody>
          </p:sp>
        </p:grpSp>
        <p:pic>
          <p:nvPicPr>
            <p:cNvPr id="6" name="Content Placeholder 4">
              <a:extLst>
                <a:ext uri="{FF2B5EF4-FFF2-40B4-BE49-F238E27FC236}">
                  <a16:creationId xmlns:a16="http://schemas.microsoft.com/office/drawing/2014/main" id="{8B25AF22-3876-4B66-B9AC-1FA4FE49DB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0442" y="2166550"/>
              <a:ext cx="5930390" cy="3335844"/>
            </a:xfrm>
            <a:prstGeom prst="rect">
              <a:avLst/>
            </a:prstGeom>
          </p:spPr>
        </p:pic>
      </p:grpSp>
      <p:sp>
        <p:nvSpPr>
          <p:cNvPr id="7" name="Title 6">
            <a:extLst>
              <a:ext uri="{FF2B5EF4-FFF2-40B4-BE49-F238E27FC236}">
                <a16:creationId xmlns:a16="http://schemas.microsoft.com/office/drawing/2014/main" id="{46C2D0A1-954B-4787-B928-9FCC14CFCE4B}"/>
              </a:ext>
            </a:extLst>
          </p:cNvPr>
          <p:cNvSpPr>
            <a:spLocks noGrp="1"/>
          </p:cNvSpPr>
          <p:nvPr>
            <p:ph type="title"/>
          </p:nvPr>
        </p:nvSpPr>
        <p:spPr/>
        <p:txBody>
          <a:bodyPr/>
          <a:lstStyle/>
          <a:p>
            <a:r>
              <a:rPr lang="pl-PL" dirty="0" err="1"/>
              <a:t>Teams</a:t>
            </a:r>
            <a:endParaRPr lang="en-US" dirty="0"/>
          </a:p>
        </p:txBody>
      </p:sp>
      <p:sp>
        <p:nvSpPr>
          <p:cNvPr id="2" name="Symbol zastępczy tekstu 1">
            <a:extLst>
              <a:ext uri="{FF2B5EF4-FFF2-40B4-BE49-F238E27FC236}">
                <a16:creationId xmlns:a16="http://schemas.microsoft.com/office/drawing/2014/main" id="{4BA837CF-5BFC-4F3A-A824-35DAEF2BC4FA}"/>
              </a:ext>
            </a:extLst>
          </p:cNvPr>
          <p:cNvSpPr>
            <a:spLocks noGrp="1"/>
          </p:cNvSpPr>
          <p:nvPr>
            <p:ph idx="1"/>
          </p:nvPr>
        </p:nvSpPr>
        <p:spPr/>
        <p:txBody>
          <a:bodyPr/>
          <a:lstStyle/>
          <a:p>
            <a:r>
              <a:rPr lang="pl-PL" dirty="0">
                <a:solidFill>
                  <a:schemeClr val="accent2"/>
                </a:solidFill>
              </a:rPr>
              <a:t>Przestrzeń dla zespołów</a:t>
            </a:r>
          </a:p>
          <a:p>
            <a:r>
              <a:rPr lang="pl-PL" dirty="0"/>
              <a:t>Czat, rozmowy, spotkania</a:t>
            </a:r>
          </a:p>
          <a:p>
            <a:r>
              <a:rPr lang="pl-PL" dirty="0"/>
              <a:t>Wszystkie informacje w jednym miejscu</a:t>
            </a:r>
          </a:p>
          <a:p>
            <a:r>
              <a:rPr lang="pl-PL" dirty="0"/>
              <a:t>Łatwe tworzenie zespołów</a:t>
            </a:r>
          </a:p>
        </p:txBody>
      </p:sp>
    </p:spTree>
    <p:extLst>
      <p:ext uri="{BB962C8B-B14F-4D97-AF65-F5344CB8AC3E}">
        <p14:creationId xmlns:p14="http://schemas.microsoft.com/office/powerpoint/2010/main" val="6699864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8|21.7|16.3"/>
</p:tagLst>
</file>

<file path=ppt/theme/theme1.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Light">
      <a:majorFont>
        <a:latin typeface="Segoe UI"/>
        <a:ea typeface=""/>
        <a:cs typeface=""/>
      </a:majorFont>
      <a:minorFont>
        <a:latin typeface="Segoe UI Light"/>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0994DA9F92240A0FB891C5C05655C" ma:contentTypeVersion="0" ma:contentTypeDescription="Create a new document." ma:contentTypeScope="" ma:versionID="72f32912b63267943b0a76f69095bb69">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6E415E-A279-4C6E-BDD9-EA6C33FF20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97E0F1D-F5EC-4CB7-BDA0-F5DF0944531C}">
  <ds:schemaRefs>
    <ds:schemaRef ds:uri="http://schemas.microsoft.com/sharepoint/v3/contenttype/forms"/>
  </ds:schemaRefs>
</ds:datastoreItem>
</file>

<file path=customXml/itemProps3.xml><?xml version="1.0" encoding="utf-8"?>
<ds:datastoreItem xmlns:ds="http://schemas.openxmlformats.org/officeDocument/2006/customXml" ds:itemID="{95CC650C-8148-4151-BC0E-FB62142BAC6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7177</TotalTime>
  <Words>9484</Words>
  <Application>Microsoft Office PowerPoint</Application>
  <PresentationFormat>Pokaz na ekranie (4:3)</PresentationFormat>
  <Paragraphs>1964</Paragraphs>
  <Slides>173</Slides>
  <Notes>63</Notes>
  <HiddenSlides>1</HiddenSlides>
  <MMClips>2</MMClips>
  <ScaleCrop>false</ScaleCrop>
  <HeadingPairs>
    <vt:vector size="6" baseType="variant">
      <vt:variant>
        <vt:lpstr>Używane czcionki</vt:lpstr>
      </vt:variant>
      <vt:variant>
        <vt:i4>11</vt:i4>
      </vt:variant>
      <vt:variant>
        <vt:lpstr>Motyw</vt:lpstr>
      </vt:variant>
      <vt:variant>
        <vt:i4>1</vt:i4>
      </vt:variant>
      <vt:variant>
        <vt:lpstr>Tytuły slajdów</vt:lpstr>
      </vt:variant>
      <vt:variant>
        <vt:i4>173</vt:i4>
      </vt:variant>
    </vt:vector>
  </HeadingPairs>
  <TitlesOfParts>
    <vt:vector size="185" baseType="lpstr">
      <vt:lpstr>Arial</vt:lpstr>
      <vt:lpstr>Calibri</vt:lpstr>
      <vt:lpstr>Segoe UI</vt:lpstr>
      <vt:lpstr>Segoe UI (Headings)</vt:lpstr>
      <vt:lpstr>Segoe UI Black</vt:lpstr>
      <vt:lpstr>Segoe UI Light</vt:lpstr>
      <vt:lpstr>Segoe UI Semibold</vt:lpstr>
      <vt:lpstr>Segoe UI Semilight</vt:lpstr>
      <vt:lpstr>Tahoma</vt:lpstr>
      <vt:lpstr>Wingdings</vt:lpstr>
      <vt:lpstr>Wingdings 2</vt:lpstr>
      <vt:lpstr>Motyw pakietu Office</vt:lpstr>
      <vt:lpstr>Prezentacja programu PowerPoint</vt:lpstr>
      <vt:lpstr>Architekt rozwiązań IT  w chmurach obliczeniowych</vt:lpstr>
      <vt:lpstr>Mariusz Kędziora</vt:lpstr>
      <vt:lpstr>Kontakt ze mną</vt:lpstr>
      <vt:lpstr>Leciałem kiedyś Dreamlinerem</vt:lpstr>
      <vt:lpstr>Sprawy organizacyjne</vt:lpstr>
      <vt:lpstr>Nasz plan</vt:lpstr>
      <vt:lpstr>O czym będziemy mówić?</vt:lpstr>
      <vt:lpstr>Plan</vt:lpstr>
      <vt:lpstr>Czym jest chmura?</vt:lpstr>
      <vt:lpstr>O czym opowiem</vt:lpstr>
      <vt:lpstr>Ważna uwaga (Disclaimer)</vt:lpstr>
      <vt:lpstr>Co ja wiedziałem w 2007 (14 lat temu!)?</vt:lpstr>
      <vt:lpstr>Wyobraźmy sobie…</vt:lpstr>
      <vt:lpstr>Pytanie – jak?</vt:lpstr>
      <vt:lpstr>Taxi</vt:lpstr>
      <vt:lpstr>Co to jest chmura?</vt:lpstr>
      <vt:lpstr>Czym jest chmura publiczna?</vt:lpstr>
      <vt:lpstr>Dlaczego chmura?</vt:lpstr>
      <vt:lpstr>Nie tak dawno…</vt:lpstr>
      <vt:lpstr>Korzyści z chmury (moim zdaniem)</vt:lpstr>
      <vt:lpstr>Ale co martwi firmy i działy IT?</vt:lpstr>
      <vt:lpstr>Chmura Microsoft</vt:lpstr>
      <vt:lpstr>Podsumowanie</vt:lpstr>
      <vt:lpstr>A chmura pozwala jeszcze na</vt:lpstr>
      <vt:lpstr>Rodzaje chmur</vt:lpstr>
      <vt:lpstr>O czym opowiem</vt:lpstr>
      <vt:lpstr>Chmury: publiczne i prywatne</vt:lpstr>
      <vt:lpstr>Odmiany chmury</vt:lpstr>
      <vt:lpstr>Podsumowując</vt:lpstr>
      <vt:lpstr>Odpowiedzialność</vt:lpstr>
      <vt:lpstr>Pizza as a Service </vt:lpstr>
      <vt:lpstr>Co wybrać?</vt:lpstr>
      <vt:lpstr>Co wybrać?</vt:lpstr>
      <vt:lpstr>Chmura hybrydowa</vt:lpstr>
      <vt:lpstr>Hybryda też da radę!</vt:lpstr>
      <vt:lpstr>Plan</vt:lpstr>
      <vt:lpstr>chmura Microsoft</vt:lpstr>
      <vt:lpstr>Trochę jest do opowiedzenia</vt:lpstr>
      <vt:lpstr>Architektura</vt:lpstr>
      <vt:lpstr>Architektura chmury</vt:lpstr>
      <vt:lpstr>Architektura chmury</vt:lpstr>
      <vt:lpstr>Lokalizacja chmury</vt:lpstr>
      <vt:lpstr>Geographies</vt:lpstr>
      <vt:lpstr>Regiony</vt:lpstr>
      <vt:lpstr>Regiony w Europie</vt:lpstr>
      <vt:lpstr>Strefy dostępności</vt:lpstr>
      <vt:lpstr>Architektura chmury</vt:lpstr>
      <vt:lpstr>Globalna sieć Microsoft</vt:lpstr>
      <vt:lpstr>Skąd się bierze chmura</vt:lpstr>
      <vt:lpstr>DataCenter</vt:lpstr>
      <vt:lpstr>Redundancja</vt:lpstr>
      <vt:lpstr>Co to znaczy duże DC?</vt:lpstr>
      <vt:lpstr>A będzie jeszcze większe…</vt:lpstr>
      <vt:lpstr>Prezentacja programu PowerPoint</vt:lpstr>
      <vt:lpstr>Prezentacja programu PowerPoint</vt:lpstr>
      <vt:lpstr>Prezentacja programu PowerPoint</vt:lpstr>
      <vt:lpstr>W środku Data Center</vt:lpstr>
      <vt:lpstr>W środku Data Center</vt:lpstr>
      <vt:lpstr>Prezentacja programu PowerPoint</vt:lpstr>
      <vt:lpstr>Prezentacja programu PowerPoint</vt:lpstr>
      <vt:lpstr>Jakby nam się miejsce skończyło</vt:lpstr>
      <vt:lpstr>Prezentacja programu PowerPoint</vt:lpstr>
      <vt:lpstr>Prezentacja programu PowerPoint</vt:lpstr>
      <vt:lpstr>Centrum monitorowania</vt:lpstr>
      <vt:lpstr>Serwery fizyczne w Azure</vt:lpstr>
      <vt:lpstr>Serwery fizyczne w Azure</vt:lpstr>
      <vt:lpstr>Serwery fizyczne w Azure</vt:lpstr>
      <vt:lpstr>Serwery specjalne w Azure</vt:lpstr>
      <vt:lpstr>Bezpieczeństwo chmury</vt:lpstr>
      <vt:lpstr>Tak zaczynałem w 2010…</vt:lpstr>
      <vt:lpstr>Azure Compliance: Wybrane</vt:lpstr>
      <vt:lpstr>Przykład  ISO/IEC 27001:2005</vt:lpstr>
      <vt:lpstr>Przykład  SAS 70</vt:lpstr>
      <vt:lpstr>SLA: Service Level Agreements </vt:lpstr>
      <vt:lpstr>World Class Security</vt:lpstr>
      <vt:lpstr>Zabezpieczenia od A do Z</vt:lpstr>
      <vt:lpstr>Nie zaczynaliśmy od zera!</vt:lpstr>
      <vt:lpstr>Co się zmienia?</vt:lpstr>
      <vt:lpstr>Czym się martwić?</vt:lpstr>
      <vt:lpstr>Zagrożenia w chmurze</vt:lpstr>
      <vt:lpstr>Chmura Microsoft</vt:lpstr>
      <vt:lpstr>Chmura Microsoft</vt:lpstr>
      <vt:lpstr>Licencje</vt:lpstr>
      <vt:lpstr>Użytkownicy</vt:lpstr>
      <vt:lpstr>Połączenie z firmą</vt:lpstr>
      <vt:lpstr>Opcja 1: Użytkownik online</vt:lpstr>
      <vt:lpstr>Opcja 2: Synchronizacja AD</vt:lpstr>
      <vt:lpstr>Opcja 3: Federacja</vt:lpstr>
      <vt:lpstr>Microsoft 365</vt:lpstr>
      <vt:lpstr>Microsoft 365</vt:lpstr>
      <vt:lpstr>Nie tylko aplikacje</vt:lpstr>
      <vt:lpstr>Wiele usług, czasem nieznanych</vt:lpstr>
      <vt:lpstr>Dostęp użytkownika</vt:lpstr>
      <vt:lpstr>Prezentacja programu PowerPoint</vt:lpstr>
      <vt:lpstr>Exchange Online</vt:lpstr>
      <vt:lpstr>SharePoint Online</vt:lpstr>
      <vt:lpstr>OneDrive for Business</vt:lpstr>
      <vt:lpstr>Teams</vt:lpstr>
      <vt:lpstr>PowerApps</vt:lpstr>
      <vt:lpstr>Flow</vt:lpstr>
      <vt:lpstr>Stream</vt:lpstr>
      <vt:lpstr>Bookings</vt:lpstr>
      <vt:lpstr>Microsoft 365 Apps</vt:lpstr>
      <vt:lpstr>Wątpliwości</vt:lpstr>
      <vt:lpstr>Plan</vt:lpstr>
      <vt:lpstr>Azure</vt:lpstr>
      <vt:lpstr>Azure</vt:lpstr>
      <vt:lpstr>Historia chmury Azure</vt:lpstr>
      <vt:lpstr>Wsparcie w chmurze Azure</vt:lpstr>
      <vt:lpstr>Intelligent Cloud &amp; Edge</vt:lpstr>
      <vt:lpstr>Scenariusze</vt:lpstr>
      <vt:lpstr>Do czego można użyć Azure?</vt:lpstr>
      <vt:lpstr>Przechowywanie i backup</vt:lpstr>
      <vt:lpstr>Przechowywanie i backup</vt:lpstr>
      <vt:lpstr>Przechowywanie i backup</vt:lpstr>
      <vt:lpstr>Przechowywanie i backup</vt:lpstr>
      <vt:lpstr>Przechowywanie i backup</vt:lpstr>
      <vt:lpstr>Twórz, testuj, uruchamiaj aplikacje</vt:lpstr>
      <vt:lpstr>Twórz, testuj, uruchamiaj aplikacje</vt:lpstr>
      <vt:lpstr>Twórz, testuj, uruchamiaj aplikacje</vt:lpstr>
      <vt:lpstr>Rozszerz swoją infrastrukturę IT</vt:lpstr>
      <vt:lpstr>Rozszerz swoją infrastrukturę IT</vt:lpstr>
      <vt:lpstr>Usługi Azure</vt:lpstr>
      <vt:lpstr>Całe mnóstwo usług</vt:lpstr>
      <vt:lpstr>Ogromna skala innowacji</vt:lpstr>
      <vt:lpstr>Usługi w Azure (1/2)</vt:lpstr>
      <vt:lpstr>Usługi w Azure (2/2)</vt:lpstr>
      <vt:lpstr>Prezentacja programu PowerPoint</vt:lpstr>
      <vt:lpstr>Compute  Virtual Machines</vt:lpstr>
      <vt:lpstr>Rozmiary maszyn wirtualnych</vt:lpstr>
      <vt:lpstr>Serie maszyn wirtualnych</vt:lpstr>
      <vt:lpstr>Gotowe obrazy</vt:lpstr>
      <vt:lpstr>Prezentacja programu PowerPoint</vt:lpstr>
      <vt:lpstr>Azure Marketplace</vt:lpstr>
      <vt:lpstr>Jak traktować te usługi?</vt:lpstr>
      <vt:lpstr>Plan</vt:lpstr>
      <vt:lpstr>Subskrypcja azure</vt:lpstr>
      <vt:lpstr>O czym opowiem</vt:lpstr>
      <vt:lpstr>Konta (Account)</vt:lpstr>
      <vt:lpstr>Organizacja (Organization)</vt:lpstr>
      <vt:lpstr>Enterprise Enrollment</vt:lpstr>
      <vt:lpstr>Duże firmy: 3 sposoby</vt:lpstr>
      <vt:lpstr>Czym jest subskrypcja?</vt:lpstr>
      <vt:lpstr>Przykład</vt:lpstr>
      <vt:lpstr>Tenant</vt:lpstr>
      <vt:lpstr>Prezentacja programu PowerPoint</vt:lpstr>
      <vt:lpstr>Ceny i koszty</vt:lpstr>
      <vt:lpstr>O czym opowiem</vt:lpstr>
      <vt:lpstr>Sposoby zakupu</vt:lpstr>
      <vt:lpstr>Sposoby zakupu Azure</vt:lpstr>
      <vt:lpstr>Sposoby zakupu Azure: PAYG</vt:lpstr>
      <vt:lpstr>Sposoby zakupu Azure: OPEN</vt:lpstr>
      <vt:lpstr>Sposoby zakupu Azure: CSP</vt:lpstr>
      <vt:lpstr>Sposoby zakupu Azure: EA</vt:lpstr>
      <vt:lpstr>Sposoby zakupu Azure</vt:lpstr>
      <vt:lpstr>Kalkulator</vt:lpstr>
      <vt:lpstr>Koszty kiedyś i dziś…</vt:lpstr>
      <vt:lpstr>Kalkulator</vt:lpstr>
      <vt:lpstr>Billing w Azure</vt:lpstr>
      <vt:lpstr>Optymalizacja kosztów</vt:lpstr>
      <vt:lpstr>Podstawowa optymalizacja</vt:lpstr>
      <vt:lpstr>Przykład: Czas działania</vt:lpstr>
      <vt:lpstr>Azure Advisor</vt:lpstr>
      <vt:lpstr>Azure Policies</vt:lpstr>
      <vt:lpstr>Zmiana poziomów</vt:lpstr>
      <vt:lpstr>Licencje</vt:lpstr>
      <vt:lpstr>Optymalizacja rozwiązań</vt:lpstr>
      <vt:lpstr>Porządki w chmurze </vt:lpstr>
      <vt:lpstr>Plan</vt:lpstr>
      <vt:lpstr>Kończymy na dziś…</vt:lpstr>
      <vt:lpstr>Daliśmy radę?</vt:lpstr>
      <vt:lpstr>Kontakt ze mną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dd</dc:creator>
  <cp:lastModifiedBy>Dariusz C</cp:lastModifiedBy>
  <cp:revision>81</cp:revision>
  <dcterms:modified xsi:type="dcterms:W3CDTF">2021-10-16T06:51:14Z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0x010100F090994DA9F92240A0FB891C5C05655C</vt:lpwstr>
  </property>
</Properties>
</file>